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7" r:id="rId2"/>
    <p:sldId id="256" r:id="rId3"/>
    <p:sldId id="257" r:id="rId4"/>
    <p:sldId id="274" r:id="rId5"/>
    <p:sldId id="266" r:id="rId6"/>
    <p:sldId id="258" r:id="rId7"/>
    <p:sldId id="268" r:id="rId8"/>
    <p:sldId id="275" r:id="rId9"/>
    <p:sldId id="259" r:id="rId10"/>
    <p:sldId id="273" r:id="rId11"/>
    <p:sldId id="260" r:id="rId12"/>
    <p:sldId id="261" r:id="rId13"/>
    <p:sldId id="271" r:id="rId14"/>
    <p:sldId id="269" r:id="rId15"/>
    <p:sldId id="270" r:id="rId16"/>
    <p:sldId id="262" r:id="rId17"/>
    <p:sldId id="263" r:id="rId18"/>
    <p:sldId id="264" r:id="rId19"/>
    <p:sldId id="26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6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54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47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6852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612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5009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2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226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21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68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0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09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21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66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02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6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982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5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03B1A-0D97-EB04-188A-8FC7A78C7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15BCCB-4737-DDB1-5491-E4E097D84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solidFill>
                  <a:schemeClr val="bg1"/>
                </a:solidFill>
                <a:highlight>
                  <a:srgbClr val="000000"/>
                </a:highlight>
              </a:rPr>
              <a:t>Medical Record</a:t>
            </a:r>
            <a:endParaRPr lang="en-IN" sz="4000" dirty="0">
              <a:solidFill>
                <a:schemeClr val="bg1"/>
              </a:solidFill>
              <a:highlight>
                <a:srgbClr val="000000"/>
              </a:highlight>
            </a:endParaRPr>
          </a:p>
        </p:txBody>
      </p:sp>
      <p:pic>
        <p:nvPicPr>
          <p:cNvPr id="1028" name="Picture 4" descr="Retention and Destruction of Medical Records - MDA National">
            <a:extLst>
              <a:ext uri="{FF2B5EF4-FFF2-40B4-BE49-F238E27FC236}">
                <a16:creationId xmlns:a16="http://schemas.microsoft.com/office/drawing/2014/main" id="{6A83CFA9-489F-9BE1-E2CF-3E8A7B372C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166"/>
            <a:ext cx="9143999" cy="678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40F7828-87C7-6A50-217C-9FF1B5504951}"/>
              </a:ext>
            </a:extLst>
          </p:cNvPr>
          <p:cNvSpPr txBox="1"/>
          <p:nvPr/>
        </p:nvSpPr>
        <p:spPr>
          <a:xfrm>
            <a:off x="0" y="949124"/>
            <a:ext cx="5405377" cy="52322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IN" dirty="0">
                <a:solidFill>
                  <a:schemeClr val="bg1"/>
                </a:solidFill>
              </a:rPr>
              <a:t>                        </a:t>
            </a:r>
            <a:r>
              <a:rPr lang="en-IN" sz="2800" dirty="0">
                <a:solidFill>
                  <a:schemeClr val="bg1"/>
                </a:solidFill>
              </a:rPr>
              <a:t>Medical Records </a:t>
            </a:r>
          </a:p>
        </p:txBody>
      </p:sp>
    </p:spTree>
    <p:extLst>
      <p:ext uri="{BB962C8B-B14F-4D97-AF65-F5344CB8AC3E}">
        <p14:creationId xmlns:p14="http://schemas.microsoft.com/office/powerpoint/2010/main" val="499557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30083-C78F-A8C6-80C0-17553078E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829" y="829502"/>
            <a:ext cx="6347714" cy="5189333"/>
          </a:xfrm>
        </p:spPr>
        <p:txBody>
          <a:bodyPr>
            <a:noAutofit/>
          </a:bodyPr>
          <a:lstStyle/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Records: Inpatient records, outpatient records, medico-legal records, diagnostic reports.</a:t>
            </a: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 of Storage:</a:t>
            </a:r>
          </a:p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Alphabetical filing system</a:t>
            </a:r>
          </a:p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Numerical filing system (Unit number system, Serial number system)</a:t>
            </a:r>
          </a:p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Digital storage in Electronic Health Records (EHR) software.</a:t>
            </a:r>
          </a:p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Physical Storage: Compact racks, shelves, fireproof cupboards, dust/moisture protection.</a:t>
            </a:r>
          </a:p>
          <a:p>
            <a:pPr marL="0" indent="0">
              <a:buNone/>
            </a:pP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Measures: Restricted access, confidentiality protocols, backup servers for digital records.</a:t>
            </a:r>
          </a:p>
        </p:txBody>
      </p:sp>
    </p:spTree>
    <p:extLst>
      <p:ext uri="{BB962C8B-B14F-4D97-AF65-F5344CB8AC3E}">
        <p14:creationId xmlns:p14="http://schemas.microsoft.com/office/powerpoint/2010/main" val="1244054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Retention Period (India)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Indoor patient: 3 years minimum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medical records- 3-5 years 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Medico-legal: Indefinite / Court orders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Till Final Judgement + Appeal Period.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Pediatric: Till patient turns 18 years + buffer period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Research/teaching: As per institution policy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Maintenance of 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Accuracy &amp; completeness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Confidentiality &amp; restricted access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Regular updating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ICD coding (ICD-10/11)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Preservation (dust, fire, pests, moisture)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Digitization for easy retrieval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05363-B8CA-F28E-2D20-9B1AA657A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28264"/>
            <a:ext cx="8229600" cy="56979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Accuracy: Records must be complete, legible, and updated regularly.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Indexing: For easy retrieval using patient ID or hospital number.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Confidentiality: Only authorized personnel can access.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Retention Period: Varies by law/policy (e.g., 3–5 years for general records, 10 years or more for medico-legal cases).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Digitalization: Scanning old records into electronic format for space and efficiency.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Quality Checks: Ensuring records are free from errors, omissions, or duplications.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461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8F6A3-944F-F84F-2E48-B0DEA37E8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851" y="159152"/>
            <a:ext cx="8229600" cy="65396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Data Entry 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Coding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Storage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Retrieval </a:t>
            </a: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8929A8AE-73E2-7A89-9857-242D472123BC}"/>
              </a:ext>
            </a:extLst>
          </p:cNvPr>
          <p:cNvSpPr/>
          <p:nvPr/>
        </p:nvSpPr>
        <p:spPr>
          <a:xfrm>
            <a:off x="3148315" y="1012785"/>
            <a:ext cx="484632" cy="63660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20F8DA8C-DBB4-A650-2285-E0DD91B6BD3E}"/>
              </a:ext>
            </a:extLst>
          </p:cNvPr>
          <p:cNvSpPr/>
          <p:nvPr/>
        </p:nvSpPr>
        <p:spPr>
          <a:xfrm>
            <a:off x="3148315" y="2605026"/>
            <a:ext cx="484632" cy="82397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3575CD9B-539E-2221-B96E-E208C2A62DA7}"/>
              </a:ext>
            </a:extLst>
          </p:cNvPr>
          <p:cNvSpPr/>
          <p:nvPr/>
        </p:nvSpPr>
        <p:spPr>
          <a:xfrm>
            <a:off x="3159138" y="4070671"/>
            <a:ext cx="484632" cy="93320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7494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A6A9E-B786-7E2C-2CFE-ECEC3AE37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&amp; Ethical Aspects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4236F-A6BC-A847-3B96-C10428DAC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Medical records are legal documents and can be used in court.</a:t>
            </a:r>
          </a:p>
          <a:p>
            <a:pPr algn="just"/>
            <a:r>
              <a:rPr lang="en-US" dirty="0"/>
              <a:t>Improper disposal or leakage of data can lead to litigation and breach of patient confidentiality.</a:t>
            </a:r>
          </a:p>
          <a:p>
            <a:pPr algn="just"/>
            <a:r>
              <a:rPr lang="en-US" dirty="0"/>
              <a:t>Hospitals must follow National Medical Commission (NMC) and Hospital Accreditation (NABH) guidelines.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08978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Disposal of 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Policy-based disposal after retention period</a:t>
            </a:r>
          </a:p>
          <a:p>
            <a:r>
              <a:t>• Methods:</a:t>
            </a:r>
          </a:p>
          <a:p>
            <a:r>
              <a:t>   - Shredding (paper)</a:t>
            </a:r>
          </a:p>
          <a:p>
            <a:r>
              <a:t>   - Incineration (confidential)</a:t>
            </a:r>
          </a:p>
          <a:p>
            <a:r>
              <a:t>   - Secure deletion (electronic)</a:t>
            </a:r>
          </a:p>
          <a:p>
            <a:r>
              <a:t>• Disposal register/log maintained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Observations During Visit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Filing system used</a:t>
            </a:r>
          </a:p>
          <a:p>
            <a:r>
              <a:t>• Storage facilities (fire/pest control, ventilation)</a:t>
            </a:r>
          </a:p>
          <a:p>
            <a:r>
              <a:t>• Software for electronic records</a:t>
            </a:r>
          </a:p>
          <a:p>
            <a:r>
              <a:t>• Record retrieval process</a:t>
            </a:r>
          </a:p>
          <a:p>
            <a:r>
              <a:t>• Confidentiality measures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MRD ensures safe custody &amp; confidentiality of patient information</a:t>
            </a:r>
          </a:p>
          <a:p>
            <a:r>
              <a:t>• Proper storage, maintenance &amp; disposal are essential</a:t>
            </a:r>
          </a:p>
          <a:p>
            <a:r>
              <a:t>• Helps in clinical, legal, research, and administrative purposes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4116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 </a:t>
            </a:r>
            <a:br>
              <a:rPr lang="en-US" dirty="0">
                <a:latin typeface="Algerian" panose="04020705040A02060702" pitchFamily="82" charset="0"/>
              </a:rPr>
            </a:br>
            <a:br>
              <a:rPr lang="en-US" dirty="0">
                <a:latin typeface="Algerian" panose="04020705040A02060702" pitchFamily="82" charset="0"/>
              </a:rPr>
            </a:br>
            <a:br>
              <a:rPr lang="en-US" dirty="0">
                <a:latin typeface="Algerian" panose="04020705040A02060702" pitchFamily="82" charset="0"/>
              </a:rPr>
            </a:br>
            <a:br>
              <a:rPr lang="en-US" dirty="0">
                <a:latin typeface="Algerian" panose="04020705040A02060702" pitchFamily="82" charset="0"/>
              </a:rPr>
            </a:br>
            <a:br>
              <a:rPr lang="en-US" dirty="0">
                <a:latin typeface="Algerian" panose="04020705040A02060702" pitchFamily="82" charset="0"/>
              </a:rPr>
            </a:br>
            <a:r>
              <a:rPr lang="en-US" sz="5400" dirty="0">
                <a:latin typeface="Algerian" panose="04020705040A02060702" pitchFamily="82" charset="0"/>
              </a:rPr>
              <a:t>            </a:t>
            </a:r>
            <a:r>
              <a:rPr sz="5400" dirty="0">
                <a:solidFill>
                  <a:schemeClr val="tx2">
                    <a:lumMod val="75000"/>
                  </a:schemeClr>
                </a:solidFill>
                <a:latin typeface="Algerian" panose="04020705040A02060702" pitchFamily="82" charset="0"/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Exposure to Medical Records Department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9410" y="3958236"/>
            <a:ext cx="5826719" cy="1096899"/>
          </a:xfrm>
        </p:spPr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Storage, Maintenance &amp; Disposal of Medical Records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MRD: Essential part of hospital administration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Functions: Collection, classification, storage, retrieval, disposal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Importance: Patient care, legal documentation, research, hospital management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4DCF-5F2D-1D60-08A8-DF3FEB421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of Exposure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0C031-2830-40CC-F197-D8DE35675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understand methods of storage of medical records.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learn about the maintenance and security of medical records.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observe the disposal procedures of outdated or inactive records.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appreciate the legal and ethical importance of proper medical record keeping.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243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00168-D286-52E6-D5A5-0C547ED7C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Lifecycle of Medical Records</a:t>
            </a:r>
            <a:r>
              <a:rPr lang="en-US" dirty="0"/>
              <a:t>: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55AF3-D324-C677-88BA-3654F19A3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689904"/>
            <a:ext cx="6347714" cy="4351459"/>
          </a:xfrm>
        </p:spPr>
        <p:txBody>
          <a:bodyPr/>
          <a:lstStyle/>
          <a:p>
            <a:r>
              <a:rPr lang="en-US" sz="2800" b="1" dirty="0"/>
              <a:t>Creation → Storage → Maintenance → Retention → Disposal</a:t>
            </a:r>
            <a:endParaRPr lang="en-US" sz="28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73838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Medical 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Inpatient Records</a:t>
            </a:r>
          </a:p>
          <a:p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Outpatient Records</a:t>
            </a:r>
          </a:p>
          <a:p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Emergency Records</a:t>
            </a:r>
          </a:p>
          <a:p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Medico-legal Records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3A4E6-F83F-0BA6-BFF7-F45662870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EE472D73-84AA-ADBA-26FA-B05C3608A7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74562" y="0"/>
            <a:ext cx="8356920" cy="6597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9455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27320-D02A-4576-B35B-BBF8394BF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Storage of Records</a:t>
            </a:r>
            <a:endParaRPr lang="en-IN" dirty="0"/>
          </a:p>
        </p:txBody>
      </p:sp>
      <p:pic>
        <p:nvPicPr>
          <p:cNvPr id="1026" name="Picture 2" descr="search - businessman - online filing cabinet stock illustrations">
            <a:extLst>
              <a:ext uri="{FF2B5EF4-FFF2-40B4-BE49-F238E27FC236}">
                <a16:creationId xmlns:a16="http://schemas.microsoft.com/office/drawing/2014/main" id="{BF4599B6-832D-9601-4F89-4B5000481B5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644" y="1699677"/>
            <a:ext cx="4833356" cy="4256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ile storage - online filing cabinet stock pictures, royalty-free photos &amp; images">
            <a:extLst>
              <a:ext uri="{FF2B5EF4-FFF2-40B4-BE49-F238E27FC236}">
                <a16:creationId xmlns:a16="http://schemas.microsoft.com/office/drawing/2014/main" id="{9E429578-8D47-C5A5-9BF6-23230FF72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03767"/>
            <a:ext cx="4166886" cy="5609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3119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Storage of 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Manual System: Paper files, shelves, racks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Digital System (EMR/EHR): Hospital Information System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Filing Methods: Alphabetical, numerical, terminal digit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Security: Restricted access, fire &amp; pest protection, climate control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</TotalTime>
  <Words>604</Words>
  <Application>Microsoft Office PowerPoint</Application>
  <PresentationFormat>On-screen Show (4:3)</PresentationFormat>
  <Paragraphs>86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Algerian</vt:lpstr>
      <vt:lpstr>Arial</vt:lpstr>
      <vt:lpstr>Times New Roman</vt:lpstr>
      <vt:lpstr>Trebuchet MS</vt:lpstr>
      <vt:lpstr>Wingdings</vt:lpstr>
      <vt:lpstr>Wingdings 3</vt:lpstr>
      <vt:lpstr>Facet</vt:lpstr>
      <vt:lpstr>PowerPoint Presentation</vt:lpstr>
      <vt:lpstr>Exposure to Medical Records Department</vt:lpstr>
      <vt:lpstr>Introduction</vt:lpstr>
      <vt:lpstr>Objectives of Exposure</vt:lpstr>
      <vt:lpstr>Lifecycle of Medical Records: </vt:lpstr>
      <vt:lpstr>Types of Medical Records</vt:lpstr>
      <vt:lpstr>PowerPoint Presentation</vt:lpstr>
      <vt:lpstr>Storage of Records</vt:lpstr>
      <vt:lpstr>Storage of Records</vt:lpstr>
      <vt:lpstr>PowerPoint Presentation</vt:lpstr>
      <vt:lpstr>Retention Period (India)</vt:lpstr>
      <vt:lpstr>Maintenance of Records</vt:lpstr>
      <vt:lpstr>PowerPoint Presentation</vt:lpstr>
      <vt:lpstr>PowerPoint Presentation</vt:lpstr>
      <vt:lpstr>Legal &amp; Ethical Aspects</vt:lpstr>
      <vt:lpstr>Disposal of Records</vt:lpstr>
      <vt:lpstr>Observations During Visit</vt:lpstr>
      <vt:lpstr>Summary</vt:lpstr>
      <vt:lpstr>                  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Exposure to Medical Records Department</dc:title>
  <dc:subject/>
  <dc:creator>user</dc:creator>
  <cp:keywords/>
  <dc:description>generated using python-pptx</dc:description>
  <cp:lastModifiedBy>hp laptop</cp:lastModifiedBy>
  <cp:revision>4</cp:revision>
  <dcterms:created xsi:type="dcterms:W3CDTF">2013-01-27T09:14:16Z</dcterms:created>
  <dcterms:modified xsi:type="dcterms:W3CDTF">2025-09-06T06:03:17Z</dcterms:modified>
  <cp:category/>
</cp:coreProperties>
</file>