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3" r:id="rId16"/>
    <p:sldId id="274" r:id="rId17"/>
    <p:sldId id="275" r:id="rId18"/>
    <p:sldId id="277"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5" d="100"/>
          <a:sy n="55" d="100"/>
        </p:scale>
        <p:origin x="109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015556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125346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61486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898282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59084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1662421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273686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54358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36403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2EDA9-362E-4652-9A0C-813D864AFC59}" type="datetimeFigureOut">
              <a:rPr lang="en-IN" smtClean="0"/>
              <a:t>03-09-2025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50675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F2EDA9-362E-4652-9A0C-813D864AFC59}" type="datetimeFigureOut">
              <a:rPr lang="en-IN" smtClean="0"/>
              <a:t>03-09-2025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2503976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F2EDA9-362E-4652-9A0C-813D864AFC59}" type="datetimeFigureOut">
              <a:rPr lang="en-IN" smtClean="0"/>
              <a:t>03-09-2025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85364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F2EDA9-362E-4652-9A0C-813D864AFC59}" type="datetimeFigureOut">
              <a:rPr lang="en-IN" smtClean="0"/>
              <a:t>03-09-2025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438643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F2EDA9-362E-4652-9A0C-813D864AFC59}" type="datetimeFigureOut">
              <a:rPr lang="en-IN" smtClean="0"/>
              <a:t>03-09-2025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244635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F2EDA9-362E-4652-9A0C-813D864AFC59}" type="datetimeFigureOut">
              <a:rPr lang="en-IN" smtClean="0"/>
              <a:t>03-09-2025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3588665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F2EDA9-362E-4652-9A0C-813D864AFC59}" type="datetimeFigureOut">
              <a:rPr lang="en-IN" smtClean="0"/>
              <a:t>03-09-2025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FFA7AAD-CDB0-4611-A08D-B629F095272C}" type="slidenum">
              <a:rPr lang="en-IN" smtClean="0"/>
              <a:t>‹#›</a:t>
            </a:fld>
            <a:endParaRPr lang="en-IN"/>
          </a:p>
        </p:txBody>
      </p:sp>
    </p:spTree>
    <p:extLst>
      <p:ext uri="{BB962C8B-B14F-4D97-AF65-F5344CB8AC3E}">
        <p14:creationId xmlns:p14="http://schemas.microsoft.com/office/powerpoint/2010/main" val="1544812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F2EDA9-362E-4652-9A0C-813D864AFC59}" type="datetimeFigureOut">
              <a:rPr lang="en-IN" smtClean="0"/>
              <a:t>03-09-2025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FFA7AAD-CDB0-4611-A08D-B629F095272C}" type="slidenum">
              <a:rPr lang="en-IN" smtClean="0"/>
              <a:t>‹#›</a:t>
            </a:fld>
            <a:endParaRPr lang="en-IN"/>
          </a:p>
        </p:txBody>
      </p:sp>
    </p:spTree>
    <p:extLst>
      <p:ext uri="{BB962C8B-B14F-4D97-AF65-F5344CB8AC3E}">
        <p14:creationId xmlns:p14="http://schemas.microsoft.com/office/powerpoint/2010/main" val="1391020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A4432-AA56-EB64-D8C3-1A905E9B7A4E}"/>
              </a:ext>
            </a:extLst>
          </p:cNvPr>
          <p:cNvSpPr>
            <a:spLocks noGrp="1"/>
          </p:cNvSpPr>
          <p:nvPr>
            <p:ph type="ctrTitle"/>
          </p:nvPr>
        </p:nvSpPr>
        <p:spPr/>
        <p:txBody>
          <a:bodyPr/>
          <a:lstStyle/>
          <a:p>
            <a:r>
              <a:rPr lang="en-IN" dirty="0"/>
              <a:t>DUTIES OF A DOCTOR</a:t>
            </a:r>
          </a:p>
        </p:txBody>
      </p:sp>
      <p:sp>
        <p:nvSpPr>
          <p:cNvPr id="3" name="Subtitle 2">
            <a:extLst>
              <a:ext uri="{FF2B5EF4-FFF2-40B4-BE49-F238E27FC236}">
                <a16:creationId xmlns:a16="http://schemas.microsoft.com/office/drawing/2014/main" id="{892E614F-36CA-E838-B271-E4767AF5473C}"/>
              </a:ext>
            </a:extLst>
          </p:cNvPr>
          <p:cNvSpPr>
            <a:spLocks noGrp="1"/>
          </p:cNvSpPr>
          <p:nvPr>
            <p:ph type="subTitle" idx="1"/>
          </p:nvPr>
        </p:nvSpPr>
        <p:spPr/>
        <p:txBody>
          <a:bodyPr>
            <a:normAutofit lnSpcReduction="10000"/>
          </a:bodyPr>
          <a:lstStyle/>
          <a:p>
            <a:r>
              <a:rPr lang="en-US" dirty="0" err="1"/>
              <a:t>Dr.Rekha</a:t>
            </a:r>
            <a:r>
              <a:rPr lang="en-US" dirty="0"/>
              <a:t> Sharma </a:t>
            </a:r>
          </a:p>
          <a:p>
            <a:r>
              <a:rPr lang="en-US" dirty="0"/>
              <a:t>Assistant Professor </a:t>
            </a:r>
          </a:p>
          <a:p>
            <a:r>
              <a:rPr lang="en-US" dirty="0" err="1"/>
              <a:t>Agad</a:t>
            </a:r>
            <a:r>
              <a:rPr lang="en-US" dirty="0"/>
              <a:t> Tantra</a:t>
            </a:r>
            <a:endParaRPr lang="en-IN" dirty="0"/>
          </a:p>
        </p:txBody>
      </p:sp>
    </p:spTree>
    <p:extLst>
      <p:ext uri="{BB962C8B-B14F-4D97-AF65-F5344CB8AC3E}">
        <p14:creationId xmlns:p14="http://schemas.microsoft.com/office/powerpoint/2010/main" val="2136306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5CB0F0-92DE-2025-792D-1648438C2F18}"/>
              </a:ext>
            </a:extLst>
          </p:cNvPr>
          <p:cNvSpPr>
            <a:spLocks noGrp="1"/>
          </p:cNvSpPr>
          <p:nvPr>
            <p:ph idx="1"/>
          </p:nvPr>
        </p:nvSpPr>
        <p:spPr>
          <a:xfrm>
            <a:off x="231494" y="104172"/>
            <a:ext cx="11817751" cy="6585995"/>
          </a:xfrm>
        </p:spPr>
        <p:txBody>
          <a:bodyPr/>
          <a:lstStyle/>
          <a:p>
            <a:pPr marL="0" indent="0">
              <a:buNone/>
            </a:pPr>
            <a:r>
              <a:rPr lang="en-US" sz="2000" b="1" dirty="0"/>
              <a:t>Xi Investigations </a:t>
            </a:r>
          </a:p>
          <a:p>
            <a:pPr marL="0" indent="0">
              <a:buNone/>
            </a:pPr>
            <a:endParaRPr lang="en-US" dirty="0"/>
          </a:p>
          <a:p>
            <a:pPr marL="0" indent="0">
              <a:buNone/>
            </a:pPr>
            <a:r>
              <a:rPr lang="en-US" dirty="0"/>
              <a:t>In all RTA, X-ray should be done </a:t>
            </a:r>
          </a:p>
          <a:p>
            <a:pPr marL="0" indent="0">
              <a:buNone/>
            </a:pPr>
            <a:r>
              <a:rPr lang="en-IN" dirty="0"/>
              <a:t>For proper diagnosis, indicate- Biopsy, X-Ray, CT Scan </a:t>
            </a:r>
          </a:p>
          <a:p>
            <a:pPr marL="0" indent="0">
              <a:buNone/>
            </a:pPr>
            <a:r>
              <a:rPr lang="en-IN" dirty="0"/>
              <a:t>Wrong Interpretation of X-Ray </a:t>
            </a:r>
          </a:p>
          <a:p>
            <a:pPr marL="0" indent="0">
              <a:buNone/>
            </a:pPr>
            <a:endParaRPr lang="en-IN" dirty="0"/>
          </a:p>
          <a:p>
            <a:pPr marL="0" indent="0">
              <a:buNone/>
            </a:pPr>
            <a:r>
              <a:rPr lang="en-IN" sz="2000" b="1" dirty="0" err="1"/>
              <a:t>Xii</a:t>
            </a:r>
            <a:r>
              <a:rPr lang="en-IN" sz="2000" b="1" dirty="0"/>
              <a:t> Emergency Cases </a:t>
            </a:r>
          </a:p>
          <a:p>
            <a:pPr marL="0" indent="0">
              <a:buNone/>
            </a:pPr>
            <a:r>
              <a:rPr lang="en-IN" sz="2000" b="1" dirty="0"/>
              <a:t>In emergency cases it is moral, ethical and humanitarian duty to help patient</a:t>
            </a:r>
          </a:p>
          <a:p>
            <a:pPr marL="0" indent="0">
              <a:buNone/>
            </a:pPr>
            <a:endParaRPr lang="en-IN" sz="2000" b="1" dirty="0"/>
          </a:p>
          <a:p>
            <a:pPr marL="0" indent="0">
              <a:buNone/>
            </a:pPr>
            <a:r>
              <a:rPr lang="en-IN" sz="2000" b="1" dirty="0" err="1"/>
              <a:t>Xiii</a:t>
            </a:r>
            <a:r>
              <a:rPr lang="en-IN" sz="2000" b="1" dirty="0"/>
              <a:t> professional secrecy / medical confidentiality</a:t>
            </a:r>
          </a:p>
          <a:p>
            <a:pPr marL="0" indent="0">
              <a:buNone/>
            </a:pPr>
            <a:endParaRPr lang="en-IN" sz="2000" b="1" dirty="0"/>
          </a:p>
          <a:p>
            <a:pPr marL="0" indent="0">
              <a:buNone/>
            </a:pPr>
            <a:endParaRPr lang="en-IN" b="1" dirty="0"/>
          </a:p>
          <a:p>
            <a:pPr marL="0" indent="0">
              <a:buNone/>
            </a:pPr>
            <a:endParaRPr lang="en-IN" b="1" dirty="0"/>
          </a:p>
          <a:p>
            <a:pPr marL="0" indent="0">
              <a:buNone/>
            </a:pPr>
            <a:endParaRPr lang="en-IN" b="1" dirty="0"/>
          </a:p>
          <a:p>
            <a:pPr marL="0" indent="0">
              <a:buNone/>
            </a:pPr>
            <a:endParaRPr lang="en-IN" b="1" dirty="0"/>
          </a:p>
        </p:txBody>
      </p:sp>
    </p:spTree>
    <p:extLst>
      <p:ext uri="{BB962C8B-B14F-4D97-AF65-F5344CB8AC3E}">
        <p14:creationId xmlns:p14="http://schemas.microsoft.com/office/powerpoint/2010/main" val="15108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829EA-B6B8-97EE-4F0B-AEDA5E46556B}"/>
              </a:ext>
            </a:extLst>
          </p:cNvPr>
          <p:cNvSpPr>
            <a:spLocks noGrp="1"/>
          </p:cNvSpPr>
          <p:nvPr>
            <p:ph type="title"/>
          </p:nvPr>
        </p:nvSpPr>
        <p:spPr/>
        <p:txBody>
          <a:bodyPr/>
          <a:lstStyle/>
          <a:p>
            <a:r>
              <a:rPr lang="en-US" dirty="0"/>
              <a:t>Duties of Doctor in Consultation </a:t>
            </a:r>
            <a:endParaRPr lang="en-IN" dirty="0"/>
          </a:p>
        </p:txBody>
      </p:sp>
      <p:sp>
        <p:nvSpPr>
          <p:cNvPr id="3" name="Content Placeholder 2">
            <a:extLst>
              <a:ext uri="{FF2B5EF4-FFF2-40B4-BE49-F238E27FC236}">
                <a16:creationId xmlns:a16="http://schemas.microsoft.com/office/drawing/2014/main" id="{5106D6FE-9F2B-DE41-D0AA-BE6D94B022B5}"/>
              </a:ext>
            </a:extLst>
          </p:cNvPr>
          <p:cNvSpPr>
            <a:spLocks noGrp="1"/>
          </p:cNvSpPr>
          <p:nvPr>
            <p:ph idx="1"/>
          </p:nvPr>
        </p:nvSpPr>
        <p:spPr/>
        <p:txBody>
          <a:bodyPr/>
          <a:lstStyle/>
          <a:p>
            <a:r>
              <a:rPr lang="en-US" dirty="0"/>
              <a:t>1. Consultation for patients benefit</a:t>
            </a:r>
          </a:p>
          <a:p>
            <a:r>
              <a:rPr lang="en-US" dirty="0"/>
              <a:t>2. Statement to patient after consultation</a:t>
            </a:r>
          </a:p>
          <a:p>
            <a:r>
              <a:rPr lang="en-US" dirty="0"/>
              <a:t>3.treatment after consultation </a:t>
            </a:r>
          </a:p>
          <a:p>
            <a:r>
              <a:rPr lang="en-US" dirty="0"/>
              <a:t>Patients referred to Specialists</a:t>
            </a:r>
            <a:endParaRPr lang="en-IN" dirty="0"/>
          </a:p>
        </p:txBody>
      </p:sp>
    </p:spTree>
    <p:extLst>
      <p:ext uri="{BB962C8B-B14F-4D97-AF65-F5344CB8AC3E}">
        <p14:creationId xmlns:p14="http://schemas.microsoft.com/office/powerpoint/2010/main" val="3207817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98572-E6D2-874F-A32E-37A2A8BE5523}"/>
              </a:ext>
            </a:extLst>
          </p:cNvPr>
          <p:cNvSpPr>
            <a:spLocks noGrp="1"/>
          </p:cNvSpPr>
          <p:nvPr>
            <p:ph idx="1"/>
          </p:nvPr>
        </p:nvSpPr>
        <p:spPr>
          <a:xfrm>
            <a:off x="590309" y="544010"/>
            <a:ext cx="8683693" cy="6099857"/>
          </a:xfrm>
        </p:spPr>
        <p:txBody>
          <a:bodyPr>
            <a:normAutofit fontScale="92500" lnSpcReduction="10000"/>
          </a:bodyPr>
          <a:lstStyle/>
          <a:p>
            <a:r>
              <a:rPr lang="en-US" sz="2600" b="1" dirty="0"/>
              <a:t>Consultation is advised with a specialist in the following conditions:</a:t>
            </a:r>
          </a:p>
          <a:p>
            <a:endParaRPr lang="en-US" dirty="0"/>
          </a:p>
          <a:p>
            <a:r>
              <a:rPr lang="en-US" dirty="0" err="1"/>
              <a:t>i</a:t>
            </a:r>
            <a:r>
              <a:rPr lang="en-US" dirty="0"/>
              <a:t>. In case of emergency.</a:t>
            </a:r>
          </a:p>
          <a:p>
            <a:r>
              <a:rPr lang="en-US" dirty="0"/>
              <a:t>ii. If the patient requests consultation.</a:t>
            </a:r>
          </a:p>
          <a:p>
            <a:r>
              <a:rPr lang="en-US" dirty="0"/>
              <a:t>iii. If quality of care or management can be considerably enhanced.</a:t>
            </a:r>
          </a:p>
          <a:p>
            <a:r>
              <a:rPr lang="en-US" dirty="0"/>
              <a:t>iv. In cases where diagnosis remains obscure.</a:t>
            </a:r>
          </a:p>
          <a:p>
            <a:r>
              <a:rPr lang="en-US" dirty="0"/>
              <a:t>v. In case of homicidal poisoning.</a:t>
            </a:r>
          </a:p>
          <a:p>
            <a:r>
              <a:rPr lang="en-US" dirty="0"/>
              <a:t>vi. In connection with organ transplantation.</a:t>
            </a:r>
          </a:p>
          <a:p>
            <a:r>
              <a:rPr lang="en-US" dirty="0"/>
              <a:t>vii. When treatment or operation involves risk of life.</a:t>
            </a:r>
          </a:p>
          <a:p>
            <a:r>
              <a:rPr lang="en-US" dirty="0"/>
              <a:t>viii. When operation affecting vitality, intellectual or generative functions is to be performed.</a:t>
            </a:r>
          </a:p>
          <a:p>
            <a:r>
              <a:rPr lang="en-US" dirty="0"/>
              <a:t>ix. When an operation involves mutilation or destruction of an unborn child</a:t>
            </a:r>
          </a:p>
          <a:p>
            <a:r>
              <a:rPr lang="en-US" dirty="0"/>
              <a:t>x. When an operation is to be performed on a patient who has received injuries in a criminal assault.</a:t>
            </a:r>
          </a:p>
          <a:p>
            <a:r>
              <a:rPr lang="en-US" dirty="0"/>
              <a:t>xi. To take decision about termination of pregnancy beyond 20 weeks of pregnancy.</a:t>
            </a:r>
          </a:p>
          <a:p>
            <a:r>
              <a:rPr lang="en-US" dirty="0"/>
              <a:t>xii. While dealing with a criminal abortion or an attempted criminal abortion case.</a:t>
            </a:r>
            <a:endParaRPr lang="en-IN" dirty="0"/>
          </a:p>
        </p:txBody>
      </p:sp>
    </p:spTree>
    <p:extLst>
      <p:ext uri="{BB962C8B-B14F-4D97-AF65-F5344CB8AC3E}">
        <p14:creationId xmlns:p14="http://schemas.microsoft.com/office/powerpoint/2010/main" val="1843175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8929F-58B4-C115-F772-73DDB22210C7}"/>
              </a:ext>
            </a:extLst>
          </p:cNvPr>
          <p:cNvSpPr>
            <a:spLocks noGrp="1"/>
          </p:cNvSpPr>
          <p:nvPr>
            <p:ph type="title"/>
          </p:nvPr>
        </p:nvSpPr>
        <p:spPr>
          <a:xfrm>
            <a:off x="862529" y="308658"/>
            <a:ext cx="8596668" cy="1320800"/>
          </a:xfrm>
        </p:spPr>
        <p:txBody>
          <a:bodyPr/>
          <a:lstStyle/>
          <a:p>
            <a:r>
              <a:rPr lang="en-IN" dirty="0">
                <a:solidFill>
                  <a:schemeClr val="accent6"/>
                </a:solidFill>
              </a:rPr>
              <a:t>Consultation through Telemedicine</a:t>
            </a:r>
          </a:p>
        </p:txBody>
      </p:sp>
      <p:sp>
        <p:nvSpPr>
          <p:cNvPr id="3" name="Content Placeholder 2">
            <a:extLst>
              <a:ext uri="{FF2B5EF4-FFF2-40B4-BE49-F238E27FC236}">
                <a16:creationId xmlns:a16="http://schemas.microsoft.com/office/drawing/2014/main" id="{3DE6A30D-0E3B-FDF1-149E-C72483268E5A}"/>
              </a:ext>
            </a:extLst>
          </p:cNvPr>
          <p:cNvSpPr>
            <a:spLocks noGrp="1"/>
          </p:cNvSpPr>
          <p:nvPr>
            <p:ph idx="1"/>
          </p:nvPr>
        </p:nvSpPr>
        <p:spPr>
          <a:xfrm>
            <a:off x="677334" y="1400537"/>
            <a:ext cx="8596668" cy="4847863"/>
          </a:xfrm>
        </p:spPr>
        <p:txBody>
          <a:bodyPr>
            <a:normAutofit/>
          </a:bodyPr>
          <a:lstStyle/>
          <a:p>
            <a:pPr>
              <a:buFont typeface="Arial" panose="020B0604020202020204" pitchFamily="34" charset="0"/>
              <a:buChar char="•"/>
            </a:pPr>
            <a:r>
              <a:rPr lang="en-US" sz="2000" b="1" dirty="0"/>
              <a:t>Basic Guidelines for Telemedicine </a:t>
            </a:r>
          </a:p>
          <a:p>
            <a:pPr>
              <a:buFont typeface="Arial" panose="020B0604020202020204" pitchFamily="34" charset="0"/>
              <a:buChar char="•"/>
            </a:pPr>
            <a:r>
              <a:rPr lang="en-US" sz="2000" dirty="0"/>
              <a:t>Only registered medical practitioners (RMPs) are entitled to provide telemedicine consultation from any part of India.</a:t>
            </a:r>
          </a:p>
          <a:p>
            <a:pPr>
              <a:buFont typeface="Arial" panose="020B0604020202020204" pitchFamily="34" charset="0"/>
              <a:buChar char="•"/>
            </a:pPr>
            <a:r>
              <a:rPr lang="en-US" sz="2000" b="1" dirty="0"/>
              <a:t> Modes:</a:t>
            </a:r>
          </a:p>
          <a:p>
            <a:pPr>
              <a:buFont typeface="Arial" panose="020B0604020202020204" pitchFamily="34" charset="0"/>
              <a:buChar char="•"/>
            </a:pPr>
            <a:r>
              <a:rPr lang="en-US" sz="2000" dirty="0"/>
              <a:t> Three primary modes- video, audio or text (chat, messaging, email, fax, etc.) for consultations.</a:t>
            </a:r>
          </a:p>
          <a:p>
            <a:pPr>
              <a:buFont typeface="Arial" panose="020B0604020202020204" pitchFamily="34" charset="0"/>
              <a:buChar char="•"/>
            </a:pPr>
            <a:r>
              <a:rPr lang="en-US" sz="2000" dirty="0"/>
              <a:t> </a:t>
            </a:r>
            <a:r>
              <a:rPr lang="en-US" sz="2000" b="1" dirty="0"/>
              <a:t>Identification: </a:t>
            </a:r>
            <a:r>
              <a:rPr lang="en-US" sz="2000" dirty="0"/>
              <a:t>Consultations should not be anonymous; both patient and doctor should know each other's identity.</a:t>
            </a:r>
          </a:p>
          <a:p>
            <a:pPr>
              <a:buFont typeface="Arial" panose="020B0604020202020204" pitchFamily="34" charset="0"/>
              <a:buChar char="•"/>
            </a:pPr>
            <a:r>
              <a:rPr lang="en-US" sz="2000" dirty="0"/>
              <a:t>The doctor should ensure that there is a mechanism for the patient to verify his credentials and contact details. He should display the registration number on prescriptions, website, electronic communication (WhatsApp/email, etc.) and receipts, etc. given to his patients.</a:t>
            </a:r>
            <a:endParaRPr lang="en-IN" sz="2000" dirty="0"/>
          </a:p>
        </p:txBody>
      </p:sp>
    </p:spTree>
    <p:extLst>
      <p:ext uri="{BB962C8B-B14F-4D97-AF65-F5344CB8AC3E}">
        <p14:creationId xmlns:p14="http://schemas.microsoft.com/office/powerpoint/2010/main" val="82452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879055-144E-AFA5-787A-F1BCC024FD04}"/>
              </a:ext>
            </a:extLst>
          </p:cNvPr>
          <p:cNvSpPr>
            <a:spLocks noGrp="1"/>
          </p:cNvSpPr>
          <p:nvPr>
            <p:ph idx="1"/>
          </p:nvPr>
        </p:nvSpPr>
        <p:spPr>
          <a:xfrm>
            <a:off x="677334" y="544011"/>
            <a:ext cx="8596668" cy="5497352"/>
          </a:xfrm>
        </p:spPr>
        <p:txBody>
          <a:bodyPr>
            <a:normAutofit/>
          </a:bodyPr>
          <a:lstStyle/>
          <a:p>
            <a:r>
              <a:rPr lang="en-US" sz="2400" dirty="0"/>
              <a:t>Doctor should verify the patient's identity by name, age, address, email ID, phone number, etc.</a:t>
            </a:r>
          </a:p>
          <a:p>
            <a:r>
              <a:rPr lang="en-US" sz="2400" b="1" dirty="0"/>
              <a:t>Age verification: </a:t>
            </a:r>
            <a:r>
              <a:rPr lang="en-US" sz="2400" dirty="0"/>
              <a:t>Doctors need to be sure about the patient's age before prescribing any medication.</a:t>
            </a:r>
          </a:p>
          <a:p>
            <a:r>
              <a:rPr lang="en-US" sz="2400" b="1" dirty="0"/>
              <a:t>Consent</a:t>
            </a:r>
            <a:r>
              <a:rPr lang="en-US" sz="2400" dirty="0"/>
              <a:t> is necessary for any telemedicine consultation.</a:t>
            </a:r>
          </a:p>
          <a:p>
            <a:r>
              <a:rPr lang="en-US" sz="2400" b="1" dirty="0"/>
              <a:t>Prescribing medicines: </a:t>
            </a:r>
            <a:r>
              <a:rPr lang="en-US" sz="2400" dirty="0"/>
              <a:t>Doctors should provide the patient a copy of the prescription after confirming the patient's age. </a:t>
            </a:r>
          </a:p>
          <a:p>
            <a:r>
              <a:rPr lang="en-US" sz="2400" dirty="0"/>
              <a:t>Doctors can prescribe over-the-counter drugs (e.g., paracetamol, ORS, zinc, iron, etc.) ('List O') through any mode of consultation.</a:t>
            </a:r>
            <a:endParaRPr lang="en-IN" sz="2400" dirty="0"/>
          </a:p>
        </p:txBody>
      </p:sp>
    </p:spTree>
    <p:extLst>
      <p:ext uri="{BB962C8B-B14F-4D97-AF65-F5344CB8AC3E}">
        <p14:creationId xmlns:p14="http://schemas.microsoft.com/office/powerpoint/2010/main" val="1540014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47F6CE-FCAC-E9F2-A5FB-2D8D31B22B22}"/>
              </a:ext>
            </a:extLst>
          </p:cNvPr>
          <p:cNvSpPr>
            <a:spLocks noGrp="1"/>
          </p:cNvSpPr>
          <p:nvPr>
            <p:ph idx="1"/>
          </p:nvPr>
        </p:nvSpPr>
        <p:spPr>
          <a:xfrm>
            <a:off x="451413" y="416689"/>
            <a:ext cx="8822589" cy="5624673"/>
          </a:xfrm>
        </p:spPr>
        <p:txBody>
          <a:bodyPr>
            <a:normAutofit/>
          </a:bodyPr>
          <a:lstStyle/>
          <a:p>
            <a:r>
              <a:rPr lang="en-US" sz="2400" b="1" dirty="0"/>
              <a:t>List A' drugs </a:t>
            </a:r>
            <a:r>
              <a:rPr lang="en-US" sz="2400" dirty="0"/>
              <a:t>(e.g., hypertension, skin ailments, eye/ear drops etc.) can be prescribed over video-consultations only</a:t>
            </a:r>
          </a:p>
          <a:p>
            <a:r>
              <a:rPr lang="en-US" sz="2400" dirty="0"/>
              <a:t>Drugs that cannot be prescribed include drugs in Schedule X of the Drugs and Cosmetics Act and Rules and any drugs listed in the NDPS Act, 1985 (anticancer drugs, morphine, etc.).</a:t>
            </a:r>
          </a:p>
          <a:p>
            <a:r>
              <a:rPr lang="en-US" sz="2400" b="1" dirty="0"/>
              <a:t>Consultation fees: </a:t>
            </a:r>
            <a:r>
              <a:rPr lang="en-US" sz="2400" dirty="0"/>
              <a:t>The same fees will be charged for a telemedicine consultation as for an in-person consultation</a:t>
            </a:r>
          </a:p>
          <a:p>
            <a:r>
              <a:rPr lang="en-US" sz="2400" dirty="0"/>
              <a:t> </a:t>
            </a:r>
            <a:r>
              <a:rPr lang="en-US" sz="2400" b="1" dirty="0"/>
              <a:t>Right to stop consultation: </a:t>
            </a:r>
            <a:r>
              <a:rPr lang="en-US" sz="2400" dirty="0"/>
              <a:t>Both the patient and the doctor have the right to discontinue the teleconsultation at any stage</a:t>
            </a:r>
            <a:endParaRPr lang="en-IN" sz="2400" dirty="0"/>
          </a:p>
        </p:txBody>
      </p:sp>
    </p:spTree>
    <p:extLst>
      <p:ext uri="{BB962C8B-B14F-4D97-AF65-F5344CB8AC3E}">
        <p14:creationId xmlns:p14="http://schemas.microsoft.com/office/powerpoint/2010/main" val="3316135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8B3718-BCEE-E298-692A-D8F614DCB94A}"/>
              </a:ext>
            </a:extLst>
          </p:cNvPr>
          <p:cNvSpPr>
            <a:spLocks noGrp="1"/>
          </p:cNvSpPr>
          <p:nvPr>
            <p:ph idx="1"/>
          </p:nvPr>
        </p:nvSpPr>
        <p:spPr>
          <a:xfrm>
            <a:off x="520861" y="509287"/>
            <a:ext cx="8753141" cy="5532076"/>
          </a:xfrm>
        </p:spPr>
        <p:txBody>
          <a:bodyPr>
            <a:normAutofit/>
          </a:bodyPr>
          <a:lstStyle/>
          <a:p>
            <a:r>
              <a:rPr lang="en-US" sz="2400" dirty="0"/>
              <a:t>Telemedicine cannot replace physical examination that may require palpation, percussion or auscultation; that requires physical touch and feel.</a:t>
            </a:r>
          </a:p>
          <a:p>
            <a:r>
              <a:rPr lang="en-US" sz="2400" dirty="0"/>
              <a:t>It is not applicable to conduct surgical or invasive procedure remotely nor can provide for consultations outside the jurisdiction of India</a:t>
            </a:r>
          </a:p>
          <a:p>
            <a:r>
              <a:rPr lang="en-US" sz="2400" b="1" dirty="0"/>
              <a:t>Records: </a:t>
            </a:r>
            <a:r>
              <a:rPr lang="en-US" sz="2400" dirty="0"/>
              <a:t>It is the doctor's responsibility to maintain the records of the telemedicine interaction and other documents 'for the period as prescribed from time to time. This includes patient records, diagnostics, data used in the consultation, and prescriptions.</a:t>
            </a:r>
            <a:endParaRPr lang="en-IN" sz="2400" dirty="0"/>
          </a:p>
          <a:p>
            <a:endParaRPr lang="en-IN" dirty="0"/>
          </a:p>
        </p:txBody>
      </p:sp>
    </p:spTree>
    <p:extLst>
      <p:ext uri="{BB962C8B-B14F-4D97-AF65-F5344CB8AC3E}">
        <p14:creationId xmlns:p14="http://schemas.microsoft.com/office/powerpoint/2010/main" val="3541258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B914F-5ABC-3408-52C1-22D9EBF6BB13}"/>
              </a:ext>
            </a:extLst>
          </p:cNvPr>
          <p:cNvSpPr>
            <a:spLocks noGrp="1"/>
          </p:cNvSpPr>
          <p:nvPr>
            <p:ph type="title"/>
          </p:nvPr>
        </p:nvSpPr>
        <p:spPr/>
        <p:txBody>
          <a:bodyPr/>
          <a:lstStyle/>
          <a:p>
            <a:r>
              <a:rPr lang="en-US" dirty="0">
                <a:solidFill>
                  <a:schemeClr val="accent6"/>
                </a:solidFill>
              </a:rPr>
              <a:t>Ethics, data privacy, and confidentiality</a:t>
            </a:r>
            <a:endParaRPr lang="en-IN" dirty="0">
              <a:solidFill>
                <a:schemeClr val="accent6"/>
              </a:solidFill>
            </a:endParaRPr>
          </a:p>
        </p:txBody>
      </p:sp>
      <p:sp>
        <p:nvSpPr>
          <p:cNvPr id="3" name="Content Placeholder 2">
            <a:extLst>
              <a:ext uri="{FF2B5EF4-FFF2-40B4-BE49-F238E27FC236}">
                <a16:creationId xmlns:a16="http://schemas.microsoft.com/office/drawing/2014/main" id="{0D84D8A7-2786-2807-057A-340145053A63}"/>
              </a:ext>
            </a:extLst>
          </p:cNvPr>
          <p:cNvSpPr>
            <a:spLocks noGrp="1"/>
          </p:cNvSpPr>
          <p:nvPr>
            <p:ph idx="1"/>
          </p:nvPr>
        </p:nvSpPr>
        <p:spPr>
          <a:xfrm>
            <a:off x="677334" y="1620457"/>
            <a:ext cx="8596668" cy="4420906"/>
          </a:xfrm>
        </p:spPr>
        <p:txBody>
          <a:bodyPr>
            <a:normAutofit/>
          </a:bodyPr>
          <a:lstStyle/>
          <a:p>
            <a:r>
              <a:rPr lang="en-US" sz="2000" dirty="0"/>
              <a:t>Privacy and confidentiality to be maintained as per MCI guidelines for professional conduct, ethics, etc., while using telemedicine.</a:t>
            </a:r>
          </a:p>
          <a:p>
            <a:r>
              <a:rPr lang="en-US" sz="2000" dirty="0"/>
              <a:t>It will be considered as 'misconduct' if doctors misuse patient images and data, especially private and sensitive in nature, prescribe medicines from the specific restricted list, insist on a teleconsultation when the patient is willing to travel to a facility, and solicit patients via any advertisements.</a:t>
            </a:r>
          </a:p>
          <a:p>
            <a:r>
              <a:rPr lang="en-US" sz="2000" dirty="0"/>
              <a:t> The doctor will not be held responsible for any privacy or confidentiality breach, if it was a technology breach or if somebody else was responsible for it.</a:t>
            </a:r>
            <a:endParaRPr lang="en-IN" sz="2000" dirty="0"/>
          </a:p>
        </p:txBody>
      </p:sp>
    </p:spTree>
    <p:extLst>
      <p:ext uri="{BB962C8B-B14F-4D97-AF65-F5344CB8AC3E}">
        <p14:creationId xmlns:p14="http://schemas.microsoft.com/office/powerpoint/2010/main" val="4102223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4D65A-AC54-CC8B-E077-750FE77FB344}"/>
              </a:ext>
            </a:extLst>
          </p:cNvPr>
          <p:cNvSpPr>
            <a:spLocks noGrp="1"/>
          </p:cNvSpPr>
          <p:nvPr>
            <p:ph type="title"/>
          </p:nvPr>
        </p:nvSpPr>
        <p:spPr/>
        <p:txBody>
          <a:bodyPr/>
          <a:lstStyle/>
          <a:p>
            <a:r>
              <a:rPr lang="en-US" dirty="0">
                <a:solidFill>
                  <a:schemeClr val="accent6"/>
                </a:solidFill>
              </a:rPr>
              <a:t>Responsibility of Doctors towards Each Other</a:t>
            </a:r>
            <a:endParaRPr lang="en-IN" dirty="0">
              <a:solidFill>
                <a:schemeClr val="accent6"/>
              </a:solidFill>
            </a:endParaRPr>
          </a:p>
        </p:txBody>
      </p:sp>
      <p:sp>
        <p:nvSpPr>
          <p:cNvPr id="3" name="Content Placeholder 2">
            <a:extLst>
              <a:ext uri="{FF2B5EF4-FFF2-40B4-BE49-F238E27FC236}">
                <a16:creationId xmlns:a16="http://schemas.microsoft.com/office/drawing/2014/main" id="{08AF1335-5885-8949-20DF-25B98EF966EB}"/>
              </a:ext>
            </a:extLst>
          </p:cNvPr>
          <p:cNvSpPr>
            <a:spLocks noGrp="1"/>
          </p:cNvSpPr>
          <p:nvPr>
            <p:ph idx="1"/>
          </p:nvPr>
        </p:nvSpPr>
        <p:spPr>
          <a:xfrm>
            <a:off x="677334" y="2160589"/>
            <a:ext cx="8596668" cy="4298084"/>
          </a:xfrm>
        </p:spPr>
        <p:txBody>
          <a:bodyPr>
            <a:noAutofit/>
          </a:bodyPr>
          <a:lstStyle/>
          <a:p>
            <a:pPr marL="0" indent="0">
              <a:buNone/>
            </a:pPr>
            <a:r>
              <a:rPr lang="en-US" sz="2000" b="1" dirty="0"/>
              <a:t>i. Conduct in consultation: </a:t>
            </a:r>
          </a:p>
          <a:p>
            <a:pPr marL="0" indent="0">
              <a:buNone/>
            </a:pPr>
            <a:r>
              <a:rPr lang="en-US" sz="2000" dirty="0"/>
              <a:t>No insincerity, rivalry or envy should be indulged in. All due respect should be observed towards the physician in charge of the case, and no statement or remark be made, reposed in him. which would impair the confidence the patient has reposed in him.</a:t>
            </a:r>
          </a:p>
          <a:p>
            <a:pPr marL="0" indent="0">
              <a:buNone/>
            </a:pPr>
            <a:r>
              <a:rPr lang="en-US" sz="2000" b="1" dirty="0"/>
              <a:t>ii. Consultant not to take charge of the case: </a:t>
            </a:r>
            <a:r>
              <a:rPr lang="en-US" sz="2000" dirty="0"/>
              <a:t>Consultant should normally not take charge of the case, especially on the solicitation of the patient or friends.</a:t>
            </a:r>
          </a:p>
          <a:p>
            <a:pPr marL="0" indent="0">
              <a:buNone/>
            </a:pPr>
            <a:r>
              <a:rPr lang="en-US" sz="2000" b="1" dirty="0"/>
              <a:t>iii. Appointment of substitute: </a:t>
            </a:r>
            <a:r>
              <a:rPr lang="en-US" sz="2000" dirty="0"/>
              <a:t>A physician should accept to attend another physician's patients during his temporary absence from his practice, only when he has the capacity to discharge the additional responsibility along with his other duties</a:t>
            </a:r>
            <a:endParaRPr lang="en-IN" sz="2000" dirty="0"/>
          </a:p>
        </p:txBody>
      </p:sp>
    </p:spTree>
    <p:extLst>
      <p:ext uri="{BB962C8B-B14F-4D97-AF65-F5344CB8AC3E}">
        <p14:creationId xmlns:p14="http://schemas.microsoft.com/office/powerpoint/2010/main" val="3729725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THANK YOU! colorful typography banner THANK YOU! colorful vector typography banner thank you images stock illustrations">
            <a:extLst>
              <a:ext uri="{FF2B5EF4-FFF2-40B4-BE49-F238E27FC236}">
                <a16:creationId xmlns:a16="http://schemas.microsoft.com/office/drawing/2014/main" id="{FEF1E6FC-E772-E691-C97D-31D8D5BEF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663" y="625032"/>
            <a:ext cx="10625558" cy="5034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9562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4D3B0-03F4-59B3-1C18-AD48ED3542C8}"/>
              </a:ext>
            </a:extLst>
          </p:cNvPr>
          <p:cNvSpPr>
            <a:spLocks noGrp="1"/>
          </p:cNvSpPr>
          <p:nvPr>
            <p:ph type="title"/>
          </p:nvPr>
        </p:nvSpPr>
        <p:spPr/>
        <p:txBody>
          <a:bodyPr/>
          <a:lstStyle/>
          <a:p>
            <a:r>
              <a:rPr lang="en-US" sz="4000" b="1" dirty="0">
                <a:solidFill>
                  <a:schemeClr val="accent6"/>
                </a:solidFill>
              </a:rPr>
              <a:t>Duties of a Doctor in General</a:t>
            </a:r>
            <a:br>
              <a:rPr lang="en-US" dirty="0"/>
            </a:br>
            <a:endParaRPr lang="en-IN" dirty="0"/>
          </a:p>
        </p:txBody>
      </p:sp>
      <p:sp>
        <p:nvSpPr>
          <p:cNvPr id="3" name="Content Placeholder 2">
            <a:extLst>
              <a:ext uri="{FF2B5EF4-FFF2-40B4-BE49-F238E27FC236}">
                <a16:creationId xmlns:a16="http://schemas.microsoft.com/office/drawing/2014/main" id="{6E7D4D18-E23F-9169-503E-788E12129D6B}"/>
              </a:ext>
            </a:extLst>
          </p:cNvPr>
          <p:cNvSpPr>
            <a:spLocks noGrp="1"/>
          </p:cNvSpPr>
          <p:nvPr>
            <p:ph idx="1"/>
          </p:nvPr>
        </p:nvSpPr>
        <p:spPr>
          <a:xfrm>
            <a:off x="497711" y="2013995"/>
            <a:ext cx="8776291" cy="4676172"/>
          </a:xfrm>
        </p:spPr>
        <p:txBody>
          <a:bodyPr>
            <a:noAutofit/>
          </a:bodyPr>
          <a:lstStyle/>
          <a:p>
            <a:pPr marL="0" indent="0">
              <a:buNone/>
            </a:pPr>
            <a:r>
              <a:rPr lang="en-US" sz="2200" b="1" dirty="0" err="1">
                <a:latin typeface="Times New Roman" panose="02020603050405020304" pitchFamily="18" charset="0"/>
                <a:cs typeface="Times New Roman" panose="02020603050405020304" pitchFamily="18" charset="0"/>
              </a:rPr>
              <a:t>i</a:t>
            </a:r>
            <a:r>
              <a:rPr lang="en-US" sz="2200" b="1" dirty="0">
                <a:latin typeface="Times New Roman" panose="02020603050405020304" pitchFamily="18" charset="0"/>
                <a:cs typeface="Times New Roman" panose="02020603050405020304" pitchFamily="18" charset="0"/>
              </a:rPr>
              <a:t>. Character of physician: </a:t>
            </a:r>
          </a:p>
          <a:p>
            <a:pPr marL="0" indent="0">
              <a:buNone/>
            </a:pPr>
            <a:r>
              <a:rPr lang="en-US" sz="2200" dirty="0">
                <a:latin typeface="Times New Roman" panose="02020603050405020304" pitchFamily="18" charset="0"/>
                <a:cs typeface="Times New Roman" panose="02020603050405020304" pitchFamily="18" charset="0"/>
              </a:rPr>
              <a:t>A physician should uphold the dignity and honor of his profession and render service to humanity; reward or financial gain is a subordinate consideration.</a:t>
            </a:r>
          </a:p>
          <a:p>
            <a:pPr marL="0" indent="0">
              <a:buNone/>
            </a:pPr>
            <a:r>
              <a:rPr lang="en-US" sz="2200" b="1" dirty="0">
                <a:latin typeface="Times New Roman" panose="02020603050405020304" pitchFamily="18" charset="0"/>
                <a:cs typeface="Times New Roman" panose="02020603050405020304" pitchFamily="18" charset="0"/>
              </a:rPr>
              <a:t>ii. Maintaining good medical practice</a:t>
            </a:r>
          </a:p>
          <a:p>
            <a:pPr marL="0" indent="0">
              <a:buNone/>
            </a:pPr>
            <a:r>
              <a:rPr lang="en-US" sz="2200" dirty="0">
                <a:latin typeface="Times New Roman" panose="02020603050405020304" pitchFamily="18" charset="0"/>
                <a:cs typeface="Times New Roman" panose="02020603050405020304" pitchFamily="18" charset="0"/>
              </a:rPr>
              <a:t>Try to improve medical knowledge and skills </a:t>
            </a:r>
          </a:p>
          <a:p>
            <a:pPr marL="0" indent="0">
              <a:buNone/>
            </a:pPr>
            <a:r>
              <a:rPr lang="en-US" sz="2200" dirty="0">
                <a:latin typeface="Times New Roman" panose="02020603050405020304" pitchFamily="18" charset="0"/>
                <a:cs typeface="Times New Roman" panose="02020603050405020304" pitchFamily="18" charset="0"/>
              </a:rPr>
              <a:t>Participate in CME </a:t>
            </a:r>
            <a:r>
              <a:rPr lang="en-US" sz="2200" dirty="0" err="1">
                <a:latin typeface="Times New Roman" panose="02020603050405020304" pitchFamily="18" charset="0"/>
                <a:cs typeface="Times New Roman" panose="02020603050405020304" pitchFamily="18" charset="0"/>
              </a:rPr>
              <a:t>programmes</a:t>
            </a:r>
            <a:r>
              <a:rPr lang="en-US" sz="2200" dirty="0">
                <a:latin typeface="Times New Roman" panose="02020603050405020304" pitchFamily="18" charset="0"/>
                <a:cs typeface="Times New Roman" panose="02020603050405020304" pitchFamily="18" charset="0"/>
              </a:rPr>
              <a:t> for at least 30 h every 5 years.</a:t>
            </a:r>
          </a:p>
          <a:p>
            <a:pPr marL="0" indent="0">
              <a:buNone/>
            </a:pPr>
            <a:r>
              <a:rPr lang="en-US" sz="2200" dirty="0">
                <a:latin typeface="Times New Roman" panose="02020603050405020304" pitchFamily="18" charset="0"/>
                <a:cs typeface="Times New Roman" panose="02020603050405020304" pitchFamily="18" charset="0"/>
              </a:rPr>
              <a:t>Membership in medical society:  For the advancement of his profession.</a:t>
            </a:r>
          </a:p>
          <a:p>
            <a:pPr marL="0" indent="0">
              <a:buNone/>
            </a:pPr>
            <a:r>
              <a:rPr lang="en-US" sz="2200" b="1" dirty="0">
                <a:latin typeface="Times New Roman" panose="02020603050405020304" pitchFamily="18" charset="0"/>
                <a:cs typeface="Times New Roman" panose="02020603050405020304" pitchFamily="18" charset="0"/>
              </a:rPr>
              <a:t>iii. Maintenance of medical records:</a:t>
            </a:r>
            <a:r>
              <a:rPr lang="en-US" sz="2200" dirty="0">
                <a:latin typeface="Times New Roman" panose="02020603050405020304" pitchFamily="18" charset="0"/>
                <a:cs typeface="Times New Roman" panose="02020603050405020304" pitchFamily="18" charset="0"/>
              </a:rPr>
              <a:t> </a:t>
            </a:r>
          </a:p>
          <a:p>
            <a:pPr marL="0" indent="0">
              <a:buNone/>
            </a:pPr>
            <a:r>
              <a:rPr lang="en-US" sz="2200" dirty="0">
                <a:latin typeface="Times New Roman" panose="02020603050405020304" pitchFamily="18" charset="0"/>
                <a:cs typeface="Times New Roman" panose="02020603050405020304" pitchFamily="18" charset="0"/>
              </a:rPr>
              <a:t>Indoor patients - For 3 years from the date of commencement of the treatment. </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1128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1">
            <a:extLst>
              <a:ext uri="{FF2B5EF4-FFF2-40B4-BE49-F238E27FC236}">
                <a16:creationId xmlns:a16="http://schemas.microsoft.com/office/drawing/2014/main" id="{196C7377-5729-559A-9D97-DA86EE855F7C}"/>
              </a:ext>
            </a:extLst>
          </p:cNvPr>
          <p:cNvSpPr>
            <a:spLocks noGrp="1" noChangeArrowheads="1"/>
          </p:cNvSpPr>
          <p:nvPr>
            <p:ph idx="1"/>
          </p:nvPr>
        </p:nvSpPr>
        <p:spPr bwMode="auto">
          <a:xfrm>
            <a:off x="231494" y="800691"/>
            <a:ext cx="1140106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Negligence</a:t>
            </a:r>
            <a:r>
              <a:rPr kumimoji="0" lang="en-US" altLang="en-US" sz="2400" b="0" i="0" u="none" strike="noStrike" cap="none" normalizeH="0" baseline="0" dirty="0">
                <a:ln>
                  <a:noFill/>
                </a:ln>
                <a:solidFill>
                  <a:schemeClr val="tx1"/>
                </a:solidFill>
                <a:effectLst/>
                <a:latin typeface="Arial" panose="020B0604020202020204" pitchFamily="34" charset="0"/>
              </a:rPr>
              <a:t>: Not producing medical records/consent → </a:t>
            </a:r>
            <a:r>
              <a:rPr kumimoji="0" lang="en-US" altLang="en-US" sz="2400" b="1" i="0" u="none" strike="noStrike" cap="none" normalizeH="0" baseline="0" dirty="0">
                <a:ln>
                  <a:noFill/>
                </a:ln>
                <a:solidFill>
                  <a:schemeClr val="tx1"/>
                </a:solidFill>
                <a:effectLst/>
                <a:latin typeface="Arial" panose="020B0604020202020204" pitchFamily="34" charset="0"/>
              </a:rPr>
              <a:t>medical negligence</a:t>
            </a:r>
            <a:r>
              <a:rPr kumimoji="0" lang="en-US" altLang="en-US" sz="24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Records issuance</a:t>
            </a:r>
            <a:r>
              <a:rPr kumimoji="0" lang="en-US" altLang="en-US" sz="2400" b="0" i="0" u="none" strike="noStrike" cap="none" normalizeH="0" baseline="0" dirty="0">
                <a:ln>
                  <a:noFill/>
                </a:ln>
                <a:solidFill>
                  <a:schemeClr val="tx1"/>
                </a:solidFill>
                <a:effectLst/>
                <a:latin typeface="Arial" panose="020B0604020202020204" pitchFamily="34" charset="0"/>
              </a:rPr>
              <a:t>: Must provide within </a:t>
            </a:r>
            <a:r>
              <a:rPr kumimoji="0" lang="en-US" altLang="en-US" sz="2400" b="1" i="0" u="none" strike="noStrike" cap="none" normalizeH="0" baseline="0" dirty="0">
                <a:ln>
                  <a:noFill/>
                </a:ln>
                <a:solidFill>
                  <a:schemeClr val="tx1"/>
                </a:solidFill>
                <a:effectLst/>
                <a:latin typeface="Arial" panose="020B0604020202020204" pitchFamily="34" charset="0"/>
              </a:rPr>
              <a:t>72 hours</a:t>
            </a:r>
            <a:r>
              <a:rPr kumimoji="0" lang="en-US" altLang="en-US" sz="2400" b="0" i="0" u="none" strike="noStrike" cap="none" normalizeH="0" baseline="0" dirty="0">
                <a:ln>
                  <a:noFill/>
                </a:ln>
                <a:solidFill>
                  <a:schemeClr val="tx1"/>
                </a:solidFill>
                <a:effectLst/>
                <a:latin typeface="Arial" panose="020B0604020202020204" pitchFamily="34" charset="0"/>
              </a:rPr>
              <a:t> on request (patient/legal authority).</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Scope</a:t>
            </a:r>
            <a:r>
              <a:rPr kumimoji="0" lang="en-US" altLang="en-US" sz="2400" b="0" i="0" u="none" strike="noStrike" cap="none" normalizeH="0" baseline="0" dirty="0">
                <a:ln>
                  <a:noFill/>
                </a:ln>
                <a:solidFill>
                  <a:schemeClr val="tx1"/>
                </a:solidFill>
                <a:effectLst/>
                <a:latin typeface="Arial" panose="020B0604020202020204" pitchFamily="34" charset="0"/>
              </a:rPr>
              <a:t>: Private doctors treating </a:t>
            </a:r>
            <a:r>
              <a:rPr kumimoji="0" lang="en-US" altLang="en-US" sz="2400" b="1" i="0" u="none" strike="noStrike" cap="none" normalizeH="0" baseline="0" dirty="0">
                <a:ln>
                  <a:noFill/>
                </a:ln>
                <a:solidFill>
                  <a:schemeClr val="tx1"/>
                </a:solidFill>
                <a:effectLst/>
                <a:latin typeface="Arial" panose="020B0604020202020204" pitchFamily="34" charset="0"/>
              </a:rPr>
              <a:t>indoor patients</a:t>
            </a:r>
            <a:r>
              <a:rPr kumimoji="0" lang="en-US" altLang="en-US" sz="2400" b="0" i="0" u="none" strike="noStrike" cap="none" normalizeH="0" baseline="0" dirty="0">
                <a:ln>
                  <a:noFill/>
                </a:ln>
                <a:solidFill>
                  <a:schemeClr val="tx1"/>
                </a:solidFill>
                <a:effectLst/>
                <a:latin typeface="Arial" panose="020B0604020202020204" pitchFamily="34" charset="0"/>
              </a:rPr>
              <a:t> in hospital/nursing home.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Certificates register</a:t>
            </a:r>
            <a:r>
              <a:rPr kumimoji="0" lang="en-US" altLang="en-US" sz="2400" b="0" i="0" u="none" strike="noStrike" cap="none" normalizeH="0" baseline="0" dirty="0">
                <a:ln>
                  <a:noFill/>
                </a:ln>
                <a:solidFill>
                  <a:schemeClr val="tx1"/>
                </a:solidFill>
                <a:effectLst/>
                <a:latin typeface="Arial" panose="020B0604020202020204" pitchFamily="34" charset="0"/>
              </a:rPr>
              <a:t>: Maintain for all issued certificates.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i="0" u="none" strike="noStrike" cap="none" normalizeH="0" baseline="0" dirty="0">
                <a:ln>
                  <a:noFill/>
                </a:ln>
                <a:solidFill>
                  <a:schemeClr val="tx1"/>
                </a:solidFill>
                <a:effectLst/>
                <a:latin typeface="Arial" panose="020B0604020202020204" pitchFamily="34" charset="0"/>
              </a:rPr>
              <a:t>Patient details to record-</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i="0" u="none" strike="noStrike" cap="none" normalizeH="0" baseline="0" dirty="0">
                <a:ln>
                  <a:noFill/>
                </a:ln>
                <a:solidFill>
                  <a:schemeClr val="tx1"/>
                </a:solidFill>
                <a:effectLst/>
                <a:latin typeface="Arial" panose="020B0604020202020204" pitchFamily="34" charset="0"/>
              </a:rPr>
              <a:t>Signature/thumb impression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i="0" u="none" strike="noStrike" cap="none" normalizeH="0" baseline="0" dirty="0">
                <a:ln>
                  <a:noFill/>
                </a:ln>
                <a:solidFill>
                  <a:schemeClr val="tx1"/>
                </a:solidFill>
                <a:effectLst/>
                <a:latin typeface="Arial" panose="020B0604020202020204" pitchFamily="34" charset="0"/>
              </a:rPr>
              <a:t>Address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i="0" u="none" strike="noStrike" cap="none" normalizeH="0" baseline="0" dirty="0">
                <a:ln>
                  <a:noFill/>
                </a:ln>
                <a:solidFill>
                  <a:schemeClr val="tx1"/>
                </a:solidFill>
                <a:effectLst/>
                <a:latin typeface="Arial" panose="020B0604020202020204" pitchFamily="34" charset="0"/>
              </a:rPr>
              <a:t>One identification mark</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Copy retention</a:t>
            </a:r>
            <a:r>
              <a:rPr kumimoji="0" lang="en-US" altLang="en-US" sz="2400" b="0" i="0" u="none" strike="noStrike" cap="none" normalizeH="0" baseline="0" dirty="0">
                <a:ln>
                  <a:noFill/>
                </a:ln>
                <a:solidFill>
                  <a:schemeClr val="tx1"/>
                </a:solidFill>
                <a:effectLst/>
                <a:latin typeface="Arial" panose="020B0604020202020204" pitchFamily="34" charset="0"/>
              </a:rPr>
              <a:t>: Keep a </a:t>
            </a:r>
            <a:r>
              <a:rPr kumimoji="0" lang="en-US" altLang="en-US" sz="2400" b="1" i="0" u="none" strike="noStrike" cap="none" normalizeH="0" baseline="0" dirty="0">
                <a:ln>
                  <a:noFill/>
                </a:ln>
                <a:solidFill>
                  <a:schemeClr val="tx1"/>
                </a:solidFill>
                <a:effectLst/>
                <a:latin typeface="Arial" panose="020B0604020202020204" pitchFamily="34" charset="0"/>
              </a:rPr>
              <a:t>copy of each certificate</a:t>
            </a:r>
            <a:r>
              <a:rPr kumimoji="0" lang="en-US" altLang="en-US" sz="24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3645947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2E3671-A215-831A-797C-2307934F58F5}"/>
              </a:ext>
            </a:extLst>
          </p:cNvPr>
          <p:cNvSpPr>
            <a:spLocks noGrp="1"/>
          </p:cNvSpPr>
          <p:nvPr>
            <p:ph idx="1"/>
          </p:nvPr>
        </p:nvSpPr>
        <p:spPr>
          <a:xfrm>
            <a:off x="550013" y="1270000"/>
            <a:ext cx="8596668" cy="4876157"/>
          </a:xfrm>
        </p:spPr>
        <p:txBody>
          <a:bodyPr>
            <a:normAutofit/>
          </a:bodyPr>
          <a:lstStyle/>
          <a:p>
            <a:r>
              <a:rPr lang="en-US" sz="2400" b="1" dirty="0"/>
              <a:t>iv. Display of registration number</a:t>
            </a:r>
          </a:p>
          <a:p>
            <a:r>
              <a:rPr lang="en-US" sz="2400" b="1" dirty="0"/>
              <a:t>v. Use of generic names of drugs</a:t>
            </a:r>
          </a:p>
          <a:p>
            <a:r>
              <a:rPr lang="en-US" sz="2400" b="1" dirty="0"/>
              <a:t>vii. Exposure of unethical conduct</a:t>
            </a:r>
            <a:r>
              <a:rPr lang="en-US" sz="2400" dirty="0"/>
              <a:t>: A Physician should expose, without fear or favor </a:t>
            </a:r>
          </a:p>
          <a:p>
            <a:r>
              <a:rPr lang="en-US" sz="2400" b="1" dirty="0"/>
              <a:t>viii. Payment of professional services.</a:t>
            </a:r>
          </a:p>
          <a:p>
            <a:r>
              <a:rPr lang="en-US" sz="2400" dirty="0"/>
              <a:t>Clearly display his fees in his chamber and/or hospital.</a:t>
            </a:r>
          </a:p>
          <a:p>
            <a:r>
              <a:rPr lang="en-US" sz="2400" b="1" dirty="0"/>
              <a:t>ix</a:t>
            </a:r>
            <a:r>
              <a:rPr lang="en-US" sz="2400" dirty="0"/>
              <a:t> </a:t>
            </a:r>
            <a:r>
              <a:rPr lang="en-US" sz="2400" b="1" dirty="0"/>
              <a:t>Evasion of legal restrictions: </a:t>
            </a:r>
          </a:p>
          <a:p>
            <a:r>
              <a:rPr lang="en-US" sz="2400" dirty="0"/>
              <a:t>A</a:t>
            </a:r>
            <a:r>
              <a:rPr lang="en-US" sz="2400" b="1" dirty="0"/>
              <a:t> </a:t>
            </a:r>
            <a:r>
              <a:rPr lang="en-US" sz="2400" dirty="0"/>
              <a:t>physician should observe the laws of the country in regulating the practice of medicine and should not assist others to evade such laws.</a:t>
            </a:r>
            <a:endParaRPr lang="en-IN" sz="2400" dirty="0"/>
          </a:p>
          <a:p>
            <a:endParaRPr lang="en-IN" sz="2400" b="1" dirty="0"/>
          </a:p>
          <a:p>
            <a:endParaRPr lang="en-US" sz="2400" b="1" dirty="0"/>
          </a:p>
        </p:txBody>
      </p:sp>
    </p:spTree>
    <p:extLst>
      <p:ext uri="{BB962C8B-B14F-4D97-AF65-F5344CB8AC3E}">
        <p14:creationId xmlns:p14="http://schemas.microsoft.com/office/powerpoint/2010/main" val="3702377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745D1-AB0F-0FEF-FAFE-F8EE7A17374B}"/>
              </a:ext>
            </a:extLst>
          </p:cNvPr>
          <p:cNvSpPr>
            <a:spLocks noGrp="1"/>
          </p:cNvSpPr>
          <p:nvPr>
            <p:ph type="title"/>
          </p:nvPr>
        </p:nvSpPr>
        <p:spPr/>
        <p:txBody>
          <a:bodyPr/>
          <a:lstStyle/>
          <a:p>
            <a:r>
              <a:rPr lang="en-US" b="1" dirty="0">
                <a:solidFill>
                  <a:schemeClr val="accent6"/>
                </a:solidFill>
              </a:rPr>
              <a:t>Duties of a Doctor towards the State</a:t>
            </a:r>
            <a:br>
              <a:rPr lang="en-US" dirty="0"/>
            </a:br>
            <a:endParaRPr lang="en-IN" dirty="0"/>
          </a:p>
        </p:txBody>
      </p:sp>
      <p:sp>
        <p:nvSpPr>
          <p:cNvPr id="3" name="Content Placeholder 2">
            <a:extLst>
              <a:ext uri="{FF2B5EF4-FFF2-40B4-BE49-F238E27FC236}">
                <a16:creationId xmlns:a16="http://schemas.microsoft.com/office/drawing/2014/main" id="{19AA1F44-0D95-EE3B-8B82-6522F71CE57F}"/>
              </a:ext>
            </a:extLst>
          </p:cNvPr>
          <p:cNvSpPr>
            <a:spLocks noGrp="1"/>
          </p:cNvSpPr>
          <p:nvPr>
            <p:ph idx="1"/>
          </p:nvPr>
        </p:nvSpPr>
        <p:spPr>
          <a:xfrm>
            <a:off x="677334" y="2160589"/>
            <a:ext cx="8596668" cy="4193912"/>
          </a:xfrm>
        </p:spPr>
        <p:txBody>
          <a:bodyPr>
            <a:noAutofit/>
          </a:bodyPr>
          <a:lstStyle/>
          <a:p>
            <a:pPr marL="0" indent="0">
              <a:buNone/>
            </a:pPr>
            <a:r>
              <a:rPr lang="en-US" sz="2000" b="1" dirty="0"/>
              <a:t>1. Poisoning cases</a:t>
            </a:r>
          </a:p>
          <a:p>
            <a:pPr marL="0" indent="0">
              <a:buNone/>
            </a:pPr>
            <a:r>
              <a:rPr lang="en-US" sz="2000" dirty="0"/>
              <a:t>He should assist the police in determining whether the poisoning is accidental, suicidal or homicidal.</a:t>
            </a:r>
          </a:p>
          <a:p>
            <a:pPr marL="0" indent="0">
              <a:buNone/>
            </a:pPr>
            <a:r>
              <a:rPr lang="en-US" sz="2000" dirty="0"/>
              <a:t>In case of death, certificate should mention about the poisoning with recommendation for postmortem examination.</a:t>
            </a:r>
          </a:p>
          <a:p>
            <a:pPr marL="0" indent="0">
              <a:buNone/>
            </a:pPr>
            <a:r>
              <a:rPr lang="en-US" sz="2000" b="1" dirty="0"/>
              <a:t>2. Notification: </a:t>
            </a:r>
          </a:p>
          <a:p>
            <a:pPr marL="0" indent="0">
              <a:buNone/>
            </a:pPr>
            <a:r>
              <a:rPr lang="en-US" sz="2000" dirty="0"/>
              <a:t>A Doctor is bound to give information of communicable diseases (notifiable diseases), births, deaths and outbreak of an epidemic to public health authorities. </a:t>
            </a:r>
          </a:p>
          <a:p>
            <a:pPr marL="0" indent="0">
              <a:buNone/>
            </a:pPr>
            <a:r>
              <a:rPr lang="en-US" sz="2000" dirty="0"/>
              <a:t>Failing which he is not only liable for criminal penalties, but also negligence suits brought by affected persons.</a:t>
            </a:r>
            <a:endParaRPr lang="en-IN" sz="2000" dirty="0"/>
          </a:p>
        </p:txBody>
      </p:sp>
    </p:spTree>
    <p:extLst>
      <p:ext uri="{BB962C8B-B14F-4D97-AF65-F5344CB8AC3E}">
        <p14:creationId xmlns:p14="http://schemas.microsoft.com/office/powerpoint/2010/main" val="4063010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F2EEBC-9ECD-0B39-2393-EFBA4764FD84}"/>
              </a:ext>
            </a:extLst>
          </p:cNvPr>
          <p:cNvSpPr>
            <a:spLocks noGrp="1"/>
          </p:cNvSpPr>
          <p:nvPr>
            <p:ph idx="1"/>
          </p:nvPr>
        </p:nvSpPr>
        <p:spPr>
          <a:xfrm>
            <a:off x="428263" y="532435"/>
            <a:ext cx="8845739" cy="5508927"/>
          </a:xfrm>
        </p:spPr>
        <p:txBody>
          <a:bodyPr>
            <a:normAutofit fontScale="92500" lnSpcReduction="10000"/>
          </a:bodyPr>
          <a:lstStyle/>
          <a:p>
            <a:pPr marL="0" indent="0">
              <a:buNone/>
            </a:pPr>
            <a:r>
              <a:rPr lang="en-US" sz="2400" b="1" dirty="0"/>
              <a:t>3. Geneva Conventions (1949) – </a:t>
            </a:r>
          </a:p>
          <a:p>
            <a:pPr marL="0" indent="0">
              <a:buNone/>
            </a:pPr>
            <a:r>
              <a:rPr lang="en-US" sz="2400" b="1" dirty="0"/>
              <a:t>Year and  Place:</a:t>
            </a:r>
            <a:r>
              <a:rPr lang="en-US" sz="2400" dirty="0"/>
              <a:t> 1949, Geneva</a:t>
            </a:r>
          </a:p>
          <a:p>
            <a:pPr marL="0" indent="0">
              <a:buNone/>
            </a:pPr>
            <a:r>
              <a:rPr lang="en-US" sz="2400" b="1" dirty="0"/>
              <a:t>Number of Conventions:</a:t>
            </a:r>
            <a:r>
              <a:rPr lang="en-US" sz="2400" dirty="0"/>
              <a:t> 4</a:t>
            </a:r>
          </a:p>
          <a:p>
            <a:pPr marL="0" indent="0">
              <a:buNone/>
            </a:pPr>
            <a:r>
              <a:rPr lang="en-US" sz="2400" b="1" dirty="0"/>
              <a:t>Who is protected:</a:t>
            </a:r>
            <a:endParaRPr lang="en-US" sz="2400" dirty="0"/>
          </a:p>
          <a:p>
            <a:pPr marL="457200" lvl="1" indent="0">
              <a:buNone/>
            </a:pPr>
            <a:r>
              <a:rPr lang="en-US" sz="2400" b="1" dirty="0"/>
              <a:t>Wounded/sick armed forces</a:t>
            </a:r>
            <a:r>
              <a:rPr lang="en-US" sz="2400" dirty="0"/>
              <a:t> → 1st Convention</a:t>
            </a:r>
          </a:p>
          <a:p>
            <a:pPr marL="457200" lvl="1" indent="0">
              <a:buNone/>
            </a:pPr>
            <a:r>
              <a:rPr lang="en-US" sz="2400" b="1" dirty="0"/>
              <a:t>Shipwrecked</a:t>
            </a:r>
            <a:r>
              <a:rPr lang="en-US" sz="2400" dirty="0"/>
              <a:t> → 2nd Convention</a:t>
            </a:r>
          </a:p>
          <a:p>
            <a:pPr marL="457200" lvl="1" indent="0">
              <a:buNone/>
            </a:pPr>
            <a:r>
              <a:rPr lang="en-US" sz="2400" b="1" dirty="0"/>
              <a:t>Prisoners of war</a:t>
            </a:r>
            <a:r>
              <a:rPr lang="en-US" sz="2400" dirty="0"/>
              <a:t> → 3rd Convention</a:t>
            </a:r>
          </a:p>
          <a:p>
            <a:pPr marL="457200" lvl="1" indent="0">
              <a:buNone/>
            </a:pPr>
            <a:r>
              <a:rPr lang="en-US" sz="2400" b="1" dirty="0"/>
              <a:t>Civilians of enemy nationality</a:t>
            </a:r>
            <a:r>
              <a:rPr lang="en-US" sz="2400" dirty="0"/>
              <a:t> → 4th Convention</a:t>
            </a:r>
          </a:p>
          <a:p>
            <a:pPr marL="0" indent="0">
              <a:buNone/>
            </a:pPr>
            <a:r>
              <a:rPr lang="en-US" sz="2400" b="1" dirty="0"/>
              <a:t>Medical ethics:</a:t>
            </a:r>
            <a:r>
              <a:rPr lang="en-US" sz="2400" dirty="0"/>
              <a:t> Physicians must treat </a:t>
            </a:r>
            <a:r>
              <a:rPr lang="en-US" sz="2400" b="1" dirty="0"/>
              <a:t>without discrimination</a:t>
            </a:r>
            <a:r>
              <a:rPr lang="en-US" sz="2400" dirty="0"/>
              <a:t> (sex, race, nationality)</a:t>
            </a:r>
          </a:p>
          <a:p>
            <a:pPr marL="0" indent="0">
              <a:buNone/>
            </a:pPr>
            <a:endParaRPr lang="en-US" sz="2400" dirty="0"/>
          </a:p>
          <a:p>
            <a:pPr marL="0" indent="0">
              <a:buNone/>
            </a:pPr>
            <a:r>
              <a:rPr lang="en-US" sz="2400" b="1" dirty="0"/>
              <a:t>4.Other duty:</a:t>
            </a:r>
            <a:r>
              <a:rPr lang="en-US" sz="2400" dirty="0"/>
              <a:t> Respond to </a:t>
            </a:r>
            <a:r>
              <a:rPr lang="en-US" sz="2400" b="1" dirty="0"/>
              <a:t>emergency military service</a:t>
            </a:r>
            <a:r>
              <a:rPr lang="en-US" sz="2400" dirty="0"/>
              <a:t> when required</a:t>
            </a:r>
          </a:p>
          <a:p>
            <a:endParaRPr lang="en-IN" dirty="0"/>
          </a:p>
        </p:txBody>
      </p:sp>
    </p:spTree>
    <p:extLst>
      <p:ext uri="{BB962C8B-B14F-4D97-AF65-F5344CB8AC3E}">
        <p14:creationId xmlns:p14="http://schemas.microsoft.com/office/powerpoint/2010/main" val="261173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84215-016C-BF4B-9887-1A6CED6D5B1C}"/>
              </a:ext>
            </a:extLst>
          </p:cNvPr>
          <p:cNvSpPr>
            <a:spLocks noGrp="1"/>
          </p:cNvSpPr>
          <p:nvPr>
            <p:ph type="title"/>
          </p:nvPr>
        </p:nvSpPr>
        <p:spPr/>
        <p:txBody>
          <a:bodyPr/>
          <a:lstStyle/>
          <a:p>
            <a:r>
              <a:rPr lang="en-US" b="1" dirty="0">
                <a:solidFill>
                  <a:schemeClr val="accent6"/>
                </a:solidFill>
              </a:rPr>
              <a:t>Duties of a Doctor towards Patients</a:t>
            </a:r>
            <a:endParaRPr lang="en-IN" b="1" dirty="0">
              <a:solidFill>
                <a:schemeClr val="accent6"/>
              </a:solidFill>
            </a:endParaRPr>
          </a:p>
        </p:txBody>
      </p:sp>
      <p:sp>
        <p:nvSpPr>
          <p:cNvPr id="3" name="Content Placeholder 2">
            <a:extLst>
              <a:ext uri="{FF2B5EF4-FFF2-40B4-BE49-F238E27FC236}">
                <a16:creationId xmlns:a16="http://schemas.microsoft.com/office/drawing/2014/main" id="{02D133A4-13DE-8D10-461E-95E59A3AE171}"/>
              </a:ext>
            </a:extLst>
          </p:cNvPr>
          <p:cNvSpPr>
            <a:spLocks noGrp="1"/>
          </p:cNvSpPr>
          <p:nvPr>
            <p:ph idx="1"/>
          </p:nvPr>
        </p:nvSpPr>
        <p:spPr/>
        <p:txBody>
          <a:bodyPr>
            <a:normAutofit/>
          </a:bodyPr>
          <a:lstStyle/>
          <a:p>
            <a:pPr marL="0" indent="0">
              <a:buNone/>
            </a:pPr>
            <a:r>
              <a:rPr lang="en-US" b="1" dirty="0" err="1"/>
              <a:t>i</a:t>
            </a:r>
            <a:r>
              <a:rPr lang="en-US" b="1" dirty="0"/>
              <a:t>. Exercise reasonable degree of skill and knowledge: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p>
          <a:p>
            <a:pPr defTabSz="914400" eaLnBrk="0" fontAlgn="base" hangingPunct="0">
              <a:spcBef>
                <a:spcPct val="0"/>
              </a:spcBef>
              <a:spcAft>
                <a:spcPct val="0"/>
              </a:spcAft>
              <a:buClrTx/>
              <a:buSzTx/>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rPr>
              <a:t>Duty begins when </a:t>
            </a:r>
            <a:r>
              <a:rPr kumimoji="0" lang="en-US" altLang="en-US" sz="1800" b="1" i="0" u="none" strike="noStrike" cap="none" normalizeH="0" baseline="0" dirty="0">
                <a:ln>
                  <a:noFill/>
                </a:ln>
                <a:solidFill>
                  <a:schemeClr val="tx1"/>
                </a:solidFill>
                <a:effectLst/>
                <a:latin typeface="Arial" panose="020B0604020202020204" pitchFamily="34" charset="0"/>
              </a:rPr>
              <a:t>physician-patient relationship</a:t>
            </a:r>
            <a:r>
              <a:rPr kumimoji="0" lang="en-US" altLang="en-US" sz="1800" b="0" i="0" u="none" strike="noStrike" cap="none" normalizeH="0" baseline="0" dirty="0">
                <a:ln>
                  <a:noFill/>
                </a:ln>
                <a:solidFill>
                  <a:schemeClr val="tx1"/>
                </a:solidFill>
                <a:effectLst/>
                <a:latin typeface="Arial" panose="020B0604020202020204" pitchFamily="34" charset="0"/>
              </a:rPr>
              <a:t> is established.</a:t>
            </a:r>
          </a:p>
          <a:p>
            <a:pPr defTabSz="914400" eaLnBrk="0" fontAlgn="base" hangingPunct="0">
              <a:spcBef>
                <a:spcPct val="0"/>
              </a:spcBef>
              <a:spcAft>
                <a:spcPct val="0"/>
              </a:spcAft>
              <a:buClrTx/>
              <a:buSzTx/>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rPr>
              <a:t>Applies even if treatment is </a:t>
            </a:r>
            <a:r>
              <a:rPr kumimoji="0" lang="en-US" altLang="en-US" sz="1800" b="1" i="0" u="none" strike="noStrike" cap="none" normalizeH="0" baseline="0" dirty="0">
                <a:ln>
                  <a:noFill/>
                </a:ln>
                <a:solidFill>
                  <a:schemeClr val="tx1"/>
                </a:solidFill>
                <a:effectLst/>
                <a:latin typeface="Arial" panose="020B0604020202020204" pitchFamily="34" charset="0"/>
              </a:rPr>
              <a:t>free of charge</a:t>
            </a:r>
            <a:r>
              <a:rPr kumimoji="0" lang="en-US" altLang="en-US" sz="1800" b="0" i="0" u="none" strike="noStrike" cap="none" normalizeH="0" baseline="0" dirty="0">
                <a:ln>
                  <a:noFill/>
                </a:ln>
                <a:solidFill>
                  <a:schemeClr val="tx1"/>
                </a:solidFill>
                <a:effectLst/>
                <a:latin typeface="Arial" panose="020B0604020202020204" pitchFamily="34" charset="0"/>
              </a:rPr>
              <a:t>.</a:t>
            </a:r>
          </a:p>
          <a:p>
            <a:pPr defTabSz="914400" eaLnBrk="0" fontAlgn="base" hangingPunct="0">
              <a:spcBef>
                <a:spcPct val="0"/>
              </a:spcBef>
              <a:spcAft>
                <a:spcPct val="0"/>
              </a:spcAft>
              <a:buClrTx/>
              <a:buSzTx/>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rPr>
              <a:t>Does </a:t>
            </a:r>
            <a:r>
              <a:rPr kumimoji="0" lang="en-US" altLang="en-US" sz="1800" b="1" i="0" u="none" strike="noStrike" cap="none" normalizeH="0" baseline="0" dirty="0">
                <a:ln>
                  <a:noFill/>
                </a:ln>
                <a:solidFill>
                  <a:schemeClr val="tx1"/>
                </a:solidFill>
                <a:effectLst/>
                <a:latin typeface="Arial" panose="020B0604020202020204" pitchFamily="34" charset="0"/>
              </a:rPr>
              <a:t>not guarantee cure or assured improvement</a:t>
            </a:r>
            <a:r>
              <a:rPr kumimoji="0" lang="en-US" altLang="en-US" sz="1800" b="0" i="0" u="none" strike="noStrike" cap="none" normalizeH="0" baseline="0" dirty="0">
                <a:ln>
                  <a:noFill/>
                </a:ln>
                <a:solidFill>
                  <a:schemeClr val="tx1"/>
                </a:solidFill>
                <a:effectLst/>
                <a:latin typeface="Arial" panose="020B0604020202020204" pitchFamily="34" charset="0"/>
              </a:rPr>
              <a:t>.</a:t>
            </a:r>
          </a:p>
          <a:p>
            <a:pPr defTabSz="914400" eaLnBrk="0" fontAlgn="base" hangingPunct="0">
              <a:spcBef>
                <a:spcPct val="0"/>
              </a:spcBef>
              <a:spcAft>
                <a:spcPct val="0"/>
              </a:spcAft>
              <a:buClrTx/>
              <a:buSzTx/>
              <a:buFont typeface="Arial" panose="020B0604020202020204" pitchFamily="34" charset="0"/>
              <a:buChar char="•"/>
            </a:pPr>
            <a:r>
              <a:rPr kumimoji="0" lang="en-US" altLang="en-US" sz="1800" b="0" i="0" u="none" strike="noStrike" cap="none" normalizeH="0" baseline="0" dirty="0">
                <a:ln>
                  <a:noFill/>
                </a:ln>
                <a:solidFill>
                  <a:schemeClr val="tx1"/>
                </a:solidFill>
                <a:effectLst/>
                <a:latin typeface="Arial" panose="020B0604020202020204" pitchFamily="34" charset="0"/>
              </a:rPr>
              <a:t>Practitioner (e.g., MBBS) </a:t>
            </a:r>
            <a:r>
              <a:rPr kumimoji="0" lang="en-US" altLang="en-US" sz="1800" b="1" i="0" u="none" strike="noStrike" cap="none" normalizeH="0" baseline="0" dirty="0">
                <a:ln>
                  <a:noFill/>
                </a:ln>
                <a:solidFill>
                  <a:schemeClr val="tx1"/>
                </a:solidFill>
                <a:effectLst/>
                <a:latin typeface="Arial" panose="020B0604020202020204" pitchFamily="34" charset="0"/>
              </a:rPr>
              <a:t>not liable</a:t>
            </a:r>
            <a:r>
              <a:rPr kumimoji="0" lang="en-US" altLang="en-US" sz="1800" b="0" i="0" u="none" strike="noStrike" cap="none" normalizeH="0" baseline="0" dirty="0">
                <a:ln>
                  <a:noFill/>
                </a:ln>
                <a:solidFill>
                  <a:schemeClr val="tx1"/>
                </a:solidFill>
                <a:effectLst/>
                <a:latin typeface="Arial" panose="020B0604020202020204" pitchFamily="34" charset="0"/>
              </a:rPr>
              <a:t> if a more skilled doctor (e.g., MD/MS) could have done better.</a:t>
            </a:r>
          </a:p>
          <a:p>
            <a:pPr marL="0" indent="0">
              <a:buNone/>
            </a:pPr>
            <a:endParaRPr lang="en-US" b="1" dirty="0"/>
          </a:p>
          <a:p>
            <a:pPr marL="0" indent="0">
              <a:buNone/>
            </a:pPr>
            <a:r>
              <a:rPr lang="en-US" b="1" dirty="0"/>
              <a:t>ii. Attendance and examination:</a:t>
            </a:r>
          </a:p>
          <a:p>
            <a:pPr marL="0" indent="0">
              <a:buNone/>
            </a:pPr>
            <a:r>
              <a:rPr lang="en-US" dirty="0"/>
              <a:t>The doctor must </a:t>
            </a:r>
            <a:r>
              <a:rPr lang="en-US" b="1" dirty="0"/>
              <a:t>attend the patient</a:t>
            </a:r>
            <a:r>
              <a:rPr lang="en-US" dirty="0"/>
              <a:t> once agreed, for as long as required.</a:t>
            </a:r>
          </a:p>
          <a:p>
            <a:pPr marL="0" indent="0">
              <a:buNone/>
            </a:pPr>
            <a:r>
              <a:rPr lang="en-US" b="1" dirty="0"/>
              <a:t>Can only</a:t>
            </a:r>
            <a:r>
              <a:rPr lang="en-US" dirty="0"/>
              <a:t> withdraw after giving notice or if the patient asks to withdraw</a:t>
            </a:r>
            <a:endParaRPr lang="en-US" b="1" dirty="0"/>
          </a:p>
        </p:txBody>
      </p:sp>
    </p:spTree>
    <p:extLst>
      <p:ext uri="{BB962C8B-B14F-4D97-AF65-F5344CB8AC3E}">
        <p14:creationId xmlns:p14="http://schemas.microsoft.com/office/powerpoint/2010/main" val="619636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10C13-55C2-F792-E960-24C37D4A504D}"/>
              </a:ext>
            </a:extLst>
          </p:cNvPr>
          <p:cNvSpPr>
            <a:spLocks noGrp="1"/>
          </p:cNvSpPr>
          <p:nvPr>
            <p:ph idx="1"/>
          </p:nvPr>
        </p:nvSpPr>
        <p:spPr>
          <a:xfrm>
            <a:off x="677334" y="590309"/>
            <a:ext cx="8596668" cy="5451053"/>
          </a:xfrm>
        </p:spPr>
        <p:txBody>
          <a:bodyPr>
            <a:normAutofit/>
          </a:bodyPr>
          <a:lstStyle/>
          <a:p>
            <a:r>
              <a:rPr lang="en-US" sz="2000" b="1" dirty="0"/>
              <a:t>iii. Furnish proper and suitable medicines</a:t>
            </a:r>
          </a:p>
          <a:p>
            <a:r>
              <a:rPr lang="en-US" sz="2000" dirty="0"/>
              <a:t>He should give a legible prescription. </a:t>
            </a:r>
          </a:p>
          <a:p>
            <a:r>
              <a:rPr lang="en-US" sz="2000" dirty="0"/>
              <a:t>He should write the prescribed drugs in capital letters-mistakes arising out of illegibly written names of medicines as opposed to other kinds of indecipherable documents-can be very dangerous. </a:t>
            </a:r>
          </a:p>
          <a:p>
            <a:r>
              <a:rPr lang="en-US" sz="2000" dirty="0"/>
              <a:t>Doctor is held responsible for any temporary or permanent damage in health, caused to the patient due to wrong prescription.</a:t>
            </a:r>
          </a:p>
          <a:p>
            <a:r>
              <a:rPr lang="en-US" sz="2000" b="1" dirty="0"/>
              <a:t>iv. Instructions: F</a:t>
            </a:r>
            <a:r>
              <a:rPr lang="en-US" sz="2000" dirty="0"/>
              <a:t>ull instructions to  patients or their attendants regarding use of medicines (quantities and timings), injections (whether to be given intramuscularly or intravenously) and diet.</a:t>
            </a:r>
          </a:p>
          <a:p>
            <a:r>
              <a:rPr lang="en-US" sz="2000" b="1" dirty="0" err="1"/>
              <a:t>v.Prognosis</a:t>
            </a:r>
            <a:r>
              <a:rPr lang="en-US" sz="2000" b="1" dirty="0"/>
              <a:t>: </a:t>
            </a:r>
            <a:r>
              <a:rPr lang="en-US" sz="2000" dirty="0"/>
              <a:t>The patient or his relatives should have such knowledge</a:t>
            </a:r>
            <a:endParaRPr lang="en-IN" sz="2000" dirty="0"/>
          </a:p>
        </p:txBody>
      </p:sp>
    </p:spTree>
    <p:extLst>
      <p:ext uri="{BB962C8B-B14F-4D97-AF65-F5344CB8AC3E}">
        <p14:creationId xmlns:p14="http://schemas.microsoft.com/office/powerpoint/2010/main" val="2323072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D6CFB1-BC2D-9B70-7E43-43DE79DC032A}"/>
              </a:ext>
            </a:extLst>
          </p:cNvPr>
          <p:cNvSpPr>
            <a:spLocks noGrp="1"/>
          </p:cNvSpPr>
          <p:nvPr>
            <p:ph idx="1"/>
          </p:nvPr>
        </p:nvSpPr>
        <p:spPr>
          <a:xfrm>
            <a:off x="677334" y="416689"/>
            <a:ext cx="8596668" cy="6296627"/>
          </a:xfrm>
        </p:spPr>
        <p:txBody>
          <a:bodyPr/>
          <a:lstStyle/>
          <a:p>
            <a:pPr marL="0" indent="0">
              <a:buNone/>
            </a:pPr>
            <a:r>
              <a:rPr lang="en-IN" b="1" dirty="0"/>
              <a:t>vi. Control and warn</a:t>
            </a:r>
          </a:p>
          <a:p>
            <a:pPr marL="0" indent="0">
              <a:buNone/>
            </a:pPr>
            <a:r>
              <a:rPr lang="en-IN" dirty="0"/>
              <a:t>Warn for Side effects</a:t>
            </a:r>
          </a:p>
          <a:p>
            <a:pPr marL="0" indent="0">
              <a:buNone/>
            </a:pPr>
            <a:r>
              <a:rPr lang="en-IN" dirty="0"/>
              <a:t>Dangerous effect of any drug or device.</a:t>
            </a:r>
          </a:p>
          <a:p>
            <a:pPr marL="0" indent="0">
              <a:buNone/>
            </a:pPr>
            <a:endParaRPr lang="en-IN" b="1" dirty="0"/>
          </a:p>
          <a:p>
            <a:pPr marL="0" indent="0">
              <a:buNone/>
            </a:pPr>
            <a:r>
              <a:rPr lang="en-IN" b="1" dirty="0" err="1"/>
              <a:t>Vii</a:t>
            </a:r>
            <a:r>
              <a:rPr lang="en-IN" b="1" dirty="0"/>
              <a:t> Third parties: </a:t>
            </a:r>
          </a:p>
          <a:p>
            <a:pPr marL="0" indent="0">
              <a:buNone/>
            </a:pPr>
            <a:r>
              <a:rPr lang="en-IN" b="1" dirty="0"/>
              <a:t> I</a:t>
            </a:r>
            <a:r>
              <a:rPr lang="en-IN" dirty="0"/>
              <a:t>f the patient suffers from an infectious disease, warn not only the patient but also the people who are close to the patient </a:t>
            </a:r>
          </a:p>
          <a:p>
            <a:pPr marL="0" indent="0">
              <a:buNone/>
            </a:pPr>
            <a:r>
              <a:rPr lang="en-IN" dirty="0"/>
              <a:t> </a:t>
            </a:r>
          </a:p>
          <a:p>
            <a:pPr marL="0" indent="0">
              <a:buNone/>
            </a:pPr>
            <a:r>
              <a:rPr lang="en-IN" dirty="0" err="1"/>
              <a:t>Viii</a:t>
            </a:r>
            <a:r>
              <a:rPr lang="en-IN" dirty="0"/>
              <a:t> </a:t>
            </a:r>
            <a:r>
              <a:rPr lang="en-IN" b="1" dirty="0"/>
              <a:t>Children and disabled persons: </a:t>
            </a:r>
            <a:r>
              <a:rPr lang="en-IN" dirty="0"/>
              <a:t>Proper Care</a:t>
            </a:r>
          </a:p>
          <a:p>
            <a:pPr marL="0" indent="0">
              <a:buNone/>
            </a:pPr>
            <a:r>
              <a:rPr lang="en-IN" b="1" dirty="0"/>
              <a:t>Ix Consent: </a:t>
            </a:r>
            <a:r>
              <a:rPr lang="en-IN" dirty="0"/>
              <a:t>In nonmedical terms and understandable language </a:t>
            </a:r>
          </a:p>
          <a:p>
            <a:pPr marL="0" indent="0">
              <a:buNone/>
            </a:pPr>
            <a:r>
              <a:rPr lang="en-IN" b="1" dirty="0"/>
              <a:t>X Operations : </a:t>
            </a:r>
          </a:p>
          <a:p>
            <a:pPr>
              <a:buFont typeface="Arial" panose="020B0604020202020204" pitchFamily="34" charset="0"/>
              <a:buChar char="•"/>
            </a:pPr>
            <a:r>
              <a:rPr lang="en-IN" dirty="0"/>
              <a:t> Take consent, explain the nature and extent of the surgery</a:t>
            </a:r>
          </a:p>
          <a:p>
            <a:pPr>
              <a:buFont typeface="Arial" panose="020B0604020202020204" pitchFamily="34" charset="0"/>
              <a:buChar char="•"/>
            </a:pPr>
            <a:r>
              <a:rPr lang="en-IN" dirty="0"/>
              <a:t>Proper care to avoid mistakes </a:t>
            </a:r>
          </a:p>
          <a:p>
            <a:pPr>
              <a:buFont typeface="Arial" panose="020B0604020202020204" pitchFamily="34" charset="0"/>
              <a:buChar char="•"/>
            </a:pPr>
            <a:r>
              <a:rPr lang="en-IN" dirty="0"/>
              <a:t>Avail with a qualified </a:t>
            </a:r>
            <a:r>
              <a:rPr lang="en-IN" dirty="0" err="1"/>
              <a:t>anesthetist</a:t>
            </a:r>
            <a:endParaRPr lang="en-IN" dirty="0"/>
          </a:p>
          <a:p>
            <a:pPr>
              <a:buFont typeface="Arial" panose="020B0604020202020204" pitchFamily="34" charset="0"/>
              <a:buChar char="•"/>
            </a:pPr>
            <a:r>
              <a:rPr lang="en-IN" dirty="0"/>
              <a:t>Post post-mortem should be followed if death occurs on  the operating table </a:t>
            </a:r>
          </a:p>
          <a:p>
            <a:pPr marL="0" indent="0">
              <a:buNone/>
            </a:pPr>
            <a:endParaRPr lang="en-IN" dirty="0"/>
          </a:p>
          <a:p>
            <a:pPr marL="0" indent="0">
              <a:buNone/>
            </a:pPr>
            <a:endParaRPr lang="en-IN" dirty="0"/>
          </a:p>
          <a:p>
            <a:pPr marL="0" indent="0">
              <a:buNone/>
            </a:pPr>
            <a:endParaRPr lang="en-IN" b="1" dirty="0"/>
          </a:p>
        </p:txBody>
      </p:sp>
    </p:spTree>
    <p:extLst>
      <p:ext uri="{BB962C8B-B14F-4D97-AF65-F5344CB8AC3E}">
        <p14:creationId xmlns:p14="http://schemas.microsoft.com/office/powerpoint/2010/main" val="1579720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134</TotalTime>
  <Words>1630</Words>
  <Application>Microsoft Office PowerPoint</Application>
  <PresentationFormat>Widescreen</PresentationFormat>
  <Paragraphs>139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Times New Roman</vt:lpstr>
      <vt:lpstr>Trebuchet MS</vt:lpstr>
      <vt:lpstr>Wingdings 3</vt:lpstr>
      <vt:lpstr>Facet</vt:lpstr>
      <vt:lpstr>DUTIES OF A DOCTOR</vt:lpstr>
      <vt:lpstr>Duties of a Doctor in General </vt:lpstr>
      <vt:lpstr>PowerPoint Presentation</vt:lpstr>
      <vt:lpstr>PowerPoint Presentation</vt:lpstr>
      <vt:lpstr>Duties of a Doctor towards the State </vt:lpstr>
      <vt:lpstr>PowerPoint Presentation</vt:lpstr>
      <vt:lpstr>Duties of a Doctor towards Patients</vt:lpstr>
      <vt:lpstr>PowerPoint Presentation</vt:lpstr>
      <vt:lpstr>PowerPoint Presentation</vt:lpstr>
      <vt:lpstr>PowerPoint Presentation</vt:lpstr>
      <vt:lpstr>Duties of Doctor in Consultation </vt:lpstr>
      <vt:lpstr>PowerPoint Presentation</vt:lpstr>
      <vt:lpstr>Consultation through Telemedicine</vt:lpstr>
      <vt:lpstr>PowerPoint Presentation</vt:lpstr>
      <vt:lpstr>PowerPoint Presentation</vt:lpstr>
      <vt:lpstr>PowerPoint Presentation</vt:lpstr>
      <vt:lpstr>Ethics, data privacy, and confidentiality</vt:lpstr>
      <vt:lpstr>Responsibility of Doctors towards Each Other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 laptop</dc:creator>
  <cp:lastModifiedBy>hp laptop</cp:lastModifiedBy>
  <cp:revision>2</cp:revision>
  <dcterms:created xsi:type="dcterms:W3CDTF">2025-09-03T06:07:13Z</dcterms:created>
  <dcterms:modified xsi:type="dcterms:W3CDTF">2025-09-03T08:21:40Z</dcterms:modified>
</cp:coreProperties>
</file>