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16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315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016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91307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349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06603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365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1354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531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351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517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534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649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545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753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199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46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623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1018572"/>
            <a:ext cx="5826719" cy="1261641"/>
          </a:xfrm>
        </p:spPr>
        <p:txBody>
          <a:bodyPr/>
          <a:lstStyle/>
          <a:p>
            <a:r>
              <a:rPr b="1" dirty="0">
                <a:solidFill>
                  <a:schemeClr val="tx1"/>
                </a:solidFill>
              </a:rPr>
              <a:t>Injur</a:t>
            </a:r>
            <a:r>
              <a:rPr lang="en-US" b="1" dirty="0">
                <a:solidFill>
                  <a:schemeClr val="tx1"/>
                </a:solidFill>
              </a:rPr>
              <a:t>y</a:t>
            </a:r>
            <a:endParaRPr b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tx1"/>
                </a:solidFill>
              </a:rPr>
              <a:t>Dr.Rekha</a:t>
            </a:r>
            <a:r>
              <a:rPr lang="en-US" b="1" dirty="0">
                <a:solidFill>
                  <a:schemeClr val="tx1"/>
                </a:solidFill>
              </a:rPr>
              <a:t> Sharma </a:t>
            </a:r>
          </a:p>
          <a:p>
            <a:r>
              <a:rPr lang="en-US" b="1" dirty="0">
                <a:solidFill>
                  <a:schemeClr val="tx1"/>
                </a:solidFill>
              </a:rPr>
              <a:t>Assistant Professor </a:t>
            </a:r>
            <a:r>
              <a:rPr lang="en-US" b="1" dirty="0" err="1">
                <a:solidFill>
                  <a:schemeClr val="tx1"/>
                </a:solidFill>
              </a:rPr>
              <a:t>Agad</a:t>
            </a:r>
            <a:r>
              <a:rPr lang="en-US" b="1" dirty="0">
                <a:solidFill>
                  <a:schemeClr val="tx1"/>
                </a:solidFill>
              </a:rPr>
              <a:t> Tantra Dept.</a:t>
            </a:r>
            <a:endParaRPr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Defense Wounds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Injuries sustained while warding off attack.</a:t>
            </a:r>
          </a:p>
          <a:p>
            <a:r>
              <a:t>Types: Active (grasping weapon – palms, fingers).</a:t>
            </a:r>
          </a:p>
          <a:p>
            <a:r>
              <a:t>Passive (blocking – forearms, hands).</a:t>
            </a:r>
          </a:p>
          <a:p>
            <a:r>
              <a:t>Absent if victim unconscious, surprised, attacked from behind.</a:t>
            </a:r>
          </a:p>
          <a:p>
            <a:r>
              <a:t>Medico-legal: Proves struggle, nature of attack.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Fabricated / Self-inflicted Wounds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Produced by self or with consent.</a:t>
            </a:r>
          </a:p>
          <a:p>
            <a:r>
              <a:t>Motives: False charges, Avoid suspicion, Escape duty, Insurance fraud.</a:t>
            </a:r>
          </a:p>
          <a:p>
            <a:r>
              <a:t>Features: Multiple, superficial, uniform, easily reachable areas.</a:t>
            </a:r>
          </a:p>
          <a:p>
            <a:r>
              <a:t>Usually incised, rarely lacerated.</a:t>
            </a:r>
          </a:p>
          <a:p>
            <a:r>
              <a:t>Medico-legal: Differentiated by history, distribution, absence of defense wounds.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1A490-BB15-40A5-F8ED-A05C26127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8" name="Picture 4" descr="Workspace with pen, paper, coffee cup, glasses and office supplies. Top view flat lay overhead. Black lettering thank you">
            <a:extLst>
              <a:ext uri="{FF2B5EF4-FFF2-40B4-BE49-F238E27FC236}">
                <a16:creationId xmlns:a16="http://schemas.microsoft.com/office/drawing/2014/main" id="{59CB12EC-A2FE-6C94-59B1-63DF836CE6D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7273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Definition of Injury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Injury: Any harm illegally caused to body, mind, reputation, or property (Sec. </a:t>
            </a:r>
            <a:r>
              <a:rPr lang="en-US" dirty="0"/>
              <a:t>2 BNS</a:t>
            </a:r>
            <a:r>
              <a:rPr dirty="0"/>
              <a:t>).</a:t>
            </a:r>
          </a:p>
          <a:p>
            <a:r>
              <a:rPr dirty="0"/>
              <a:t>Wound: Breach of continuity of skin/mucous membrane.</a:t>
            </a:r>
          </a:p>
          <a:p>
            <a:r>
              <a:rPr dirty="0"/>
              <a:t>Injury occurs when energy exceeds tissue tolerance (elasticity, plasticity, viscosity).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Classification of Injuries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Mechanical injuries: Abrasion, Bruise, Laceration, Incised, Stab, Firearm, Fracture.</a:t>
            </a:r>
          </a:p>
          <a:p>
            <a:r>
              <a:t>Thermal injuries: Burns, Scalds, Frostbite.</a:t>
            </a:r>
          </a:p>
          <a:p>
            <a:r>
              <a:t>Chemical injuries: Irritants, Corrosives.</a:t>
            </a:r>
          </a:p>
          <a:p>
            <a:r>
              <a:t>Miscellaneous: Electrical, Radiation, Lightning, Blast.</a:t>
            </a:r>
          </a:p>
          <a:p>
            <a:r>
              <a:t>Legal: Simple vs. Grievous.</a:t>
            </a:r>
          </a:p>
          <a:p>
            <a:r>
              <a:t>Medico-legal: Suicidal, Homicidal, Accidental, Fabricated.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Abrasion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Definition: Superficial epithelial loss due to friction.</a:t>
            </a:r>
          </a:p>
          <a:p>
            <a:r>
              <a:t>Types: Scratch, Graze, Pressure, Imprint/Patterned.</a:t>
            </a:r>
          </a:p>
          <a:p>
            <a:r>
              <a:t>Age: Fresh (red, oozing) → 7–12 days (scab falls, depigmented).</a:t>
            </a:r>
          </a:p>
          <a:p>
            <a:r>
              <a:t>Medico-legal: Indicates site, direction, type of force, may link to weapon.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Bruise / Contusion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Definition: Extravasation of blood into tissues due to blunt force.</a:t>
            </a:r>
          </a:p>
          <a:p>
            <a:r>
              <a:t>Types: Intradermal, Subcutaneous, Deep.</a:t>
            </a:r>
          </a:p>
          <a:p>
            <a:r>
              <a:t>Factors: Tissue type, Age, Sex, Diseases, Gravity (migratory bruise).</a:t>
            </a:r>
          </a:p>
          <a:p>
            <a:r>
              <a:t>Dating: Red → Blue → Brown → Green → Yellow → Normal (2 weeks).</a:t>
            </a:r>
          </a:p>
          <a:p>
            <a:r>
              <a:t>Medico-legal: Degree of violence, nature of weapon, distribution helps in assault analysis.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Lacerated Wound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Definition: Tearing/splitting of tissues by blunt force.</a:t>
            </a:r>
          </a:p>
          <a:p>
            <a:r>
              <a:t>Types: Split, Stretch, Avulsion, Tears, Cut lacerations.</a:t>
            </a:r>
          </a:p>
          <a:p>
            <a:r>
              <a:t>Characteristics: Ragged margins, tissue tags, bridging, soiling, beveling.</a:t>
            </a:r>
          </a:p>
          <a:p>
            <a:r>
              <a:t>Complications: Shock, Infection, Fat embolism.</a:t>
            </a:r>
          </a:p>
          <a:p>
            <a:r>
              <a:t>Medico-legal: Indicates type of blunt weapon, may be simple or grievous.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Incised Wound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Definition: Clean-cut wound, length &gt; depth, by sharp weapon.</a:t>
            </a:r>
          </a:p>
          <a:p>
            <a:r>
              <a:t>Characteristics: Clean margins, spindle shape, tailing, hemorrhage.</a:t>
            </a:r>
          </a:p>
          <a:p>
            <a:r>
              <a:t>Dating: Scab formation, granulation, scar by 7 days.</a:t>
            </a:r>
          </a:p>
          <a:p>
            <a:r>
              <a:t>Medico-legal: Indicates sharp weapon, direction of force, manner (suicidal, homicidal, accidental).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Stab Wound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Definition: Depth &gt; length, caused by pointed/narrow weapon.</a:t>
            </a:r>
          </a:p>
          <a:p>
            <a:r>
              <a:t>Types: Penetrating (entry only), Perforating (entry + exit).</a:t>
            </a:r>
          </a:p>
          <a:p>
            <a:r>
              <a:t>Characteristics: Clean margins, shape varies with weapon, depth indicates force.</a:t>
            </a:r>
          </a:p>
          <a:p>
            <a:r>
              <a:t>Complications: Hemorrhage, Cardiac tamponade, Pneumothorax.</a:t>
            </a:r>
          </a:p>
          <a:p>
            <a:r>
              <a:t>Medico-legal: Indicates weapon, manner (suicide, homicide, accident).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Chop Wound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Definition: Deep gaping wound by heavy sharp weapon (axe, cleaver).</a:t>
            </a:r>
          </a:p>
          <a:p>
            <a:r>
              <a:t>Combination of blunt + sharp injury.</a:t>
            </a:r>
          </a:p>
          <a:p>
            <a:r>
              <a:t>Margins sharp but may show bruising/laceration.</a:t>
            </a:r>
          </a:p>
          <a:p>
            <a:r>
              <a:t>Medico-legal: Usually homicidal, helps identify weapon and assailant position.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</TotalTime>
  <Words>583</Words>
  <Application>Microsoft Office PowerPoint</Application>
  <PresentationFormat>On-screen Show (4:3)</PresentationFormat>
  <Paragraphs>69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</vt:lpstr>
      <vt:lpstr>Injury</vt:lpstr>
      <vt:lpstr>Definition of Injury</vt:lpstr>
      <vt:lpstr>Classification of Injuries</vt:lpstr>
      <vt:lpstr>Abrasion</vt:lpstr>
      <vt:lpstr>Bruise / Contusion</vt:lpstr>
      <vt:lpstr>Lacerated Wound</vt:lpstr>
      <vt:lpstr>Incised Wound</vt:lpstr>
      <vt:lpstr>Stab Wound</vt:lpstr>
      <vt:lpstr>Chop Wound</vt:lpstr>
      <vt:lpstr>Defense Wounds</vt:lpstr>
      <vt:lpstr>Fabricated / Self-inflicted Wounds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hp laptop</cp:lastModifiedBy>
  <cp:revision>3</cp:revision>
  <dcterms:created xsi:type="dcterms:W3CDTF">2013-01-27T09:14:16Z</dcterms:created>
  <dcterms:modified xsi:type="dcterms:W3CDTF">2025-09-03T05:48:58Z</dcterms:modified>
  <cp:category/>
</cp:coreProperties>
</file>