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  <p:sldMasterId id="2147483684" r:id="rId2"/>
    <p:sldMasterId id="2147483685" r:id="rId3"/>
  </p:sldMasterIdLst>
  <p:notesMasterIdLst>
    <p:notesMasterId r:id="rId6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0492C754-84C0-4D57-A19E-E7F613AAF7C5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F15E974-9F2A-4DE8-BBFF-3B87588F86FE}" styleName="Table_1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3" name="Google Shape;333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4" name="Google Shape;333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5" name="Google Shape;333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6" name="Google Shape;333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7" name="Google Shape;333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38" name="Google Shape;333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5" name="Google Shape;35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" name="Google Shape;36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5" name="Google Shape;36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(C.S.Sa 8/43)</a:t>
            </a:r>
            <a:endParaRPr/>
          </a:p>
        </p:txBody>
      </p:sp>
      <p:sp>
        <p:nvSpPr>
          <p:cNvPr id="3656" name="Google Shape;365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3" name="Google Shape;36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4" name="Google Shape;36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" name="Google Shape;36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7" name="Google Shape;367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8" name="Google Shape;36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" name="Google Shape;36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8" name="Google Shape;36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" name="Google Shape;36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3" name="Google Shape;37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5" name="Google Shape;37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3" name="Google Shape;36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2" name="Google Shape;373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9" name="Google Shape;374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6" name="Google Shape;375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Benefits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7" name="Google Shape;375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4" name="Google Shape;376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2" name="Google Shape;377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" name="Google Shape;377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Google Shape;379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" name="Google Shape;36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2" name="Google Shape;36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" name="Google Shape;380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1" name="Google Shape;382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8" name="Google Shape;382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9" name="Google Shape;382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(Su.Ni.10/28)</a:t>
            </a:r>
            <a:endParaRPr/>
          </a:p>
        </p:txBody>
      </p:sp>
      <p:sp>
        <p:nvSpPr>
          <p:cNvPr id="3830" name="Google Shape;3830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8" name="Google Shape;384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6" name="Google Shape;385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Google Shape;385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5" name="Google Shape;386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1" name="Google Shape;387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7" name="Google Shape;36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8" name="Google Shape;36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7" name="Google Shape;387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Naming Ceremony</a:t>
            </a:r>
            <a:endParaRPr/>
          </a:p>
        </p:txBody>
      </p:sp>
      <p:sp>
        <p:nvSpPr>
          <p:cNvPr id="3878" name="Google Shape;3878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8" name="Google Shape;389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i="0"/>
              <a:t>Benefits: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 i="0"/>
              <a:t> </a:t>
            </a:r>
            <a:r>
              <a:rPr lang="en-US" i="0"/>
              <a:t>Sleeps comfortably with swinging movements</a:t>
            </a:r>
            <a:endParaRPr/>
          </a:p>
        </p:txBody>
      </p:sp>
      <p:sp>
        <p:nvSpPr>
          <p:cNvPr id="3899" name="Google Shape;3899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Google Shape;390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6" name="Google Shape;392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4" name="Google Shape;393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5" name="Google Shape;393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0" name="Google Shape;3940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1" name="Google Shape;394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3" name="Google Shape;36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4" name="Google Shape;36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6" name="Google Shape;394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0" name="Google Shape;395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1" name="Google Shape;395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8" name="Google Shape;395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9" name="Google Shape;395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4" name="Google Shape;396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5" name="Google Shape;396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9" name="Google Shape;3969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0" name="Google Shape;397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4" name="Google Shape;397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5" name="Google Shape;397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9" name="Google Shape;3979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0" name="Google Shape;398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5" name="Google Shape;3985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6" name="Google Shape;398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3" name="Google Shape;399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" name="Google Shape;36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9" name="Google Shape;36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" name="Google Shape;36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4" name="Google Shape;36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" name="Google Shape;36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9" name="Google Shape;36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1" name="Google Shape;3421;p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2" name="Google Shape;3422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23" name="Google Shape;3423;p1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4" name="Google Shape;3424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5" name="Google Shape;3425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p2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9" name="Google Shape;3479;p23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80" name="Google Shape;3480;p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1" name="Google Shape;3481;p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2" name="Google Shape;3482;p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p24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5" name="Google Shape;3485;p24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86" name="Google Shape;3486;p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7" name="Google Shape;3487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8" name="Google Shape;3488;p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rgbClr val="E965C8"/>
            </a:gs>
            <a:gs pos="100000">
              <a:srgbClr val="8013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Google Shape;3497;p26"/>
          <p:cNvSpPr/>
          <p:nvPr/>
        </p:nvSpPr>
        <p:spPr>
          <a:xfrm rot="-359978">
            <a:off x="598026" y="1004668"/>
            <a:ext cx="4319661" cy="4312437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8" name="Google Shape;3498;p26"/>
          <p:cNvSpPr/>
          <p:nvPr/>
        </p:nvSpPr>
        <p:spPr>
          <a:xfrm rot="-180102">
            <a:off x="596651" y="998752"/>
            <a:ext cx="4319627" cy="4312705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9" name="Google Shape;3499;p26"/>
          <p:cNvSpPr txBox="1"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000"/>
              <a:buFont typeface="Trebuchet MS"/>
              <a:buNone/>
              <a:defRPr sz="3000" b="1">
                <a:gradFill>
                  <a:gsLst>
                    <a:gs pos="0">
                      <a:srgbClr val="FEF7F0">
                        <a:alpha val="100000"/>
                      </a:srgbClr>
                    </a:gs>
                    <a:gs pos="10000">
                      <a:srgbClr val="FEF2E7">
                        <a:alpha val="100000"/>
                      </a:srgbClr>
                    </a:gs>
                    <a:gs pos="49000">
                      <a:srgbClr val="FBCF99">
                        <a:alpha val="100000"/>
                      </a:srgbClr>
                    </a:gs>
                    <a:gs pos="50000">
                      <a:srgbClr val="F9B94A">
                        <a:alpha val="100000"/>
                      </a:srgbClr>
                    </a:gs>
                    <a:gs pos="100000">
                      <a:srgbClr val="FEF2E7">
                        <a:alpha val="100000"/>
                      </a:srgbClr>
                    </a:gs>
                  </a:gsLst>
                  <a:lin ang="5400000" scaled="1"/>
                </a:gra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0" name="Google Shape;3500;p26"/>
          <p:cNvSpPr txBox="1">
            <a:spLocks noGrp="1"/>
          </p:cNvSpPr>
          <p:nvPr>
            <p:ph type="body" idx="1"/>
          </p:nvPr>
        </p:nvSpPr>
        <p:spPr>
          <a:xfrm>
            <a:off x="5389098" y="3283634"/>
            <a:ext cx="3429000" cy="1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  <a:defRPr sz="1400">
                <a:solidFill>
                  <a:schemeClr val="lt1"/>
                </a:solidFill>
              </a:defRPr>
            </a:lvl1pPr>
            <a:lvl2pPr marL="914400" lvl="1" indent="-289560" algn="l" rtl="0">
              <a:spcBef>
                <a:spcPts val="50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66700" algn="l" rtl="0">
              <a:spcBef>
                <a:spcPts val="4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74319" algn="l" rtl="0">
              <a:spcBef>
                <a:spcPts val="180"/>
              </a:spcBef>
              <a:spcAft>
                <a:spcPts val="0"/>
              </a:spcAft>
              <a:buSzPts val="720"/>
              <a:buChar char="⚫"/>
              <a:defRPr sz="900"/>
            </a:lvl4pPr>
            <a:lvl5pPr marL="2286000" lvl="4" indent="-268604" algn="l" rtl="0">
              <a:spcBef>
                <a:spcPts val="400"/>
              </a:spcBef>
              <a:spcAft>
                <a:spcPts val="0"/>
              </a:spcAft>
              <a:buSzPts val="630"/>
              <a:buChar char="◉"/>
              <a:defRPr sz="900"/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01" name="Google Shape;3501;p26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2" name="Google Shape;3502;p26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3" name="Google Shape;3503;p26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4" name="Google Shape;3504;p26"/>
          <p:cNvSpPr>
            <a:spLocks noGrp="1"/>
          </p:cNvSpPr>
          <p:nvPr>
            <p:ph type="pic" idx="2"/>
          </p:nvPr>
        </p:nvSpPr>
        <p:spPr>
          <a:xfrm>
            <a:off x="663682" y="1041002"/>
            <a:ext cx="4206300" cy="4206300"/>
          </a:xfrm>
          <a:prstGeom prst="rect">
            <a:avLst/>
          </a:prstGeom>
          <a:solidFill>
            <a:srgbClr val="812D70"/>
          </a:solidFill>
          <a:ln w="1079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3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chemeClr val="lt1"/>
            </a:gs>
            <a:gs pos="100000">
              <a:srgbClr val="9E9E9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p28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 rotWithShape="1">
            <a:blip r:embed="rId2">
              <a:alphaModFix amt="43000"/>
            </a:blip>
            <a:tile tx="0" ty="0" sx="50002" sy="50002" flip="none" algn="tl"/>
          </a:blipFill>
          <a:ln>
            <a:noFill/>
          </a:ln>
          <a:effectLst>
            <a:innerShdw blurRad="63500" dist="44450" dir="10800000">
              <a:srgbClr val="000000">
                <a:alpha val="50000"/>
              </a:srgb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14" name="Google Shape;3514;p28"/>
          <p:cNvCxnSpPr/>
          <p:nvPr/>
        </p:nvCxnSpPr>
        <p:spPr>
          <a:xfrm rot="-5400000">
            <a:off x="-762000" y="3429000"/>
            <a:ext cx="6858000" cy="0"/>
          </a:xfrm>
          <a:prstGeom prst="straightConnector1">
            <a:avLst/>
          </a:prstGeom>
          <a:noFill/>
          <a:ln w="11425" cap="flat" cmpd="sng">
            <a:solidFill>
              <a:srgbClr val="F9F9F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15" name="Google Shape;3515;p28"/>
          <p:cNvSpPr txBox="1">
            <a:spLocks noGrp="1"/>
          </p:cNvSpPr>
          <p:nvPr>
            <p:ph type="ctrTitle"/>
          </p:nvPr>
        </p:nvSpPr>
        <p:spPr>
          <a:xfrm>
            <a:off x="3366868" y="533400"/>
            <a:ext cx="5105400" cy="28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sz="4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6" name="Google Shape;3516;p28"/>
          <p:cNvSpPr txBox="1">
            <a:spLocks noGrp="1"/>
          </p:cNvSpPr>
          <p:nvPr>
            <p:ph type="subTitle" idx="1"/>
          </p:nvPr>
        </p:nvSpPr>
        <p:spPr>
          <a:xfrm>
            <a:off x="3354442" y="3539864"/>
            <a:ext cx="5114700" cy="11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lvl="0" algn="r" rtl="0">
              <a:spcBef>
                <a:spcPts val="600"/>
              </a:spcBef>
              <a:spcAft>
                <a:spcPts val="0"/>
              </a:spcAft>
              <a:buSzPts val="1606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500"/>
              </a:spcBef>
              <a:spcAft>
                <a:spcPts val="0"/>
              </a:spcAft>
              <a:buSzPts val="1440"/>
              <a:buNone/>
              <a:defRPr/>
            </a:lvl2pPr>
            <a:lvl3pPr lvl="2" algn="ctr" rtl="0">
              <a:spcBef>
                <a:spcPts val="400"/>
              </a:spcBef>
              <a:spcAft>
                <a:spcPts val="0"/>
              </a:spcAft>
              <a:buSzPts val="108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17" name="Google Shape;3517;p28"/>
          <p:cNvSpPr txBox="1">
            <a:spLocks noGrp="1"/>
          </p:cNvSpPr>
          <p:nvPr>
            <p:ph type="dt" idx="10"/>
          </p:nvPr>
        </p:nvSpPr>
        <p:spPr>
          <a:xfrm>
            <a:off x="5871224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8" name="Google Shape;3518;p28"/>
          <p:cNvSpPr txBox="1">
            <a:spLocks noGrp="1"/>
          </p:cNvSpPr>
          <p:nvPr>
            <p:ph type="ftr" idx="11"/>
          </p:nvPr>
        </p:nvSpPr>
        <p:spPr>
          <a:xfrm>
            <a:off x="2819400" y="6557946"/>
            <a:ext cx="2927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9" name="Google Shape;3519;p28"/>
          <p:cNvSpPr txBox="1">
            <a:spLocks noGrp="1"/>
          </p:cNvSpPr>
          <p:nvPr>
            <p:ph type="sldNum" idx="12"/>
          </p:nvPr>
        </p:nvSpPr>
        <p:spPr>
          <a:xfrm>
            <a:off x="7880884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 rtl="0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p29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2" name="Google Shape;3522;p29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039" algn="l" rtl="0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marL="914400" lvl="1" indent="-320040" algn="l" rtl="0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297180" algn="l" rtl="0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08610" algn="l" rtl="0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23" name="Google Shape;3523;p29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4" name="Google Shape;3524;p29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5" name="Google Shape;3525;p29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" name="Google Shape;3527;p30"/>
          <p:cNvSpPr txBox="1">
            <a:spLocks noGrp="1"/>
          </p:cNvSpPr>
          <p:nvPr>
            <p:ph type="title"/>
          </p:nvPr>
        </p:nvSpPr>
        <p:spPr>
          <a:xfrm>
            <a:off x="1066800" y="2821837"/>
            <a:ext cx="62556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200"/>
              <a:buFont typeface="Trebuchet MS"/>
              <a:buNone/>
              <a:defRPr sz="42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8" name="Google Shape;3528;p30"/>
          <p:cNvSpPr txBox="1">
            <a:spLocks noGrp="1"/>
          </p:cNvSpPr>
          <p:nvPr>
            <p:ph type="body" idx="1"/>
          </p:nvPr>
        </p:nvSpPr>
        <p:spPr>
          <a:xfrm>
            <a:off x="1066800" y="1905000"/>
            <a:ext cx="62556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0">
              <a:spcBef>
                <a:spcPts val="600"/>
              </a:spcBef>
              <a:spcAft>
                <a:spcPts val="0"/>
              </a:spcAft>
              <a:buSzPts val="146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9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29" name="Google Shape;3529;p30"/>
          <p:cNvSpPr txBox="1">
            <a:spLocks noGrp="1"/>
          </p:cNvSpPr>
          <p:nvPr>
            <p:ph type="dt" idx="10"/>
          </p:nvPr>
        </p:nvSpPr>
        <p:spPr>
          <a:xfrm>
            <a:off x="4724238" y="6556810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0" name="Google Shape;3530;p30"/>
          <p:cNvSpPr txBox="1">
            <a:spLocks noGrp="1"/>
          </p:cNvSpPr>
          <p:nvPr>
            <p:ph type="ftr" idx="11"/>
          </p:nvPr>
        </p:nvSpPr>
        <p:spPr>
          <a:xfrm>
            <a:off x="1735358" y="655681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1" name="Google Shape;3531;p30"/>
          <p:cNvSpPr txBox="1">
            <a:spLocks noGrp="1"/>
          </p:cNvSpPr>
          <p:nvPr>
            <p:ph type="sldNum" idx="12"/>
          </p:nvPr>
        </p:nvSpPr>
        <p:spPr>
          <a:xfrm>
            <a:off x="6733952" y="6555112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31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4" name="Google Shape;3534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520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394" algn="l" rtl="0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marL="914400" lvl="1" indent="-350519" algn="l" rtl="0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marL="1828800" lvl="3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marL="2286000" lvl="4" indent="-308610" algn="l" rtl="0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35" name="Google Shape;3535;p31"/>
          <p:cNvSpPr txBox="1">
            <a:spLocks noGrp="1"/>
          </p:cNvSpPr>
          <p:nvPr>
            <p:ph type="body" idx="2"/>
          </p:nvPr>
        </p:nvSpPr>
        <p:spPr>
          <a:xfrm>
            <a:off x="4178808" y="1600200"/>
            <a:ext cx="35205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394" algn="l" rtl="0">
              <a:spcBef>
                <a:spcPts val="600"/>
              </a:spcBef>
              <a:spcAft>
                <a:spcPts val="0"/>
              </a:spcAft>
              <a:buSzPts val="2044"/>
              <a:buChar char="⦿"/>
              <a:defRPr sz="2800"/>
            </a:lvl1pPr>
            <a:lvl2pPr marL="914400" lvl="1" indent="-350519" algn="l" rtl="0">
              <a:spcBef>
                <a:spcPts val="50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04800" algn="l" rtl="0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marL="1828800" lvl="3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 sz="1800"/>
            </a:lvl4pPr>
            <a:lvl5pPr marL="2286000" lvl="4" indent="-308610" algn="l" rtl="0">
              <a:spcBef>
                <a:spcPts val="400"/>
              </a:spcBef>
              <a:spcAft>
                <a:spcPts val="0"/>
              </a:spcAft>
              <a:buSzPts val="1260"/>
              <a:buChar char="◉"/>
              <a:defRPr sz="1800"/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36" name="Google Shape;3536;p31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7" name="Google Shape;3537;p31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8" name="Google Shape;3538;p31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0" name="Google Shape;3540;p32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1" name="Google Shape;3541;p32"/>
          <p:cNvSpPr txBox="1">
            <a:spLocks noGrp="1"/>
          </p:cNvSpPr>
          <p:nvPr>
            <p:ph type="body" idx="1"/>
          </p:nvPr>
        </p:nvSpPr>
        <p:spPr>
          <a:xfrm>
            <a:off x="457200" y="5867400"/>
            <a:ext cx="352050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spcBef>
                <a:spcPts val="600"/>
              </a:spcBef>
              <a:spcAft>
                <a:spcPts val="0"/>
              </a:spcAft>
              <a:buSzPts val="1314"/>
              <a:buNone/>
              <a:defRPr sz="18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1080"/>
              <a:buNone/>
              <a:defRPr sz="1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42" name="Google Shape;3542;p32"/>
          <p:cNvSpPr txBox="1">
            <a:spLocks noGrp="1"/>
          </p:cNvSpPr>
          <p:nvPr>
            <p:ph type="body" idx="2"/>
          </p:nvPr>
        </p:nvSpPr>
        <p:spPr>
          <a:xfrm>
            <a:off x="4178808" y="5867400"/>
            <a:ext cx="3520500" cy="457200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spcBef>
                <a:spcPts val="600"/>
              </a:spcBef>
              <a:spcAft>
                <a:spcPts val="0"/>
              </a:spcAft>
              <a:buSzPts val="1314"/>
              <a:buNone/>
              <a:defRPr sz="18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1080"/>
              <a:buNone/>
              <a:defRPr sz="1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43" name="Google Shape;3543;p32"/>
          <p:cNvSpPr txBox="1">
            <a:spLocks noGrp="1"/>
          </p:cNvSpPr>
          <p:nvPr>
            <p:ph type="body" idx="3"/>
          </p:nvPr>
        </p:nvSpPr>
        <p:spPr>
          <a:xfrm>
            <a:off x="457200" y="1711840"/>
            <a:ext cx="3520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9852" algn="l" rtl="0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marL="914400" lvl="1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297180" algn="l" rtl="0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marL="1828800" lvl="3" indent="-309880" algn="l" rtl="0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marL="2286000" lvl="4" indent="-299720" algn="l" rtl="0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44" name="Google Shape;3544;p32"/>
          <p:cNvSpPr txBox="1">
            <a:spLocks noGrp="1"/>
          </p:cNvSpPr>
          <p:nvPr>
            <p:ph type="body" idx="4"/>
          </p:nvPr>
        </p:nvSpPr>
        <p:spPr>
          <a:xfrm>
            <a:off x="4178808" y="1711840"/>
            <a:ext cx="3520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9852" algn="l" rtl="0">
              <a:spcBef>
                <a:spcPts val="600"/>
              </a:spcBef>
              <a:spcAft>
                <a:spcPts val="0"/>
              </a:spcAft>
              <a:buSzPts val="1752"/>
              <a:buChar char="⦿"/>
              <a:defRPr sz="2400"/>
            </a:lvl1pPr>
            <a:lvl2pPr marL="914400" lvl="1" indent="-330200" algn="l" rtl="0">
              <a:spcBef>
                <a:spcPts val="5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297180" algn="l" rtl="0">
              <a:spcBef>
                <a:spcPts val="400"/>
              </a:spcBef>
              <a:spcAft>
                <a:spcPts val="0"/>
              </a:spcAft>
              <a:buSzPts val="1080"/>
              <a:buChar char="🞆"/>
              <a:defRPr sz="1800"/>
            </a:lvl3pPr>
            <a:lvl4pPr marL="1828800" lvl="3" indent="-309880" algn="l" rtl="0">
              <a:spcBef>
                <a:spcPts val="320"/>
              </a:spcBef>
              <a:spcAft>
                <a:spcPts val="0"/>
              </a:spcAft>
              <a:buSzPts val="1280"/>
              <a:buChar char="⚫"/>
              <a:defRPr sz="1600"/>
            </a:lvl4pPr>
            <a:lvl5pPr marL="2286000" lvl="4" indent="-299720" algn="l" rtl="0">
              <a:spcBef>
                <a:spcPts val="400"/>
              </a:spcBef>
              <a:spcAft>
                <a:spcPts val="0"/>
              </a:spcAft>
              <a:buSzPts val="1120"/>
              <a:buChar char="◉"/>
              <a:defRPr sz="1600"/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45" name="Google Shape;3545;p32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6" name="Google Shape;3546;p32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7" name="Google Shape;3547;p32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" name="Google Shape;3549;p33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4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0" name="Google Shape;3550;p33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1" name="Google Shape;3551;p33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2" name="Google Shape;3552;p33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4" name="Google Shape;3554;p34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5" name="Google Shape;3555;p34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6" name="Google Shape;3556;p34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7" name="Google Shape;3427;p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8" name="Google Shape;3428;p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429" name="Google Shape;3429;p1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430" name="Google Shape;3430;p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1" name="Google Shape;3431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2" name="Google Shape;3432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p3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58980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2400"/>
              <a:buFont typeface="Trebuchet MS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9" name="Google Shape;3559;p35"/>
          <p:cNvSpPr txBox="1">
            <a:spLocks noGrp="1"/>
          </p:cNvSpPr>
          <p:nvPr>
            <p:ph type="body" idx="1"/>
          </p:nvPr>
        </p:nvSpPr>
        <p:spPr>
          <a:xfrm>
            <a:off x="457200" y="1497416"/>
            <a:ext cx="58980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022"/>
              <a:buNone/>
              <a:defRPr sz="1400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60" name="Google Shape;3560;p35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7239000" cy="43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6936" algn="l" rtl="0">
              <a:spcBef>
                <a:spcPts val="600"/>
              </a:spcBef>
              <a:spcAft>
                <a:spcPts val="0"/>
              </a:spcAft>
              <a:buSzPts val="2336"/>
              <a:buChar char="⦿"/>
              <a:defRPr sz="3200"/>
            </a:lvl1pPr>
            <a:lvl2pPr marL="914400" lvl="1" indent="-370840" algn="l" rtl="0">
              <a:spcBef>
                <a:spcPts val="500"/>
              </a:spcBef>
              <a:spcAft>
                <a:spcPts val="0"/>
              </a:spcAft>
              <a:buSzPts val="2240"/>
              <a:buChar char="◼"/>
              <a:defRPr sz="2800"/>
            </a:lvl2pPr>
            <a:lvl3pPr marL="1371600" lvl="2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🞆"/>
              <a:defRPr sz="2400"/>
            </a:lvl3pPr>
            <a:lvl4pPr marL="1828800" lvl="3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⚫"/>
              <a:defRPr sz="2000"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◉"/>
              <a:defRPr sz="2000"/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61" name="Google Shape;3561;p35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2" name="Google Shape;3562;p35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3" name="Google Shape;3563;p35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rgbClr val="E965C8"/>
            </a:gs>
            <a:gs pos="100000">
              <a:srgbClr val="8013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Google Shape;3565;p36"/>
          <p:cNvSpPr/>
          <p:nvPr/>
        </p:nvSpPr>
        <p:spPr>
          <a:xfrm rot="-359978">
            <a:off x="598026" y="1004668"/>
            <a:ext cx="4319661" cy="4312437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66" name="Google Shape;3566;p36"/>
          <p:cNvSpPr/>
          <p:nvPr/>
        </p:nvSpPr>
        <p:spPr>
          <a:xfrm rot="-180102">
            <a:off x="596651" y="998752"/>
            <a:ext cx="4319627" cy="4312705"/>
          </a:xfrm>
          <a:prstGeom prst="rect">
            <a:avLst/>
          </a:prstGeom>
          <a:solidFill>
            <a:srgbClr val="FAFAFA"/>
          </a:solidFill>
          <a:ln w="9525" cap="rnd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67" name="Google Shape;3567;p36"/>
          <p:cNvSpPr txBox="1"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000"/>
              <a:buFont typeface="Trebuchet MS"/>
              <a:buNone/>
              <a:defRPr sz="3000" b="1">
                <a:gradFill>
                  <a:gsLst>
                    <a:gs pos="0">
                      <a:srgbClr val="FEF7F0">
                        <a:alpha val="100000"/>
                      </a:srgbClr>
                    </a:gs>
                    <a:gs pos="10000">
                      <a:srgbClr val="FEF2E7">
                        <a:alpha val="100000"/>
                      </a:srgbClr>
                    </a:gs>
                    <a:gs pos="49000">
                      <a:srgbClr val="FBCF99">
                        <a:alpha val="100000"/>
                      </a:srgbClr>
                    </a:gs>
                    <a:gs pos="50000">
                      <a:srgbClr val="F9B94A">
                        <a:alpha val="100000"/>
                      </a:srgbClr>
                    </a:gs>
                    <a:gs pos="100000">
                      <a:srgbClr val="FEF2E7">
                        <a:alpha val="100000"/>
                      </a:srgbClr>
                    </a:gs>
                  </a:gsLst>
                  <a:lin ang="5400000" scaled="1"/>
                </a:gra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8" name="Google Shape;3568;p36"/>
          <p:cNvSpPr txBox="1">
            <a:spLocks noGrp="1"/>
          </p:cNvSpPr>
          <p:nvPr>
            <p:ph type="body" idx="1"/>
          </p:nvPr>
        </p:nvSpPr>
        <p:spPr>
          <a:xfrm>
            <a:off x="5389098" y="3283634"/>
            <a:ext cx="3429000" cy="19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  <a:defRPr sz="1400">
                <a:solidFill>
                  <a:schemeClr val="lt1"/>
                </a:solidFill>
              </a:defRPr>
            </a:lvl1pPr>
            <a:lvl2pPr marL="914400" lvl="1" indent="-289560" algn="l" rtl="0">
              <a:spcBef>
                <a:spcPts val="50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66700" algn="l" rtl="0">
              <a:spcBef>
                <a:spcPts val="4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74319" algn="l" rtl="0">
              <a:spcBef>
                <a:spcPts val="180"/>
              </a:spcBef>
              <a:spcAft>
                <a:spcPts val="0"/>
              </a:spcAft>
              <a:buSzPts val="720"/>
              <a:buChar char="⚫"/>
              <a:defRPr sz="900"/>
            </a:lvl4pPr>
            <a:lvl5pPr marL="2286000" lvl="4" indent="-268604" algn="l" rtl="0">
              <a:spcBef>
                <a:spcPts val="400"/>
              </a:spcBef>
              <a:spcAft>
                <a:spcPts val="0"/>
              </a:spcAft>
              <a:buSzPts val="630"/>
              <a:buChar char="◉"/>
              <a:defRPr sz="900"/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69" name="Google Shape;3569;p36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0" name="Google Shape;3570;p36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1" name="Google Shape;3571;p36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2" name="Google Shape;3572;p36"/>
          <p:cNvSpPr>
            <a:spLocks noGrp="1"/>
          </p:cNvSpPr>
          <p:nvPr>
            <p:ph type="pic" idx="2"/>
          </p:nvPr>
        </p:nvSpPr>
        <p:spPr>
          <a:xfrm>
            <a:off x="663682" y="1041002"/>
            <a:ext cx="4206300" cy="4206300"/>
          </a:xfrm>
          <a:prstGeom prst="rect">
            <a:avLst/>
          </a:prstGeom>
          <a:solidFill>
            <a:srgbClr val="812D70"/>
          </a:solidFill>
          <a:ln w="1079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33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37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5" name="Google Shape;3575;p37"/>
          <p:cNvSpPr txBox="1">
            <a:spLocks noGrp="1"/>
          </p:cNvSpPr>
          <p:nvPr>
            <p:ph type="body" idx="1"/>
          </p:nvPr>
        </p:nvSpPr>
        <p:spPr>
          <a:xfrm rot="5400000">
            <a:off x="1653600" y="413016"/>
            <a:ext cx="48462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039" algn="l" rtl="0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marL="914400" lvl="1" indent="-320040" algn="l" rtl="0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297180" algn="l" rtl="0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08610" algn="l" rtl="0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76" name="Google Shape;3576;p37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7" name="Google Shape;3577;p37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8" name="Google Shape;3578;p37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0" name="Google Shape;3580;p38"/>
          <p:cNvSpPr txBox="1">
            <a:spLocks noGrp="1"/>
          </p:cNvSpPr>
          <p:nvPr>
            <p:ph type="title"/>
          </p:nvPr>
        </p:nvSpPr>
        <p:spPr>
          <a:xfrm rot="5400000">
            <a:off x="4389450" y="2438705"/>
            <a:ext cx="5851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1" name="Google Shape;3581;p38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92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039" algn="l" rtl="0">
              <a:spcBef>
                <a:spcPts val="600"/>
              </a:spcBef>
              <a:spcAft>
                <a:spcPts val="0"/>
              </a:spcAft>
              <a:buSzPts val="1314"/>
              <a:buChar char="⦿"/>
              <a:defRPr/>
            </a:lvl1pPr>
            <a:lvl2pPr marL="914400" lvl="1" indent="-320040" algn="l" rtl="0">
              <a:spcBef>
                <a:spcPts val="50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297180" algn="l" rtl="0">
              <a:spcBef>
                <a:spcPts val="40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08610" algn="l" rtl="0">
              <a:spcBef>
                <a:spcPts val="400"/>
              </a:spcBef>
              <a:spcAft>
                <a:spcPts val="0"/>
              </a:spcAft>
              <a:buSzPts val="1260"/>
              <a:buChar char="◉"/>
              <a:defRPr/>
            </a:lvl5pPr>
            <a:lvl6pPr marL="2743200" lvl="5" indent="-320039" algn="l" rtl="0">
              <a:spcBef>
                <a:spcPts val="40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7pPr>
            <a:lvl8pPr marL="3657600" lvl="7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582" name="Google Shape;3582;p38"/>
          <p:cNvSpPr txBox="1">
            <a:spLocks noGrp="1"/>
          </p:cNvSpPr>
          <p:nvPr>
            <p:ph type="dt" idx="10"/>
          </p:nvPr>
        </p:nvSpPr>
        <p:spPr>
          <a:xfrm>
            <a:off x="424281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3" name="Google Shape;3583;p38"/>
          <p:cNvSpPr txBox="1">
            <a:spLocks noGrp="1"/>
          </p:cNvSpPr>
          <p:nvPr>
            <p:ph type="ftr" idx="11"/>
          </p:nvPr>
        </p:nvSpPr>
        <p:spPr>
          <a:xfrm>
            <a:off x="457200" y="6556248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4" name="Google Shape;3584;p38"/>
          <p:cNvSpPr txBox="1">
            <a:spLocks noGrp="1"/>
          </p:cNvSpPr>
          <p:nvPr>
            <p:ph type="sldNum" idx="12"/>
          </p:nvPr>
        </p:nvSpPr>
        <p:spPr>
          <a:xfrm>
            <a:off x="6254496" y="6553200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4" name="Google Shape;3434;p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5" name="Google Shape;3435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6" name="Google Shape;3436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9" name="Google Shape;3439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440" name="Google Shape;3440;p1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1" name="Google Shape;3441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2" name="Google Shape;3442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5" name="Google Shape;3445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3446" name="Google Shape;3446;p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7" name="Google Shape;3447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8" name="Google Shape;3448;p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1" name="Google Shape;345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452" name="Google Shape;345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3453" name="Google Shape;345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454" name="Google Shape;345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3455" name="Google Shape;3455;p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6" name="Google Shape;3456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7" name="Google Shape;3457;p1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p2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0" name="Google Shape;3460;p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1" name="Google Shape;3461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2" name="Google Shape;3462;p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4" name="Google Shape;3464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5" name="Google Shape;3465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3466" name="Google Shape;3466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467" name="Google Shape;3467;p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8" name="Google Shape;3468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9" name="Google Shape;3469;p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2" name="Google Shape;3472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73" name="Google Shape;3473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3474" name="Google Shape;3474;p2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5" name="Google Shape;3475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6" name="Google Shape;3476;p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5" name="Google Shape;3415;p1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16" name="Google Shape;3416;p1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17" name="Google Shape;3417;p1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18" name="Google Shape;3418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19" name="Google Shape;3419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" name="Google Shape;3490;p25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3">
              <a:alphaModFix amt="43000"/>
            </a:blip>
            <a:tile tx="0" ty="0" sx="50002" sy="50002" flip="none" algn="tl"/>
          </a:blipFill>
          <a:ln>
            <a:noFill/>
          </a:ln>
          <a:effectLst>
            <a:innerShdw blurRad="63500" dist="44450" dir="10800000">
              <a:srgbClr val="000000">
                <a:alpha val="45000"/>
              </a:srgb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1" name="Google Shape;3491;p25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gradFill>
                  <a:gsLst>
                    <a:gs pos="0">
                      <a:srgbClr val="FEF7F0">
                        <a:alpha val="100000"/>
                      </a:srgbClr>
                    </a:gs>
                    <a:gs pos="10000">
                      <a:srgbClr val="FEF2E7">
                        <a:alpha val="100000"/>
                      </a:srgbClr>
                    </a:gs>
                    <a:gs pos="49000">
                      <a:srgbClr val="FBCF99">
                        <a:alpha val="100000"/>
                      </a:srgbClr>
                    </a:gs>
                    <a:gs pos="50000">
                      <a:srgbClr val="F9B94A">
                        <a:alpha val="100000"/>
                      </a:srgbClr>
                    </a:gs>
                    <a:gs pos="100000">
                      <a:srgbClr val="FEF2E7">
                        <a:alpha val="100000"/>
                      </a:srgbClr>
                    </a:gs>
                  </a:gsLst>
                  <a:lin ang="5400000" scaled="1"/>
                </a:gra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92" name="Google Shape;3492;p25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93" name="Google Shape;3493;p25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94" name="Google Shape;3494;p25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95" name="Google Shape;3495;p25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p27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 rotWithShape="1">
            <a:blip r:embed="rId13">
              <a:alphaModFix amt="43000"/>
            </a:blip>
            <a:tile tx="0" ty="0" sx="50002" sy="50002" flip="none" algn="tl"/>
          </a:blipFill>
          <a:ln>
            <a:noFill/>
          </a:ln>
          <a:effectLst>
            <a:innerShdw blurRad="63500" dist="44450" dir="10800000">
              <a:srgbClr val="000000">
                <a:alpha val="45000"/>
              </a:srgb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07" name="Google Shape;3507;p27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  <a:defRPr sz="3800" b="1" i="0" u="none" strike="noStrike" cap="none">
                <a:gradFill>
                  <a:gsLst>
                    <a:gs pos="0">
                      <a:srgbClr val="FEF7F0">
                        <a:alpha val="100000"/>
                      </a:srgbClr>
                    </a:gs>
                    <a:gs pos="10000">
                      <a:srgbClr val="FEF2E7">
                        <a:alpha val="100000"/>
                      </a:srgbClr>
                    </a:gs>
                    <a:gs pos="49000">
                      <a:srgbClr val="FBCF99">
                        <a:alpha val="100000"/>
                      </a:srgbClr>
                    </a:gs>
                    <a:gs pos="50000">
                      <a:srgbClr val="F9B94A">
                        <a:alpha val="100000"/>
                      </a:srgbClr>
                    </a:gs>
                    <a:gs pos="100000">
                      <a:srgbClr val="FEF2E7">
                        <a:alpha val="100000"/>
                      </a:srgbClr>
                    </a:gs>
                  </a:gsLst>
                  <a:lin ang="5400000" scaled="1"/>
                </a:gra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08" name="Google Shape;3508;p27"/>
          <p:cNvSpPr txBox="1">
            <a:spLocks noGrp="1"/>
          </p:cNvSpPr>
          <p:nvPr>
            <p:ph type="body" idx="1"/>
          </p:nvPr>
        </p:nvSpPr>
        <p:spPr>
          <a:xfrm>
            <a:off x="457200" y="1609416"/>
            <a:ext cx="72390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9123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98"/>
              <a:buFont typeface="Noto Sans Symbols"/>
              <a:buChar char="⦿"/>
              <a:defRPr sz="2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5440" algn="l" rtl="0"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40"/>
              <a:buFont typeface="Noto Sans Symbols"/>
              <a:buChar char="◼"/>
              <a:defRPr sz="23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0861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260"/>
              <a:buFont typeface="Noto Sans Symbols"/>
              <a:buChar char="◉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20039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280"/>
              <a:buFont typeface="Noto Sans Symbols"/>
              <a:buChar char="◼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rgbClr val="6C6C6C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09" name="Google Shape;3509;p27"/>
          <p:cNvSpPr txBox="1">
            <a:spLocks noGrp="1"/>
          </p:cNvSpPr>
          <p:nvPr>
            <p:ph type="dt" idx="10"/>
          </p:nvPr>
        </p:nvSpPr>
        <p:spPr>
          <a:xfrm>
            <a:off x="4245936" y="6557946"/>
            <a:ext cx="20025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10" name="Google Shape;3510;p27"/>
          <p:cNvSpPr txBox="1">
            <a:spLocks noGrp="1"/>
          </p:cNvSpPr>
          <p:nvPr>
            <p:ph type="ftr" idx="11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11" name="Google Shape;3511;p27"/>
          <p:cNvSpPr txBox="1">
            <a:spLocks noGrp="1"/>
          </p:cNvSpPr>
          <p:nvPr>
            <p:ph type="sldNum" idx="12"/>
          </p:nvPr>
        </p:nvSpPr>
        <p:spPr>
          <a:xfrm>
            <a:off x="6251448" y="6556248"/>
            <a:ext cx="5883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8" name="Google Shape;3598;p4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CONTENTS</a:t>
            </a:r>
            <a:endParaRPr b="1" i="0"/>
          </a:p>
        </p:txBody>
      </p:sp>
      <p:sp>
        <p:nvSpPr>
          <p:cNvPr id="3599" name="Google Shape;3599;p40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610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Noto Sans Symbols"/>
              <a:buChar char="❖"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 INTRODUCTION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Noto Sans Symbols"/>
              <a:buChar char="❖"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SHISHUPARICHARYA</a:t>
            </a:r>
            <a:endParaRPr/>
          </a:p>
          <a:p>
            <a:pPr marL="971550" lvl="1" indent="-571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JAATAMATRA SHISHU PARICHARYA</a:t>
            </a:r>
            <a:endParaRPr/>
          </a:p>
          <a:p>
            <a:pPr marL="971550" lvl="1" indent="-571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 NAVAJAATA SHISHU PARICHARYA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Noto Sans Symbols"/>
              <a:buChar char="❖"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RESEARCH WORKS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Noto Sans Symbols"/>
              <a:buChar char="❖"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 PROCEDURES DONE IN OUR HOSPITAL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Noto Sans Symbols"/>
              <a:buChar char="❖"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 TRADITIONAL PRACTISES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Noto Sans Symbols"/>
              <a:buChar char="❖"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 CONCLUSION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0" name="Google Shape;3600;p40" descr="F:\baby images\New folder\stick_figure_walking_reading_book_md_wm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0"/>
            <a:ext cx="2590800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" name="Google Shape;3658;p49"/>
          <p:cNvSpPr txBox="1"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Cont...</a:t>
            </a:r>
            <a:endParaRPr i="0"/>
          </a:p>
        </p:txBody>
      </p:sp>
      <p:sp>
        <p:nvSpPr>
          <p:cNvPr id="3659" name="Google Shape;3659;p49"/>
          <p:cNvSpPr txBox="1">
            <a:spLocks noGrp="1"/>
          </p:cNvSpPr>
          <p:nvPr>
            <p:ph type="body" idx="1"/>
          </p:nvPr>
        </p:nvSpPr>
        <p:spPr>
          <a:xfrm>
            <a:off x="381000" y="762000"/>
            <a:ext cx="8610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 New Roman"/>
              <a:buAutoNum type="arabicPeriod"/>
            </a:pPr>
            <a:r>
              <a:rPr lang="en-US" sz="2960" i="0"/>
              <a:t> </a:t>
            </a:r>
            <a:r>
              <a:rPr lang="en-US" sz="2960" b="1" i="0"/>
              <a:t>Mukhakanthavishodhana (clearing the airway)</a:t>
            </a:r>
            <a:endParaRPr/>
          </a:p>
          <a:p>
            <a:pPr marL="514350" lvl="0" indent="-326390" algn="just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 New Roman"/>
              <a:buNone/>
            </a:pPr>
            <a:endParaRPr sz="2960" i="0"/>
          </a:p>
          <a:p>
            <a:pPr marL="514350" lvl="0" indent="-514350" algn="just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 New Roman"/>
              <a:buNone/>
            </a:pPr>
            <a:endParaRPr sz="2960" i="0">
              <a:solidFill>
                <a:srgbClr val="FF0000"/>
              </a:solidFill>
            </a:endParaRPr>
          </a:p>
          <a:p>
            <a:pPr marL="514350" lvl="0" indent="-51435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None/>
            </a:pPr>
            <a:r>
              <a:rPr lang="en-US" sz="1850" i="0"/>
              <a:t>                                                                                               </a:t>
            </a:r>
            <a:endParaRPr sz="1850" i="0">
              <a:solidFill>
                <a:srgbClr val="FF0000"/>
              </a:solidFill>
            </a:endParaRPr>
          </a:p>
          <a:p>
            <a:pPr marL="514350" lvl="0" indent="-326390" algn="just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 New Roman"/>
              <a:buNone/>
            </a:pPr>
            <a:endParaRPr sz="2960" i="0"/>
          </a:p>
          <a:p>
            <a:pPr marL="514350" lvl="0" indent="-514350" algn="just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❖"/>
            </a:pPr>
            <a:r>
              <a:rPr lang="en-US" sz="2960" i="0"/>
              <a:t>The throat, pharynx,tongue and lips, should be cleared by fingers of attender covered with clean cotton guaze.</a:t>
            </a:r>
            <a:endParaRPr/>
          </a:p>
          <a:p>
            <a:pPr marL="514350" lvl="0" indent="-514350" algn="just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 New Roman"/>
              <a:buNone/>
            </a:pPr>
            <a:r>
              <a:rPr lang="en-US" sz="2960" i="0"/>
              <a:t> </a:t>
            </a:r>
            <a:endParaRPr/>
          </a:p>
          <a:p>
            <a:pPr marL="514350" lvl="0" indent="-514350" algn="just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Char char="❖"/>
            </a:pPr>
            <a:r>
              <a:rPr lang="en-US" sz="2960" b="1" i="0"/>
              <a:t>Precaution (Purvakarma) </a:t>
            </a:r>
            <a:r>
              <a:rPr lang="en-US" sz="2960" i="0"/>
              <a:t>-Nails should be trimmed and hands should be sterile.</a:t>
            </a:r>
            <a:endParaRPr sz="2960" i="0"/>
          </a:p>
        </p:txBody>
      </p:sp>
      <p:pic>
        <p:nvPicPr>
          <p:cNvPr id="3660" name="Google Shape;366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600200"/>
            <a:ext cx="6934200" cy="1253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10"/>
              </a:srgbClr>
            </a:outerShdw>
          </a:effectLst>
        </p:spPr>
      </p:pic>
      <p:sp>
        <p:nvSpPr>
          <p:cNvPr id="3661" name="Google Shape;3661;p49"/>
          <p:cNvSpPr/>
          <p:nvPr/>
        </p:nvSpPr>
        <p:spPr>
          <a:xfrm>
            <a:off x="6477000" y="2819400"/>
            <a:ext cx="146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(C.S.Sa 8/43)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Google Shape;3666;p50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Cont...</a:t>
            </a:r>
            <a:endParaRPr i="0"/>
          </a:p>
        </p:txBody>
      </p:sp>
      <p:sp>
        <p:nvSpPr>
          <p:cNvPr id="3667" name="Google Shape;3667;p50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620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BENEFITS: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</p:txBody>
      </p:sp>
      <p:pic>
        <p:nvPicPr>
          <p:cNvPr id="3668" name="Google Shape;3668;p50" descr="F:\baby images\COVER PAGE\images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0"/>
            <a:ext cx="2590800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3" name="Google Shape;3673;p51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Conti ..</a:t>
            </a:r>
            <a:endParaRPr i="0"/>
          </a:p>
        </p:txBody>
      </p:sp>
      <p:sp>
        <p:nvSpPr>
          <p:cNvPr id="3674" name="Google Shape;3674;p51"/>
          <p:cNvSpPr txBox="1">
            <a:spLocks noGrp="1"/>
          </p:cNvSpPr>
          <p:nvPr>
            <p:ph type="body" idx="1"/>
          </p:nvPr>
        </p:nvSpPr>
        <p:spPr>
          <a:xfrm>
            <a:off x="685800" y="838200"/>
            <a:ext cx="8153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 New Roman"/>
              <a:buAutoNum type="arabicPeriod" startAt="2"/>
            </a:pPr>
            <a:r>
              <a:rPr lang="en-US" sz="2960" b="1" i="0"/>
              <a:t>Stimulus to baby: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 New Roman"/>
              <a:buNone/>
            </a:pPr>
            <a:endParaRPr sz="2960" b="1" i="0">
              <a:solidFill>
                <a:srgbClr val="FF0000"/>
              </a:solidFill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3330"/>
              <a:buFont typeface="Noto Sans Symbols"/>
              <a:buChar char="⮚"/>
            </a:pPr>
            <a:r>
              <a:rPr lang="en-US" sz="3330" b="1" i="0">
                <a:latin typeface="Kokila"/>
                <a:ea typeface="Kokila"/>
                <a:cs typeface="Kokila"/>
                <a:sym typeface="Kokila"/>
              </a:rPr>
              <a:t>    </a:t>
            </a:r>
            <a:r>
              <a:rPr lang="en-US" sz="4440" b="1" i="0">
                <a:latin typeface="Kokila"/>
                <a:ea typeface="Kokila"/>
                <a:cs typeface="Kokila"/>
                <a:sym typeface="Kokila"/>
              </a:rPr>
              <a:t>शीतोदकेन उष्णोदकेन वा मुख परिषेकः।</a:t>
            </a:r>
            <a:endParaRPr sz="4440" b="1" i="0">
              <a:latin typeface="Kokila"/>
              <a:ea typeface="Kokila"/>
              <a:cs typeface="Kokila"/>
              <a:sym typeface="Kokila"/>
            </a:endParaRPr>
          </a:p>
          <a:p>
            <a:pPr marL="342900" lvl="0" indent="-34290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None/>
            </a:pPr>
            <a:r>
              <a:rPr lang="en-US" sz="1850" b="1" i="0"/>
              <a:t>                                                                                             (C.S.Sa 8/42)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Times New Roman"/>
              <a:buNone/>
            </a:pPr>
            <a:r>
              <a:rPr lang="en-US" sz="1665" i="0"/>
              <a:t>                                                                                                       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5"/>
              <a:buFont typeface="Times New Roman"/>
              <a:buNone/>
            </a:pPr>
            <a:endParaRPr sz="1665" i="0"/>
          </a:p>
          <a:p>
            <a:pPr marL="342900" lvl="0" indent="-3429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Times New Roman"/>
              <a:buNone/>
            </a:pPr>
            <a:r>
              <a:rPr lang="en-US" sz="1665" i="0"/>
              <a:t>          </a:t>
            </a:r>
            <a:r>
              <a:rPr lang="en-US" sz="1850" i="0"/>
              <a:t>                                                                                           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None/>
            </a:pPr>
            <a:endParaRPr sz="1850" i="0"/>
          </a:p>
          <a:p>
            <a:pPr marL="342900" lvl="0" indent="-34290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Times New Roman"/>
              <a:buNone/>
            </a:pPr>
            <a:endParaRPr sz="1850" i="0"/>
          </a:p>
          <a:p>
            <a:pPr marL="342900" lvl="0" indent="-342900" algn="l" rtl="0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3607"/>
              <a:buFont typeface="Noto Sans Symbols"/>
              <a:buChar char="⮚"/>
            </a:pPr>
            <a:r>
              <a:rPr lang="en-US" sz="3607" b="1" i="0">
                <a:latin typeface="Kokila"/>
                <a:ea typeface="Kokila"/>
                <a:cs typeface="Kokila"/>
                <a:sym typeface="Kokila"/>
              </a:rPr>
              <a:t>      </a:t>
            </a:r>
            <a:r>
              <a:rPr lang="en-US" sz="4440" b="1" i="0">
                <a:latin typeface="Kokila"/>
                <a:ea typeface="Kokila"/>
                <a:cs typeface="Kokila"/>
                <a:sym typeface="Kokila"/>
              </a:rPr>
              <a:t>अश्मनोः सम्घट्टनम् कर्णयोर्मूले।</a:t>
            </a:r>
            <a:endParaRPr sz="4440" b="1" i="0">
              <a:latin typeface="Kokila"/>
              <a:ea typeface="Kokila"/>
              <a:cs typeface="Kokila"/>
              <a:sym typeface="Kokil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 New Roman"/>
              <a:buNone/>
            </a:pPr>
            <a:endParaRPr sz="2960" i="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 New Roman"/>
              <a:buNone/>
            </a:pPr>
            <a:r>
              <a:rPr lang="en-US" sz="2960" b="1" i="0"/>
              <a:t> IMP– स क्लेशविहतान् प्राणान् पुनरलभेत।</a:t>
            </a:r>
            <a:endParaRPr sz="2960" b="1" i="0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Times New Roman"/>
              <a:buNone/>
            </a:pPr>
            <a:r>
              <a:rPr lang="en-US" sz="2960" b="1" i="0"/>
              <a:t>     </a:t>
            </a:r>
            <a:endParaRPr/>
          </a:p>
        </p:txBody>
      </p:sp>
      <p:sp>
        <p:nvSpPr>
          <p:cNvPr id="3675" name="Google Shape;3675;p51"/>
          <p:cNvSpPr/>
          <p:nvPr/>
        </p:nvSpPr>
        <p:spPr>
          <a:xfrm>
            <a:off x="6553200" y="5029200"/>
            <a:ext cx="166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(C.S.Sa 8/42)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5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Cont...</a:t>
            </a:r>
            <a:endParaRPr i="0"/>
          </a:p>
        </p:txBody>
      </p:sp>
      <p:sp>
        <p:nvSpPr>
          <p:cNvPr id="3681" name="Google Shape;3681;p52"/>
          <p:cNvSpPr txBox="1">
            <a:spLocks noGrp="1"/>
          </p:cNvSpPr>
          <p:nvPr>
            <p:ph type="body" idx="1"/>
          </p:nvPr>
        </p:nvSpPr>
        <p:spPr>
          <a:xfrm>
            <a:off x="685800" y="685800"/>
            <a:ext cx="7772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3.Fanning with Krishnakaapalikasoorpa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okila"/>
              <a:buNone/>
            </a:pPr>
            <a:r>
              <a:rPr lang="en-US" b="1" i="0">
                <a:latin typeface="Kokila"/>
                <a:ea typeface="Kokila"/>
                <a:cs typeface="Kokila"/>
                <a:sym typeface="Kokila"/>
              </a:rPr>
              <a:t>   क्रुष्णकपालिका शूर्पेण चैनमभिनिष्पुणीयुर्यध्यचेष्टः स्यात् यावत् प्राणानाम् प्रत्यागमनम्॥</a:t>
            </a:r>
            <a:endParaRPr b="1" i="0">
              <a:latin typeface="Kokila"/>
              <a:ea typeface="Kokila"/>
              <a:cs typeface="Kokila"/>
              <a:sym typeface="Kokila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Indicated in</a:t>
            </a:r>
            <a:r>
              <a:rPr lang="en-US" i="0">
                <a:latin typeface="Kokila"/>
                <a:ea typeface="Kokila"/>
                <a:cs typeface="Kokila"/>
                <a:sym typeface="Kokila"/>
              </a:rPr>
              <a:t>: Acheshta child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Duration</a:t>
            </a:r>
            <a:r>
              <a:rPr lang="en-US" i="0">
                <a:latin typeface="Kokila"/>
                <a:ea typeface="Kokila"/>
                <a:cs typeface="Kokila"/>
                <a:sym typeface="Kokila"/>
              </a:rPr>
              <a:t>: Till respiration attains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</p:txBody>
      </p:sp>
      <p:sp>
        <p:nvSpPr>
          <p:cNvPr id="3682" name="Google Shape;3682;p52"/>
          <p:cNvSpPr/>
          <p:nvPr/>
        </p:nvSpPr>
        <p:spPr>
          <a:xfrm>
            <a:off x="7467600" y="2514600"/>
            <a:ext cx="146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(C.S.Sa 8/42)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3" name="Google Shape;3683;p52"/>
          <p:cNvSpPr/>
          <p:nvPr/>
        </p:nvSpPr>
        <p:spPr>
          <a:xfrm>
            <a:off x="457200" y="4114800"/>
            <a:ext cx="6858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okila"/>
              <a:buNone/>
            </a:pPr>
            <a:r>
              <a:rPr lang="en-US" sz="3200" b="1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क्रुष्णकपालिका ईषिका नलमुन्जवमशादिभवा तत् क्रतः।</a:t>
            </a:r>
            <a:endParaRPr sz="3200" b="1">
              <a:solidFill>
                <a:schemeClr val="dk1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okila"/>
              <a:buNone/>
            </a:pPr>
            <a:r>
              <a:rPr lang="en-US" sz="3200" b="1">
                <a:solidFill>
                  <a:schemeClr val="dk1"/>
                </a:solidFill>
                <a:latin typeface="Kokila"/>
                <a:ea typeface="Kokila"/>
                <a:cs typeface="Kokila"/>
                <a:sym typeface="Kokila"/>
              </a:rPr>
              <a:t>शूर्पःक्रष्णकपालिका शूर्पः......</a:t>
            </a:r>
            <a:endParaRPr/>
          </a:p>
        </p:txBody>
      </p:sp>
      <p:sp>
        <p:nvSpPr>
          <p:cNvPr id="3684" name="Google Shape;3684;p52"/>
          <p:cNvSpPr/>
          <p:nvPr/>
        </p:nvSpPr>
        <p:spPr>
          <a:xfrm>
            <a:off x="762000" y="3505200"/>
            <a:ext cx="2996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used </a:t>
            </a: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pic>
        <p:nvPicPr>
          <p:cNvPr id="3685" name="Google Shape;3685;p52" descr="H:\cyanosis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4648200"/>
            <a:ext cx="34290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" name="Google Shape;3690;p53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            ULBASHODHANAM</a:t>
            </a:r>
            <a:endParaRPr b="1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1" name="Google Shape;3691;p53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80010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During fetal period child is covered with a fine paste like substance called ULBA.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Equated to VERNIX CASEOSA.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Procedure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                                                        </a:t>
            </a:r>
            <a:r>
              <a:rPr lang="en-US" sz="2000" b="1" i="0"/>
              <a:t>(A.H.U.1/1)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  Soon after birth, baby should be smeared with  ghee mixed with saindhava.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                                                  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i="0"/>
          </a:p>
          <a:p>
            <a:pPr marL="34290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0"/>
              <a:t>                                                                               </a:t>
            </a:r>
            <a:endParaRPr/>
          </a:p>
          <a:p>
            <a:pPr marL="34290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i="0"/>
          </a:p>
          <a:p>
            <a:pPr marL="342900" lvl="0" indent="-3429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</p:txBody>
      </p:sp>
      <p:pic>
        <p:nvPicPr>
          <p:cNvPr id="3692" name="Google Shape;369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3810000"/>
            <a:ext cx="6301200" cy="9609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50"/>
              </a:srgbClr>
            </a:outerShdw>
          </a:effectLst>
        </p:spPr>
      </p:pic>
      <p:pic>
        <p:nvPicPr>
          <p:cNvPr id="3693" name="Google Shape;3693;p53" descr="F:\baby images\New folder\images (3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667000" cy="19812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8" name="Google Shape;3698;p54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CONT...</a:t>
            </a:r>
            <a:endParaRPr i="0"/>
          </a:p>
        </p:txBody>
      </p:sp>
      <p:sp>
        <p:nvSpPr>
          <p:cNvPr id="3699" name="Google Shape;3699;p54"/>
          <p:cNvSpPr txBox="1">
            <a:spLocks noGrp="1"/>
          </p:cNvSpPr>
          <p:nvPr>
            <p:ph type="body" idx="1"/>
          </p:nvPr>
        </p:nvSpPr>
        <p:spPr>
          <a:xfrm>
            <a:off x="533400" y="1676400"/>
            <a:ext cx="8305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Ghritha acts like an insulator &amp; thus give sufficient protection from hypothermia.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Saindhava with stambha, bhandha, sanghata, vidhmapana and sukshma properties removes the ULBA which is slimy &amp; sticky.</a:t>
            </a:r>
            <a:endParaRPr/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i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This is not practised nowadays.</a:t>
            </a:r>
            <a:endParaRPr/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i="0"/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</p:txBody>
      </p:sp>
      <p:pic>
        <p:nvPicPr>
          <p:cNvPr id="3700" name="Google Shape;3700;p54" descr="F:\baby images\New folder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4800600"/>
            <a:ext cx="2667000" cy="205740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p5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GARBHODAKA</a:t>
            </a:r>
            <a:r>
              <a:rPr lang="en-US" b="1" i="0"/>
              <a:t> </a:t>
            </a:r>
            <a:r>
              <a:rPr lang="en-US" b="1" i="0">
                <a:latin typeface="Arial"/>
                <a:ea typeface="Arial"/>
                <a:cs typeface="Arial"/>
                <a:sym typeface="Arial"/>
              </a:rPr>
              <a:t>VAMANAM</a:t>
            </a:r>
            <a:endParaRPr/>
          </a:p>
        </p:txBody>
      </p:sp>
      <p:sp>
        <p:nvSpPr>
          <p:cNvPr id="3706" name="Google Shape;3706;p55"/>
          <p:cNvSpPr txBox="1">
            <a:spLocks noGrp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Garbhodaka is  compared with Amniotic fluid.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paste of ghrita and saindhava given for licking. </a:t>
            </a:r>
            <a:endParaRPr/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i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Imp</a:t>
            </a:r>
            <a:r>
              <a:rPr lang="en-US" i="0"/>
              <a:t> -Diseases like ulbakam can arise.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</p:txBody>
      </p:sp>
      <p:pic>
        <p:nvPicPr>
          <p:cNvPr id="3707" name="Google Shape;370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514600"/>
            <a:ext cx="6324600" cy="6096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3708" name="Google Shape;3708;p55"/>
          <p:cNvSpPr/>
          <p:nvPr/>
        </p:nvSpPr>
        <p:spPr>
          <a:xfrm>
            <a:off x="7467600" y="3276600"/>
            <a:ext cx="143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(A.H.U.1/10)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56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763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>
                <a:latin typeface="Arial"/>
                <a:ea typeface="Arial"/>
                <a:cs typeface="Arial"/>
                <a:sym typeface="Arial"/>
              </a:rPr>
              <a:t> NAABHINALA</a:t>
            </a:r>
            <a:r>
              <a:rPr lang="en-US" sz="4000" b="1" i="0"/>
              <a:t> </a:t>
            </a:r>
            <a:r>
              <a:rPr lang="en-US" sz="4000" b="1" i="0">
                <a:latin typeface="Arial"/>
                <a:ea typeface="Arial"/>
                <a:cs typeface="Arial"/>
                <a:sym typeface="Arial"/>
              </a:rPr>
              <a:t>CHEDANA VIDHI</a:t>
            </a:r>
            <a:endParaRPr sz="4000" b="1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4" name="Google Shape;3714;p56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915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/>
              <a:t>WHEN TO CUT?</a:t>
            </a:r>
            <a:endParaRPr sz="2800" i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i="0"/>
              <a:t> Baby gets devoid of prasoothiklesha.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i="0"/>
              <a:t>Attains proper respiratory &amp; cardiovascular functions.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/>
              <a:t>MATERIALS REQUIRED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i="0"/>
          </a:p>
        </p:txBody>
      </p:sp>
      <p:pic>
        <p:nvPicPr>
          <p:cNvPr id="3715" name="Google Shape;3715;p56" descr="F:\baby images\COVER PAGE\1918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914400"/>
            <a:ext cx="25146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p57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/>
              <a:t>          P                  PROCEDURE</a:t>
            </a:r>
            <a:endParaRPr sz="4000" b="1" i="0"/>
          </a:p>
        </p:txBody>
      </p:sp>
      <p:graphicFrame>
        <p:nvGraphicFramePr>
          <p:cNvPr id="3721" name="Google Shape;3721;p57"/>
          <p:cNvGraphicFramePr/>
          <p:nvPr/>
        </p:nvGraphicFramePr>
        <p:xfrm>
          <a:off x="381001" y="29718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{0492C754-84C0-4D57-A19E-E7F613AAF7C5}</a:tableStyleId>
              </a:tblPr>
              <a:tblGrid>
                <a:gridCol w="10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SL.NO: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ACHARYA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DISTANCE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Charaka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</a:t>
                      </a:r>
                      <a:r>
                        <a:rPr lang="en-US" sz="1800" b="1" i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measure the cord 8 angulas from the umbilicus hold with  two fingers and cut with  Ardha-dharashastra</a:t>
                      </a:r>
                      <a:endParaRPr sz="1800" b="1" i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Susrutha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Tie at 8 angula distance &amp; cut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Vagbhata (A.H)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Cut at 4 Angula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3.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Vagbhata (A.S)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Cut at 4 Angula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22" name="Google Shape;3722;p57"/>
          <p:cNvSpPr txBox="1"/>
          <p:nvPr/>
        </p:nvSpPr>
        <p:spPr>
          <a:xfrm>
            <a:off x="7696200" y="457200"/>
            <a:ext cx="4876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23" name="Google Shape;3723;p57" descr="H:\37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" y="0"/>
            <a:ext cx="4852988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p5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            Conti ...</a:t>
            </a:r>
            <a:endParaRPr b="1" i="0"/>
          </a:p>
        </p:txBody>
      </p:sp>
      <p:sp>
        <p:nvSpPr>
          <p:cNvPr id="3729" name="Google Shape;3729;p58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6200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i="0"/>
              <a:t>After the seperation of umbilical cord  the stump has to be smeared with Kushta taila.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Benefits: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</p:txBody>
      </p:sp>
      <p:pic>
        <p:nvPicPr>
          <p:cNvPr id="3730" name="Google Shape;3730;p58" descr="F:\baby images\COVER PAGE\images (5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429000" cy="22860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Google Shape;3606;p41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>
                <a:latin typeface="Arial"/>
                <a:ea typeface="Arial"/>
                <a:cs typeface="Arial"/>
                <a:sym typeface="Arial"/>
              </a:rPr>
              <a:t>          INTRODUCTION</a:t>
            </a:r>
            <a:endParaRPr sz="4800" b="1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382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i="0">
                <a:latin typeface="Times New Roman"/>
                <a:ea typeface="Times New Roman"/>
                <a:cs typeface="Times New Roman"/>
                <a:sym typeface="Times New Roman"/>
              </a:rPr>
              <a:t>Newborn-Child upto 28days of life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i="0">
                <a:latin typeface="Times New Roman"/>
                <a:ea typeface="Times New Roman"/>
                <a:cs typeface="Times New Roman"/>
                <a:sym typeface="Times New Roman"/>
              </a:rPr>
              <a:t> Normal neonates-gestational age between 37- 41 weeks.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i="0">
                <a:latin typeface="Times New Roman"/>
                <a:ea typeface="Times New Roman"/>
                <a:cs typeface="Times New Roman"/>
                <a:sym typeface="Times New Roman"/>
              </a:rPr>
              <a:t>Neonatal mortality is highest during first 24hours,overall 65%.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i="0">
                <a:latin typeface="Times New Roman"/>
                <a:ea typeface="Times New Roman"/>
                <a:cs typeface="Times New Roman"/>
                <a:sym typeface="Times New Roman"/>
              </a:rPr>
              <a:t>The current NMR  is 39/1000(India) live births.</a:t>
            </a:r>
            <a:endParaRPr/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</p:txBody>
      </p:sp>
      <p:pic>
        <p:nvPicPr>
          <p:cNvPr id="3608" name="Google Shape;3608;p41" descr="C:\Users\user\Desktop\images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1" y="5257801"/>
            <a:ext cx="3505200" cy="16002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3609" name="Google Shape;3609;p41" descr="J:\01-mother-and-chil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895600" cy="17526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p5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 NAVAJAATA SISU PARICHARYA</a:t>
            </a:r>
            <a:endParaRPr b="1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6" name="Google Shape;3736;p59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i="0"/>
              <a:t>Includes procedures in addition to the Jaatamatra sisu paricharya namely: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 </a:t>
            </a:r>
            <a:endParaRPr i="0"/>
          </a:p>
        </p:txBody>
      </p:sp>
      <p:graphicFrame>
        <p:nvGraphicFramePr>
          <p:cNvPr id="3737" name="Google Shape;3737;p59"/>
          <p:cNvGraphicFramePr/>
          <p:nvPr/>
        </p:nvGraphicFramePr>
        <p:xfrm>
          <a:off x="1371600" y="2819400"/>
          <a:ext cx="3000000" cy="3000000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8DFFD8"/>
                    </a:gs>
                    <a:gs pos="35000">
                      <a:srgbClr val="B0FFE2"/>
                    </a:gs>
                    <a:gs pos="100000">
                      <a:srgbClr val="DFFFF4"/>
                    </a:gs>
                  </a:gsLst>
                  <a:lin ang="16200038" scaled="0"/>
                </a:gradFill>
                <a:tableStyleId>{7F15E974-9F2A-4DE8-BBFF-3B87588F86FE}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SL. NO: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PROCEDURE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/>
                        <a:t>TAILA PARISHEKAM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SNAANAM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PICHU DHARANAM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UDAKA KUMBHA STHAAPANAM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PRASANAM 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STANYAPANA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SAMSKARAS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8.</a:t>
                      </a:r>
                      <a:endParaRPr sz="1800" b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RAKSHOGHNA  KARMA</a:t>
                      </a:r>
                      <a:endParaRPr sz="1800" b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2" name="Google Shape;3742;p60"/>
          <p:cNvSpPr txBox="1">
            <a:spLocks noGrp="1"/>
          </p:cNvSpPr>
          <p:nvPr>
            <p:ph type="title"/>
          </p:nvPr>
        </p:nvSpPr>
        <p:spPr>
          <a:xfrm>
            <a:off x="685800" y="762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TAILA PARISHEKA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3" name="Google Shape;3743;p6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i="0"/>
              <a:t>Most apt procedure which can be adopted here is Parisheka or AbhyangaWith Bala thaila.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i="0"/>
              <a:t>Benifits-Removes prasotikelsa &amp; mitigates vata.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 </a:t>
            </a:r>
            <a:endParaRPr i="0"/>
          </a:p>
        </p:txBody>
      </p:sp>
      <p:pic>
        <p:nvPicPr>
          <p:cNvPr id="3744" name="Google Shape;3744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447800"/>
            <a:ext cx="5791200" cy="685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745" name="Google Shape;3745;p60"/>
          <p:cNvSpPr/>
          <p:nvPr/>
        </p:nvSpPr>
        <p:spPr>
          <a:xfrm flipH="1">
            <a:off x="6553242" y="4038600"/>
            <a:ext cx="156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(A.H.U.1/10)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46" name="Google Shape;3746;p60" descr="J:\baby bat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4419600"/>
            <a:ext cx="4648201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7" name="Google Shape;3747;p60" descr="F:\general sem images\IMG_20121206_11311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419600"/>
            <a:ext cx="4114799" cy="24383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p61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latin typeface="Arial"/>
                <a:ea typeface="Arial"/>
                <a:cs typeface="Arial"/>
                <a:sym typeface="Arial"/>
              </a:rPr>
              <a:t>THE EFFECTS OF INFANT MASSAGE ON WEIGHT,</a:t>
            </a:r>
            <a:br>
              <a:rPr lang="en-US" sz="2800" b="1" i="0"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>
                <a:latin typeface="Arial"/>
                <a:ea typeface="Arial"/>
                <a:cs typeface="Arial"/>
                <a:sym typeface="Arial"/>
              </a:rPr>
              <a:t>HEIGHT, AND MOTHER-INFANT INTERACTION</a:t>
            </a:r>
            <a:endParaRPr sz="2800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3" name="Google Shape;3753;p61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b="1" i="0"/>
              <a:t>AUTHOR</a:t>
            </a:r>
            <a:r>
              <a:rPr lang="en-US" sz="2800" i="0"/>
              <a:t> -Hae-Kyung Lee, RN, PhD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b="1" i="0"/>
              <a:t>SOURCE-</a:t>
            </a:r>
            <a:r>
              <a:rPr lang="en-US" sz="2800" i="0"/>
              <a:t> Journal of Korean Academy of Nursing Vol. 36, No. 8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b="1" i="0"/>
              <a:t>STUDY-</a:t>
            </a:r>
            <a:r>
              <a:rPr lang="en-US" sz="2800"/>
              <a:t> </a:t>
            </a:r>
            <a:r>
              <a:rPr lang="en-US" sz="2800" i="0"/>
              <a:t>to test the effects of infant massage on weight and height of infant and mother-infant interaction with normal infants over a period of 4 weeks.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b="1" i="0"/>
              <a:t> RESULT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i="0"/>
              <a:t>Facilitates the mother-infant interaction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i="0"/>
              <a:t>Promotes building up the emotional tie between the mother and her infant.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br>
              <a:rPr lang="en-US" sz="2800"/>
            </a:b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6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SNAANAM</a:t>
            </a:r>
            <a:endParaRPr b="1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0" name="Google Shape;3760;p62"/>
          <p:cNvSpPr txBox="1">
            <a:spLocks noGrp="1"/>
          </p:cNvSpPr>
          <p:nvPr>
            <p:ph type="body" idx="1"/>
          </p:nvPr>
        </p:nvSpPr>
        <p:spPr>
          <a:xfrm>
            <a:off x="533400" y="12954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i="0"/>
              <a:t> Commonly practised since ancient days &amp; till recent past.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i="0"/>
              <a:t> Now-a-days, snana is not done immediately after birth, due to the fear of hypothermia.</a:t>
            </a:r>
            <a:endParaRPr/>
          </a:p>
        </p:txBody>
      </p:sp>
      <p:sp>
        <p:nvSpPr>
          <p:cNvPr id="3761" name="Google Shape;3761;p62"/>
          <p:cNvSpPr/>
          <p:nvPr/>
        </p:nvSpPr>
        <p:spPr>
          <a:xfrm>
            <a:off x="914400" y="3429000"/>
            <a:ext cx="5323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of ushnodaka snana: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7" name="Google Shape;3767;p63"/>
          <p:cNvSpPr txBox="1">
            <a:spLocks noGrp="1"/>
          </p:cNvSpPr>
          <p:nvPr>
            <p:ph type="body" idx="1"/>
          </p:nvPr>
        </p:nvSpPr>
        <p:spPr>
          <a:xfrm>
            <a:off x="76200" y="2057400"/>
            <a:ext cx="4572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i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i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0"/>
              <a:t>..................स्नापयेदनु  ।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0"/>
              <a:t>क्षीरिव्र्क्षकषायेण सर्वगन्धोदकेन वा।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0"/>
              <a:t>कोष्णेन तप्तरजततपनीयनिमज्जनै।</a:t>
            </a:r>
            <a:endParaRPr sz="2400" i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0"/>
              <a:t>                                             (A.H.U.1/10)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i="0"/>
          </a:p>
        </p:txBody>
      </p:sp>
      <p:sp>
        <p:nvSpPr>
          <p:cNvPr id="3768" name="Google Shape;3768;p63"/>
          <p:cNvSpPr txBox="1">
            <a:spLocks noGrp="1"/>
          </p:cNvSpPr>
          <p:nvPr>
            <p:ph type="body" idx="2"/>
          </p:nvPr>
        </p:nvSpPr>
        <p:spPr>
          <a:xfrm>
            <a:off x="4419600" y="457200"/>
            <a:ext cx="47244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i="0"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i="0"/>
              <a:t>    Baby has to be bathed in luke warm kwatha of: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i="0"/>
              <a:t>ksheerivrikshas or 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i="0"/>
              <a:t>Eladigana or 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i="0"/>
              <a:t>Panchvalkala or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i="0"/>
              <a:t> leaves of kapitha or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i="0"/>
              <a:t>Sarvagandha dravyas or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i="0"/>
              <a:t> with hot water made by dipping heated metal bars of gold or silver.</a:t>
            </a:r>
            <a:endParaRPr/>
          </a:p>
          <a:p>
            <a:pPr marL="342900" lvl="0" indent="-1651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/>
          </a:p>
        </p:txBody>
      </p:sp>
      <p:pic>
        <p:nvPicPr>
          <p:cNvPr id="3769" name="Google Shape;3769;p63" descr="F:\baby images\5486156-newborn-baby-bath-in-blue-bathtub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343400" cy="25146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3770" name="Google Shape;3770;p63" descr="F:\baby images\depositphotos_8364861-Newborn-baby-bath-in-blue-bathtub-by-moth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4572000"/>
            <a:ext cx="3581401" cy="2285999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5" name="Google Shape;3775;p64"/>
          <p:cNvSpPr txBox="1"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PICHUDHARANAM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6" name="Google Shape;3776;p64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83058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Pichu is the simplest &amp; effective procedure one among Moordhataila.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Procedure:</a:t>
            </a:r>
            <a:endParaRPr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Kokila"/>
              <a:buNone/>
            </a:pPr>
            <a:r>
              <a:rPr lang="en-US" sz="4400" i="0">
                <a:latin typeface="Kokila"/>
                <a:ea typeface="Kokila"/>
                <a:cs typeface="Kokila"/>
                <a:sym typeface="Kokila"/>
              </a:rPr>
              <a:t>      </a:t>
            </a:r>
            <a:r>
              <a:rPr lang="en-US" sz="4400" b="1" i="0">
                <a:latin typeface="Kokila"/>
                <a:ea typeface="Kokila"/>
                <a:cs typeface="Kokila"/>
                <a:sym typeface="Kokila"/>
              </a:rPr>
              <a:t>शिरसि स्नेहपिचुना........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0"/>
              <a:t>                                                              </a:t>
            </a:r>
            <a:r>
              <a:rPr lang="en-US" sz="2000" b="1" i="0"/>
              <a:t>(A.H.U.1/10)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Benefits: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</p:txBody>
      </p:sp>
      <p:pic>
        <p:nvPicPr>
          <p:cNvPr id="3777" name="Google Shape;3777;p64" descr="H:\ \photo\Photo018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600200"/>
            <a:ext cx="2438399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p6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>
                <a:latin typeface="Arial"/>
                <a:ea typeface="Arial"/>
                <a:cs typeface="Arial"/>
                <a:sym typeface="Arial"/>
              </a:rPr>
              <a:t>UDAKA KUMBHA STHAAPANAM</a:t>
            </a:r>
            <a:endParaRPr sz="3600" b="1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3" name="Google Shape;3783;p65"/>
          <p:cNvSpPr txBox="1">
            <a:spLocks noGrp="1"/>
          </p:cNvSpPr>
          <p:nvPr>
            <p:ph type="body" idx="1"/>
          </p:nvPr>
        </p:nvSpPr>
        <p:spPr>
          <a:xfrm>
            <a:off x="381000" y="2057400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i="0"/>
              <a:t> Hot Water pot (earthen pot) processed with mantras should be kept near the child’s head.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i="0"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i="0"/>
              <a:t>Acc to  vaghbata, 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i="0"/>
              <a:t>    keep hot water pot at both sides of room entrance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</p:txBody>
      </p:sp>
      <p:pic>
        <p:nvPicPr>
          <p:cNvPr id="3784" name="Google Shape;3784;p65" descr="H:\pot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45720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6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/>
              <a:t>BENEFITS</a:t>
            </a:r>
            <a:endParaRPr b="1" i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p6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JAATAKARMA SAMSKARA</a:t>
            </a:r>
            <a:endParaRPr b="1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67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i="0"/>
              <a:t> Birth ceremony / care of new born.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i="0"/>
              <a:t> Charaka explains Jaatakarma as: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" name="Google Shape;3800;p68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PRASANAM</a:t>
            </a:r>
            <a:endParaRPr b="1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68"/>
          <p:cNvSpPr txBox="1">
            <a:spLocks noGrp="1"/>
          </p:cNvSpPr>
          <p:nvPr>
            <p:ph type="body" idx="1"/>
          </p:nvPr>
        </p:nvSpPr>
        <p:spPr>
          <a:xfrm>
            <a:off x="533400" y="990600"/>
            <a:ext cx="79248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 The quantity which can be grasped by the tip of middle finger  of attender  and made to lick is termed as PRAASA.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/>
              <a:t>DRUGS  &amp; METHOD OF ADMINISTRATION 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</p:txBody>
      </p:sp>
      <p:pic>
        <p:nvPicPr>
          <p:cNvPr id="3802" name="Google Shape;3802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276601"/>
            <a:ext cx="8458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" name="Google Shape;3614;p42"/>
          <p:cNvSpPr txBox="1">
            <a:spLocks noGrp="1"/>
          </p:cNvSpPr>
          <p:nvPr>
            <p:ph type="body" idx="1"/>
          </p:nvPr>
        </p:nvSpPr>
        <p:spPr>
          <a:xfrm>
            <a:off x="304800" y="0"/>
            <a:ext cx="86868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>
              <a:solidFill>
                <a:schemeClr val="dk1"/>
              </a:solidFill>
            </a:endParaRPr>
          </a:p>
          <a:p>
            <a:pPr marL="342900" lvl="0" indent="-342900" algn="just" rtl="0">
              <a:spcBef>
                <a:spcPts val="88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sz="4400" b="1" i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TERMS: </a:t>
            </a:r>
            <a:endParaRPr sz="4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JAATAMATRA </a:t>
            </a:r>
            <a:r>
              <a:rPr lang="en-US" i="0"/>
              <a:t>(Jata +Matra)</a:t>
            </a: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i="0"/>
              <a:t> Jata refers to baby immediately after birth (A.H).</a:t>
            </a:r>
            <a:endParaRPr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okila"/>
              <a:buNone/>
            </a:pPr>
            <a:r>
              <a:rPr lang="en-US" b="1" i="0">
                <a:latin typeface="Kokila"/>
                <a:ea typeface="Kokila"/>
                <a:cs typeface="Kokila"/>
                <a:sym typeface="Kokila"/>
              </a:rPr>
              <a:t>    </a:t>
            </a:r>
            <a:r>
              <a:rPr lang="en-US" sz="4400" b="1" i="0">
                <a:latin typeface="Kokila"/>
                <a:ea typeface="Kokila"/>
                <a:cs typeface="Kokila"/>
                <a:sym typeface="Kokila"/>
              </a:rPr>
              <a:t>सध्य एव उत्भूतम् जातमात्रम्।</a:t>
            </a:r>
            <a:endParaRPr sz="4400" b="1" i="0">
              <a:latin typeface="Kokila"/>
              <a:ea typeface="Kokila"/>
              <a:cs typeface="Kokila"/>
              <a:sym typeface="Kokila"/>
            </a:endParaRPr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SADHYOJATA - </a:t>
            </a:r>
            <a:r>
              <a:rPr lang="en-US" sz="4400" b="1" i="0">
                <a:latin typeface="Kokila"/>
                <a:ea typeface="Kokila"/>
                <a:cs typeface="Kokila"/>
                <a:sym typeface="Kokila"/>
              </a:rPr>
              <a:t>सध्य एव जातः इति सध्योजात।</a:t>
            </a:r>
            <a:endParaRPr sz="4400" b="1" i="0">
              <a:latin typeface="Kokila"/>
              <a:ea typeface="Kokila"/>
              <a:cs typeface="Kokila"/>
              <a:sym typeface="Kokila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NAVAJATA</a:t>
            </a: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SHISHU- </a:t>
            </a:r>
            <a:r>
              <a:rPr lang="en-US" sz="4400" b="1" i="0">
                <a:latin typeface="Kokila"/>
                <a:ea typeface="Kokila"/>
                <a:cs typeface="Kokila"/>
                <a:sym typeface="Kokila"/>
              </a:rPr>
              <a:t>प्राक् अन्नप्राशनात् शिशुः।</a:t>
            </a:r>
            <a:endParaRPr sz="4400" b="1" i="0">
              <a:latin typeface="Kokila"/>
              <a:ea typeface="Kokila"/>
              <a:cs typeface="Kokila"/>
              <a:sym typeface="Kokila"/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</p:txBody>
      </p:sp>
      <p:pic>
        <p:nvPicPr>
          <p:cNvPr id="3615" name="Google Shape;3615;p42" descr="C:\Users\user\Desktop\images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"/>
            <a:ext cx="2895600" cy="141981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" name="Google Shape;3807;p69"/>
          <p:cNvSpPr txBox="1"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CONT...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p70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BENEFITS</a:t>
            </a:r>
            <a:endParaRPr b="1" i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7" name="Google Shape;3817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latin typeface="Arial"/>
                <a:ea typeface="Arial"/>
                <a:cs typeface="Arial"/>
                <a:sym typeface="Arial"/>
              </a:rPr>
              <a:t>RESPONSE OF THE NEWBORN TO MADHU-GHRITA</a:t>
            </a:r>
            <a:endParaRPr sz="2800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71"/>
          <p:cNvSpPr txBox="1">
            <a:spLocks noGrp="1"/>
          </p:cNvSpPr>
          <p:nvPr>
            <p:ph type="body" idx="1"/>
          </p:nvPr>
        </p:nvSpPr>
        <p:spPr>
          <a:xfrm>
            <a:off x="304800" y="1752600"/>
            <a:ext cx="9144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⮚"/>
            </a:pPr>
            <a:r>
              <a:rPr lang="en-US" sz="2590" b="1" i="0"/>
              <a:t>STUDY: </a:t>
            </a:r>
            <a:r>
              <a:rPr lang="en-US" sz="2590" i="0"/>
              <a:t>Madhu+Ghrita in equal quantities was administered for 7 days to newborn.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⮚"/>
            </a:pPr>
            <a:r>
              <a:rPr lang="en-US" sz="2590" b="1" i="0"/>
              <a:t>GROUPING</a:t>
            </a:r>
            <a:r>
              <a:rPr lang="en-US" sz="2590" i="0"/>
              <a:t>:Two groups(control &amp; trial</a:t>
            </a:r>
            <a:r>
              <a:rPr lang="en-US" sz="2590" b="1" i="0"/>
              <a:t>)</a:t>
            </a:r>
            <a:endParaRPr sz="2590" i="0"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⮚"/>
            </a:pPr>
            <a:r>
              <a:rPr lang="en-US" sz="2590" b="1" i="0"/>
              <a:t>FOLLOW UP: </a:t>
            </a:r>
            <a:r>
              <a:rPr lang="en-US" sz="2590" i="0"/>
              <a:t>3 Months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Times New Roman"/>
              <a:buNone/>
            </a:pPr>
            <a:endParaRPr sz="2590" i="0"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⮚"/>
            </a:pPr>
            <a:r>
              <a:rPr lang="en-US" sz="2590" b="1" i="0"/>
              <a:t>RESULT: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US" sz="2590" i="0"/>
              <a:t>Significant rise in anthropometrical measurements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US" sz="2590" i="0"/>
              <a:t>Rise of Sr.T.Protein and globulin levels of treated babies.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Char char="✔"/>
            </a:pPr>
            <a:r>
              <a:rPr lang="en-US" sz="2590" i="0"/>
              <a:t>Action in triggering the response of immunological system in newborn.</a:t>
            </a:r>
            <a:endParaRPr/>
          </a:p>
          <a:p>
            <a:pPr marL="342900" lvl="0" indent="-178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Times New Roman"/>
              <a:buNone/>
            </a:pPr>
            <a:endParaRPr sz="2590" b="1" i="0"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Times New Roman"/>
              <a:buNone/>
            </a:pPr>
            <a:endParaRPr sz="2590" i="0"/>
          </a:p>
          <a:p>
            <a:pPr marL="342900" lvl="0" indent="-3429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Times New Roman"/>
              <a:buNone/>
            </a:pPr>
            <a:endParaRPr sz="2590" i="0"/>
          </a:p>
          <a:p>
            <a:pPr marL="342900" lvl="0" indent="-1784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Times New Roman"/>
              <a:buNone/>
            </a:pPr>
            <a:endParaRPr sz="2590"/>
          </a:p>
        </p:txBody>
      </p:sp>
      <p:sp>
        <p:nvSpPr>
          <p:cNvPr id="3819" name="Google Shape;3819;p71"/>
          <p:cNvSpPr/>
          <p:nvPr/>
        </p:nvSpPr>
        <p:spPr>
          <a:xfrm>
            <a:off x="2438400" y="914400"/>
            <a:ext cx="7010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KAMATH M. SETHUKUMAR, 1981, GUIDE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DR. SHASTRY C.H.S -KB-IPGT&amp;RA, GAU, JAMNAGAR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4" name="Google Shape;3824;p72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10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latin typeface="Arial"/>
                <a:ea typeface="Arial"/>
                <a:cs typeface="Arial"/>
                <a:sym typeface="Arial"/>
              </a:rPr>
              <a:t>EFFECT OF MADHU-GHRITA AND SWARNA-VACHA-MADHU-GHRITA ON NEONATES</a:t>
            </a:r>
            <a:endParaRPr sz="2800" b="1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72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81534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/>
              <a:t>STUDY: </a:t>
            </a:r>
            <a:r>
              <a:rPr lang="en-US" sz="2800" i="0"/>
              <a:t>Assess the efficacy of Madhu-Ghrita and Swarnavachayukta Madhu-Ghrita on Neonates.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/>
              <a:t>GROUPING:</a:t>
            </a:r>
            <a:r>
              <a:rPr lang="en-US" sz="2800" i="0"/>
              <a:t>GROUP A(Control), B &amp; C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/>
              <a:t>DOSE:</a:t>
            </a:r>
            <a:r>
              <a:rPr lang="en-US" sz="2800" i="0"/>
              <a:t>5 drops in a single dose.– at morning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/>
              <a:t>DURATION: </a:t>
            </a:r>
            <a:r>
              <a:rPr lang="en-US" sz="2800" i="0"/>
              <a:t>4 Weeks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sz="2800" b="1" i="0"/>
              <a:t>RESULT: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i="0"/>
              <a:t>Immunity increased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i="0"/>
              <a:t>Episodes of reccurrent URTI reduced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i="0"/>
              <a:t> Achieved appropriate developmental milestones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i="0"/>
          </a:p>
        </p:txBody>
      </p:sp>
      <p:sp>
        <p:nvSpPr>
          <p:cNvPr id="3826" name="Google Shape;3826;p72"/>
          <p:cNvSpPr/>
          <p:nvPr/>
        </p:nvSpPr>
        <p:spPr>
          <a:xfrm>
            <a:off x="1524000" y="1219200"/>
            <a:ext cx="762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AMRUTA S GAIKWAD, 2011-KB-IPGT&amp;RA, GAU, JAMNAGAR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2" name="Google Shape;3832;p73"/>
          <p:cNvSpPr txBox="1">
            <a:spLocks noGrp="1"/>
          </p:cNvSpPr>
          <p:nvPr>
            <p:ph type="title"/>
          </p:nvPr>
        </p:nvSpPr>
        <p:spPr>
          <a:xfrm>
            <a:off x="457200" y="-2286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                        STANYAPANAM</a:t>
            </a:r>
            <a:endParaRPr b="1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3" name="Google Shape;3833;p73"/>
          <p:cNvSpPr txBox="1">
            <a:spLocks noGrp="1"/>
          </p:cNvSpPr>
          <p:nvPr>
            <p:ph type="body" idx="1"/>
          </p:nvPr>
        </p:nvSpPr>
        <p:spPr>
          <a:xfrm>
            <a:off x="685800" y="1905000"/>
            <a:ext cx="84582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i="0"/>
              <a:t> </a:t>
            </a:r>
            <a:r>
              <a:rPr lang="en-US" i="0"/>
              <a:t>Acc. to Acharya Charaka Breast feeding should be started from the first day .</a:t>
            </a:r>
            <a:r>
              <a:rPr lang="en-US" b="1" i="0"/>
              <a:t>                                                                                             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Special care has to be taken not only in maintaining the quality of stanya but also in the techniques of feeding.                        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</p:txBody>
      </p:sp>
      <p:pic>
        <p:nvPicPr>
          <p:cNvPr id="3834" name="Google Shape;3834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3733800"/>
            <a:ext cx="6400800" cy="914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3835" name="Google Shape;3835;p73"/>
          <p:cNvSpPr/>
          <p:nvPr/>
        </p:nvSpPr>
        <p:spPr>
          <a:xfrm>
            <a:off x="7220476" y="4800600"/>
            <a:ext cx="146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(Su.Ni.10/28)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36" name="Google Shape;3836;p73" descr="F:\baby images\baby_breastfeeding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657600" cy="24384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74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9" i="0"/>
              <a:t>Cont...</a:t>
            </a:r>
            <a:endParaRPr sz="3959" i="0"/>
          </a:p>
        </p:txBody>
      </p:sp>
      <p:sp>
        <p:nvSpPr>
          <p:cNvPr id="3842" name="Google Shape;3842;p74"/>
          <p:cNvSpPr txBox="1">
            <a:spLocks noGrp="1"/>
          </p:cNvSpPr>
          <p:nvPr>
            <p:ph type="body" idx="1"/>
          </p:nvPr>
        </p:nvSpPr>
        <p:spPr>
          <a:xfrm>
            <a:off x="381000" y="914400"/>
            <a:ext cx="8763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  </a:t>
            </a:r>
            <a:r>
              <a:rPr lang="en-US" sz="2400" b="1" i="0"/>
              <a:t>Techniques of breast feeding</a:t>
            </a:r>
            <a:endParaRPr sz="2400" i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0"/>
              <a:t>    </a:t>
            </a:r>
            <a:r>
              <a:rPr lang="en-US" sz="2800" i="0"/>
              <a:t>ततः प्रशस्तायाम् तिथौ शिरःस्नातमहतवाससमुदड्मुखम्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i="0"/>
              <a:t>    शिशुमुपवेशय धात्रीम् प्राड्मुखीम् चोपवेशय द्क्षिणम् स्तनम्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i="0"/>
              <a:t>    धौतमीष्त्परिस्रुतमभिमज्य मन्त्रेणानेन पाययेत्॥</a:t>
            </a:r>
            <a:endParaRPr sz="2800" i="0"/>
          </a:p>
        </p:txBody>
      </p:sp>
      <p:sp>
        <p:nvSpPr>
          <p:cNvPr id="3843" name="Google Shape;3843;p74"/>
          <p:cNvSpPr/>
          <p:nvPr/>
        </p:nvSpPr>
        <p:spPr>
          <a:xfrm>
            <a:off x="7010400" y="2907268"/>
            <a:ext cx="162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(SU.SA.10/25)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4" name="Google Shape;3844;p74"/>
          <p:cNvSpPr txBox="1"/>
          <p:nvPr/>
        </p:nvSpPr>
        <p:spPr>
          <a:xfrm>
            <a:off x="0" y="3276600"/>
            <a:ext cx="3657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Preparation of child: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Baby has to be bathed &amp; dressed with new clothes.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Baby should be facing north.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5" name="Google Shape;3845;p74"/>
          <p:cNvSpPr txBox="1"/>
          <p:nvPr/>
        </p:nvSpPr>
        <p:spPr>
          <a:xfrm>
            <a:off x="3657600" y="3200400"/>
            <a:ext cx="54864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Preparation of mother: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Mother should face towards east.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Little milk should be expressed out before feeding the baby.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Initially right breast has to be given for feeding  along with enchantment of mantras.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1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46" name="Google Shape;3846;p74" descr="F:\baby images\importance-of-breastfeeding-for-babiesespecially-newborns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0"/>
            <a:ext cx="3352800" cy="1524000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fadeDir="5400012" sy="-100000" algn="bl" rotWithShape="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p75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/>
              <a:t>Points to be taken care</a:t>
            </a:r>
            <a:endParaRPr sz="3200"/>
          </a:p>
        </p:txBody>
      </p:sp>
      <p:sp>
        <p:nvSpPr>
          <p:cNvPr id="3852" name="Google Shape;3852;p75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50292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The baby should be hold in comfortable position.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Head &amp; neck should be facing the breast &amp; should be supported in a straight line with his body.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Both  nipple and areola should remain inside the mouth of baby.</a:t>
            </a:r>
            <a:endParaRPr/>
          </a:p>
        </p:txBody>
      </p:sp>
      <p:pic>
        <p:nvPicPr>
          <p:cNvPr id="3853" name="Google Shape;3853;p75" descr="F:\baby images\breastfeeding_techniques_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3886201"/>
            <a:ext cx="3428999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4" name="Google Shape;3854;p75" descr="F:\baby images\breastfeeding-latc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0"/>
            <a:ext cx="35814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p76"/>
          <p:cNvSpPr txBox="1">
            <a:spLocks noGrp="1"/>
          </p:cNvSpPr>
          <p:nvPr>
            <p:ph type="title"/>
          </p:nvPr>
        </p:nvSpPr>
        <p:spPr>
          <a:xfrm>
            <a:off x="1371600" y="152400"/>
            <a:ext cx="4267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9" b="1" i="0"/>
              <a:t>Cont…. </a:t>
            </a:r>
            <a:endParaRPr sz="3959" b="1" i="0"/>
          </a:p>
        </p:txBody>
      </p:sp>
      <p:sp>
        <p:nvSpPr>
          <p:cNvPr id="3860" name="Google Shape;3860;p76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38100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b="1" i="0"/>
              <a:t>Burping: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i="0"/>
              <a:t> All infants swallow some air while sucking.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lang="en-US" i="0"/>
              <a:t> Holding infant erect over mother’s shoulder making him sit up on the mother’s lap &amp; rubbing the shoulder helps in expelling wind.</a:t>
            </a:r>
            <a:endParaRPr/>
          </a:p>
        </p:txBody>
      </p:sp>
      <p:sp>
        <p:nvSpPr>
          <p:cNvPr id="3861" name="Google Shape;3861;p76"/>
          <p:cNvSpPr txBox="1">
            <a:spLocks noGrp="1"/>
          </p:cNvSpPr>
          <p:nvPr>
            <p:ph type="body" idx="2"/>
          </p:nvPr>
        </p:nvSpPr>
        <p:spPr>
          <a:xfrm>
            <a:off x="5105400" y="4419600"/>
            <a:ext cx="3810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b="1" i="0"/>
              <a:t>If not done: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i="0"/>
              <a:t>Abdominal cramps or regurgitation of milk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/>
          </a:p>
        </p:txBody>
      </p:sp>
      <p:pic>
        <p:nvPicPr>
          <p:cNvPr id="3862" name="Google Shape;3862;p76" descr="F:\baby images\Day-2-Settling-in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0"/>
            <a:ext cx="42672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p77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Cont...</a:t>
            </a:r>
            <a:endParaRPr i="0"/>
          </a:p>
        </p:txBody>
      </p:sp>
      <p:sp>
        <p:nvSpPr>
          <p:cNvPr id="3868" name="Google Shape;3868;p77"/>
          <p:cNvSpPr txBox="1">
            <a:spLocks noGrp="1"/>
          </p:cNvSpPr>
          <p:nvPr>
            <p:ph type="body" idx="1"/>
          </p:nvPr>
        </p:nvSpPr>
        <p:spPr>
          <a:xfrm>
            <a:off x="685800" y="1143000"/>
            <a:ext cx="77724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Benefits of  Stanyapana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Helps child and mother bonding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Light for digestion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Prevents jaundice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Helps in thermo regulation.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Boost immune system.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Highly nutritious to the child.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Google Shape;3873;p78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86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/>
              <a:t> </a:t>
            </a:r>
            <a:r>
              <a:rPr lang="en-US" sz="2800" b="1" i="0">
                <a:latin typeface="Arial"/>
                <a:ea typeface="Arial"/>
                <a:cs typeface="Arial"/>
                <a:sym typeface="Arial"/>
              </a:rPr>
              <a:t>BREAST  MILK  AS  THE  GOLD  STANDARD  FOR PROTECTIVE  NUTRIENTS</a:t>
            </a:r>
            <a:endParaRPr sz="2800"/>
          </a:p>
        </p:txBody>
      </p:sp>
      <p:sp>
        <p:nvSpPr>
          <p:cNvPr id="3874" name="Google Shape;3874;p78"/>
          <p:cNvSpPr txBox="1">
            <a:spLocks noGrp="1"/>
          </p:cNvSpPr>
          <p:nvPr>
            <p:ph type="body" idx="1"/>
          </p:nvPr>
        </p:nvSpPr>
        <p:spPr>
          <a:xfrm>
            <a:off x="685800" y="12954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1" i="0"/>
              <a:t>Author</a:t>
            </a:r>
            <a:r>
              <a:rPr lang="en-US" sz="2400" i="0"/>
              <a:t> -Walker A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 b="1" i="0"/>
              <a:t>Source-</a:t>
            </a:r>
            <a:r>
              <a:rPr lang="en-US" sz="2400" i="0"/>
              <a:t>Department of Nutrition, Harvard Medical School and Harvard School of Public Health, Boston, MA, USA. allan_walker@hms.harvard.edu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/>
              <a:t> </a:t>
            </a:r>
            <a:r>
              <a:rPr lang="en-US" sz="2400" b="1" i="0"/>
              <a:t>Result: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i="0"/>
              <a:t> composition of breast milk changes according to the newborns  needs for passive protection.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i="0"/>
              <a:t> substances in breast milk actively stimulate development of the newborn's host defenses to provide continued mucosal protection after breastfeeding is terminated.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i="0"/>
              <a:t> components of breast milk can act individually or in concert to contain the neonatal immature anti-inflammatory response.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br>
              <a:rPr lang="en-US"/>
            </a:b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" name="Google Shape;3620;p4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CLASSIFICATION</a:t>
            </a:r>
            <a:endParaRPr b="1" i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621" name="Google Shape;3621;p43"/>
          <p:cNvGraphicFramePr/>
          <p:nvPr/>
        </p:nvGraphicFramePr>
        <p:xfrm>
          <a:off x="152400" y="1600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{0492C754-84C0-4D57-A19E-E7F613AAF7C5}</a:tableStyleId>
              </a:tblPr>
              <a:tblGrid>
                <a:gridCol w="314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CHARAKA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SUSRUTHA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VAGBHATA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PRANAPRATYAGAMANA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MUKAHAVISHODANA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ULBA PARIMARJANA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SNANA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PICHUDHARANA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PRANAPRATYAGAMANA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MUKHAVISHODANA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NALACHEDANA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NALACHEDANA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GARBHODAKAVAMANA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JAATAKARMA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SNANA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NALACHEDANA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SNANA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PICHUDHARANA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JATAKARMA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SUVARNAPRASHANA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RAKSHAKARMA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GARBHODAKA VAMANA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JAATAKARMA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" name="Google Shape;3880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>
                <a:latin typeface="Arial"/>
                <a:ea typeface="Arial"/>
                <a:cs typeface="Arial"/>
                <a:sym typeface="Arial"/>
              </a:rPr>
              <a:t>                       NAMAKARANA SAMSKARA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1" name="Google Shape;3881;p79"/>
          <p:cNvSpPr/>
          <p:nvPr/>
        </p:nvSpPr>
        <p:spPr>
          <a:xfrm>
            <a:off x="1752600" y="3276600"/>
            <a:ext cx="2057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Time:</a:t>
            </a:r>
            <a:endParaRPr/>
          </a:p>
        </p:txBody>
      </p:sp>
      <p:pic>
        <p:nvPicPr>
          <p:cNvPr id="3882" name="Google Shape;3882;p79" descr="J:\imagesCA5AVJD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971800" cy="32766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8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/>
              <a:t>Cont...</a:t>
            </a:r>
            <a:endParaRPr i="0"/>
          </a:p>
        </p:txBody>
      </p:sp>
      <p:sp>
        <p:nvSpPr>
          <p:cNvPr id="3888" name="Google Shape;3888;p80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Character of names: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i="0"/>
              <a:t> Two names are given: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p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3200" i="0"/>
              <a:t> Mother &amp; baby should take bath in water mixed with sarvagandha drugs.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i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3200" i="0"/>
              <a:t> Wear light &amp; clean cloth &amp; ornaments.</a:t>
            </a: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i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/>
          </a:p>
        </p:txBody>
      </p:sp>
      <p:sp>
        <p:nvSpPr>
          <p:cNvPr id="3894" name="Google Shape;3894;p8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1910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3200" i="0"/>
              <a:t> Should worship god &amp; receive blessings from brahmanas</a:t>
            </a:r>
            <a:endParaRPr sz="3200" i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3200" i="0"/>
              <a:t>Baby made to sit over pad of cloths with head towards east or north.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3200" i="0"/>
              <a:t>Father should call name in child 's ear for three times.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i="0"/>
              <a:t> </a:t>
            </a:r>
            <a:endParaRPr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/>
          </a:p>
        </p:txBody>
      </p:sp>
      <p:sp>
        <p:nvSpPr>
          <p:cNvPr id="3895" name="Google Shape;3895;p81"/>
          <p:cNvSpPr/>
          <p:nvPr/>
        </p:nvSpPr>
        <p:spPr>
          <a:xfrm>
            <a:off x="838200" y="304800"/>
            <a:ext cx="7086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Preparation of the Baby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" name="Google Shape;3901;p82"/>
          <p:cNvSpPr txBox="1">
            <a:spLocks noGrp="1"/>
          </p:cNvSpPr>
          <p:nvPr>
            <p:ph type="title"/>
          </p:nvPr>
        </p:nvSpPr>
        <p:spPr>
          <a:xfrm>
            <a:off x="2971800" y="228600"/>
            <a:ext cx="586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>
                <a:latin typeface="Arial"/>
                <a:ea typeface="Arial"/>
                <a:cs typeface="Arial"/>
                <a:sym typeface="Arial"/>
              </a:rPr>
              <a:t>    DOLASAYANA  SAMSKARA</a:t>
            </a:r>
            <a:endParaRPr sz="3600" b="1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2" name="Google Shape;3902;p82"/>
          <p:cNvSpPr txBox="1">
            <a:spLocks noGrp="1"/>
          </p:cNvSpPr>
          <p:nvPr>
            <p:ph type="body" idx="1"/>
          </p:nvPr>
        </p:nvSpPr>
        <p:spPr>
          <a:xfrm>
            <a:off x="533400" y="914400"/>
            <a:ext cx="8610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   Child who is found to be physically doing well can be transferred to cradle</a:t>
            </a: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b="1" i="0"/>
              <a:t>Time (Dharmasindhusara):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/>
          </a:p>
        </p:txBody>
      </p:sp>
      <p:pic>
        <p:nvPicPr>
          <p:cNvPr id="3903" name="Google Shape;3903;p82" descr="F:\baby images\New folder\images (9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"/>
            <a:ext cx="3505200" cy="12192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904" name="Google Shape;3904;p82"/>
          <p:cNvSpPr/>
          <p:nvPr/>
        </p:nvSpPr>
        <p:spPr>
          <a:xfrm>
            <a:off x="609600" y="5029200"/>
            <a:ext cx="8305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Sleeps comfortably with swinging movements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905" name="Google Shape;3905;p82" descr="H:\images (3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2133600"/>
            <a:ext cx="2057400" cy="348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0" name="Google Shape;3910;p8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RAKSHOGHNA  KARMA</a:t>
            </a:r>
            <a:endParaRPr b="1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1" name="Google Shape;3911;p83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75438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</a:pPr>
            <a:r>
              <a:rPr lang="en-US" i="0"/>
              <a:t> General protective &amp; curative measures.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</p:txBody>
      </p:sp>
      <p:sp>
        <p:nvSpPr>
          <p:cNvPr id="3912" name="Google Shape;3912;p83"/>
          <p:cNvSpPr/>
          <p:nvPr/>
        </p:nvSpPr>
        <p:spPr>
          <a:xfrm>
            <a:off x="1066800" y="2209800"/>
            <a:ext cx="1981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Aims: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p84"/>
          <p:cNvSpPr txBox="1">
            <a:spLocks noGrp="1"/>
          </p:cNvSpPr>
          <p:nvPr>
            <p:ph type="title"/>
          </p:nvPr>
        </p:nvSpPr>
        <p:spPr>
          <a:xfrm>
            <a:off x="685800" y="-2286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80" b="1" i="0"/>
            </a:br>
            <a:r>
              <a:rPr lang="en-US" sz="2880" b="1" i="0"/>
              <a:t>RAKSHOGHNAKARMAS DEALT IN KAUMARABHRITYA:</a:t>
            </a:r>
            <a:br>
              <a:rPr lang="en-US" sz="2880" b="1" i="0"/>
            </a:br>
            <a:endParaRPr sz="2880" i="0"/>
          </a:p>
        </p:txBody>
      </p:sp>
      <p:sp>
        <p:nvSpPr>
          <p:cNvPr id="3918" name="Google Shape;3918;p84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8763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i="0"/>
              <a:t> Pottali made of Rakshoghna drugs like Vacha, Kustha, Hingu, Sarshapa, Atasi,Lasuna, Guggulu etc 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i="0"/>
              <a:t> 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/>
              <a:t>where it should be tied?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i="0"/>
              <a:t> Over the upper part of door of room where mother &amp; baby live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i="0"/>
              <a:t>To the neck of mother &amp; child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i="0"/>
              <a:t>To the water pots &amp; other vessels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i="0"/>
              <a:t>To the cot where mother &amp; infant sleep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 i="0"/>
              <a:t>Either side of the door</a:t>
            </a:r>
            <a:endParaRPr/>
          </a:p>
          <a:p>
            <a:pPr marL="514350" lvl="0" indent="-3111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i="0"/>
          </a:p>
          <a:p>
            <a:pPr marL="514350" lvl="0" indent="-3111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b="1" i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p85"/>
          <p:cNvSpPr txBox="1">
            <a:spLocks noGrp="1"/>
          </p:cNvSpPr>
          <p:nvPr>
            <p:ph type="body" idx="1"/>
          </p:nvPr>
        </p:nvSpPr>
        <p:spPr>
          <a:xfrm>
            <a:off x="0" y="838200"/>
            <a:ext cx="9144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2. Branches of Aadani, Khadira, Karkandu, Peelu &amp; Parushaka should be scattered outside the room (Ch.Sa.8)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3. Fire should be lit inside room with the fuel of Tinduka Kashta (Ch.Sa.8)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4.Dhoopana should be done with Guggulu(A.S.U.1)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5.Oblations to fire god is done twice a day with rice particles (Ch.Sa.8)</a:t>
            </a:r>
            <a:endParaRPr/>
          </a:p>
          <a:p>
            <a:pPr marL="514350" lvl="0" indent="-3111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 </a:t>
            </a:r>
            <a:endParaRPr i="0"/>
          </a:p>
        </p:txBody>
      </p:sp>
      <p:sp>
        <p:nvSpPr>
          <p:cNvPr id="3924" name="Google Shape;3924;p85"/>
          <p:cNvSpPr/>
          <p:nvPr/>
        </p:nvSpPr>
        <p:spPr>
          <a:xfrm>
            <a:off x="4107770" y="76200"/>
            <a:ext cx="2097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Conti....</a:t>
            </a:r>
            <a:endParaRPr sz="4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p86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15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Should be: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Mrudu, Laghu, Shuchi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with fragrance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devoid of sweat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micro- organisms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urine and fecal matter (ch.sa.8)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</p:txBody>
      </p:sp>
      <p:sp>
        <p:nvSpPr>
          <p:cNvPr id="3930" name="Google Shape;3930;p86"/>
          <p:cNvSpPr/>
          <p:nvPr/>
        </p:nvSpPr>
        <p:spPr>
          <a:xfrm>
            <a:off x="1752600" y="609600"/>
            <a:ext cx="6109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BED &amp; CLOTHS OF BABY </a:t>
            </a:r>
            <a:endParaRPr/>
          </a:p>
        </p:txBody>
      </p:sp>
      <p:pic>
        <p:nvPicPr>
          <p:cNvPr id="3931" name="Google Shape;3931;p86" descr="H:\cloth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5257800"/>
            <a:ext cx="28194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2" name="Google Shape;3932;p86" descr="H:\cloth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0" y="1371600"/>
            <a:ext cx="28194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latin typeface="Arial"/>
                <a:ea typeface="Arial"/>
                <a:cs typeface="Arial"/>
                <a:sym typeface="Arial"/>
              </a:rPr>
              <a:t>ENVIRONMENTAL IMPACTS OF HOMAM- A CASE STUDY</a:t>
            </a:r>
            <a:endParaRPr sz="2800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8" name="Google Shape;3938;p87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9154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 b="1" i="0"/>
              <a:t>AUTHOR</a:t>
            </a:r>
            <a:r>
              <a:rPr lang="en-US" sz="2800" i="0"/>
              <a:t> -Narayana Rao.M 1 , Sukruti Duvvuri 2, Hari Ram Naik 3, Gopi Kiran.M 3 and Manu Srivatsav.G 4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 b="1" i="0"/>
              <a:t>SOURCE-</a:t>
            </a:r>
            <a:r>
              <a:rPr lang="en-US" sz="2800"/>
              <a:t> </a:t>
            </a:r>
            <a:r>
              <a:rPr lang="en-US" sz="2800" i="0"/>
              <a:t>1JNTU, Hyderabad – 500085,2Sir MV Institute of Technology, Bangalore-560094, 3JNTU, Hyderabad – 500085, 4Amrita School of Engineering, Amrita University, Coimbatore – 641105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 b="1" i="0"/>
              <a:t>RESULT-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i="0"/>
              <a:t>Most economical, purifies environmental pollution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i="0"/>
              <a:t>Removes harmful radiation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i="0"/>
              <a:t>Emissions are  non toxic &amp; beneficial to the environment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 i="0"/>
              <a:t>Zinc Oxide present in the  emissions has a curative effect on skin diseases.</a:t>
            </a:r>
            <a:endParaRPr sz="2800" b="1" i="0"/>
          </a:p>
          <a:p>
            <a:pPr marL="34290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3" name="Google Shape;3943;p88"/>
          <p:cNvSpPr/>
          <p:nvPr/>
        </p:nvSpPr>
        <p:spPr>
          <a:xfrm>
            <a:off x="228600" y="2133600"/>
            <a:ext cx="89154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PROCEDURE  FOLLOWING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  IN OUR HOSPITAL</a:t>
            </a:r>
            <a:endParaRPr sz="4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6" name="Google Shape;3626;p44" descr="F:\baby images\KMC baby boy iStock_000010034864XSmall-resized-6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0"/>
            <a:ext cx="2362200" cy="2590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89"/>
          <p:cNvSpPr txBox="1">
            <a:spLocks noGrp="1"/>
          </p:cNvSpPr>
          <p:nvPr>
            <p:ph type="title"/>
          </p:nvPr>
        </p:nvSpPr>
        <p:spPr>
          <a:xfrm>
            <a:off x="-304800" y="0"/>
            <a:ext cx="9906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/>
              <a:t>ROUTINE CARE AT THE TIME OF BIRTH</a:t>
            </a:r>
            <a:endParaRPr sz="3600" i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3" name="Google Shape;3953;p90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1. APGAR score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2. Look for if any obvious  external congenital abnormalities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3.Weight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4.Vitals                 when baby becomes stable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5.Reflex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After completion of examination;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   baby should be  wrapped with clean cloth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        given to mother for feeding.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</p:txBody>
      </p:sp>
      <p:sp>
        <p:nvSpPr>
          <p:cNvPr id="3954" name="Google Shape;3954;p90"/>
          <p:cNvSpPr/>
          <p:nvPr/>
        </p:nvSpPr>
        <p:spPr>
          <a:xfrm>
            <a:off x="1981200" y="-76200"/>
            <a:ext cx="6131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Examination of Newborn </a:t>
            </a:r>
            <a:endParaRPr/>
          </a:p>
        </p:txBody>
      </p:sp>
      <p:sp>
        <p:nvSpPr>
          <p:cNvPr id="3955" name="Google Shape;3955;p90"/>
          <p:cNvSpPr/>
          <p:nvPr/>
        </p:nvSpPr>
        <p:spPr>
          <a:xfrm>
            <a:off x="2819400" y="2438400"/>
            <a:ext cx="838200" cy="152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00CB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6" name="Google Shape;3956;p90"/>
          <p:cNvSpPr/>
          <p:nvPr/>
        </p:nvSpPr>
        <p:spPr>
          <a:xfrm>
            <a:off x="3505200" y="5181600"/>
            <a:ext cx="484500" cy="685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1" name="Google Shape;3961;p91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Routine care of Newborn</a:t>
            </a:r>
            <a:endParaRPr/>
          </a:p>
        </p:txBody>
      </p:sp>
      <p:graphicFrame>
        <p:nvGraphicFramePr>
          <p:cNvPr id="3962" name="Google Shape;3962;p91"/>
          <p:cNvGraphicFramePr/>
          <p:nvPr/>
        </p:nvGraphicFramePr>
        <p:xfrm>
          <a:off x="304800" y="14478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{0492C754-84C0-4D57-A19E-E7F613AAF7C5}</a:tableStyleId>
              </a:tblPr>
              <a:tblGrid>
                <a:gridCol w="104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SL.NO: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ROUTINE CARE</a:t>
                      </a: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000" b="1" i="0"/>
                        <a:t>Keep baby clean &amp; warm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2.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/>
                        <a:t>Exclusive breast feeding 2hourly followed by Burping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3.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/>
                        <a:t>Cord care </a:t>
                      </a: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4.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/>
                        <a:t>Abhyanga with Balaashwagandha lakshadi thaila followed by snana</a:t>
                      </a: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5.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/>
                        <a:t>Vaccination</a:t>
                      </a: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6.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n-US" sz="2000" b="1" i="0"/>
                        <a:t>Kumarabharana leha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7.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/>
                        <a:t>Bonnison drops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8.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/>
                        <a:t>Opthacare drops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7" name="Google Shape;3967;p92"/>
          <p:cNvSpPr/>
          <p:nvPr/>
        </p:nvSpPr>
        <p:spPr>
          <a:xfrm>
            <a:off x="304800" y="2438400"/>
            <a:ext cx="8685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TRADITIONAL </a:t>
            </a:r>
            <a:r>
              <a:rPr lang="en-US" sz="6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PRACTISES</a:t>
            </a:r>
            <a:endParaRPr sz="6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2" name="Google Shape;3972;p93"/>
          <p:cNvGraphicFramePr/>
          <p:nvPr/>
        </p:nvGraphicFramePr>
        <p:xfrm>
          <a:off x="228599" y="6858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{0492C754-84C0-4D57-A19E-E7F613AAF7C5}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2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1</a:t>
                      </a:r>
                      <a:r>
                        <a:rPr lang="en-US" sz="1800" b="1" baseline="30000"/>
                        <a:t>ST</a:t>
                      </a:r>
                      <a:r>
                        <a:rPr lang="en-US" sz="1800" b="1"/>
                        <a:t> DAY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PRACTISE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SIGNIFICNCE</a:t>
                      </a: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ABHYANGA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/>
                        <a:t>Egg white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/>
                        <a:t>For strength(rich in protein)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/>
                        <a:t>Tila Thaila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/>
                        <a:t>Good sleep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DHOOPANA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/>
                        <a:t>With Sambrani, rakthachandana &amp; lasuna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/>
                        <a:t>Purification &amp; maintenance of temperature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/>
                        <a:t>ANJANA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/>
                        <a:t>Home made anjana applied inside eyes &amp; over eyebrows</a:t>
                      </a:r>
                      <a:endParaRPr sz="20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/>
                        <a:t>Avoid drishti, beauty of eyes, shapening of eyebrows, growth of eyelashes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7" name="Google Shape;3977;p94"/>
          <p:cNvGraphicFramePr/>
          <p:nvPr/>
        </p:nvGraphicFramePr>
        <p:xfrm>
          <a:off x="0" y="5588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{0492C754-84C0-4D57-A19E-E7F613AAF7C5}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3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/>
                        <a:t>SKIN RASHES AFTER DELIVERY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/>
                        <a:t>Egg of hen (first one,white portion)+ coconut oil-for 3 days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/>
                        <a:t>Cloth tied over body of baby(1 hr) followed by bath with hot water</a:t>
                      </a: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/>
                        <a:t>Small coconut without water</a:t>
                      </a: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/>
                        <a:t>Rubbed wit rakthachandana &amp; swethachandana  &amp; applied(1 week)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COUGH &amp; COLD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/>
                        <a:t>Thulasi swarasa  2-3drops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/>
                        <a:t>Same paste applied over chest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/>
                        <a:t>Boil Nagakesara with breast milk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/>
                        <a:t>Apply on forehead</a:t>
                      </a:r>
                      <a:endParaRPr sz="1800" b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DIGESTION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/>
                        <a:t>Jatiphala, vacha +breast milk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en-US" sz="1800" b="1"/>
                        <a:t>Apply paste over tongue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p95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>
                <a:latin typeface="Arial"/>
                <a:ea typeface="Arial"/>
                <a:cs typeface="Arial"/>
                <a:sym typeface="Arial"/>
              </a:rPr>
              <a:t>CONCLUSION</a:t>
            </a:r>
            <a:endParaRPr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3" name="Google Shape;3983;p95"/>
          <p:cNvSpPr txBox="1">
            <a:spLocks noGrp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Newborn care is very essential to reduce NMR.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Children are the building blocks of nation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Principles of Ayurveda have been modified suiting current needs</a:t>
            </a: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i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i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96"/>
          <p:cNvSpPr txBox="1">
            <a:spLocks noGrp="1"/>
          </p:cNvSpPr>
          <p:nvPr>
            <p:ph type="title"/>
          </p:nvPr>
        </p:nvSpPr>
        <p:spPr>
          <a:xfrm>
            <a:off x="5334000" y="3200400"/>
            <a:ext cx="39981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4400"/>
              <a:buFont typeface="Times New Roman"/>
              <a:buNone/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9" name="Google Shape;3989;p96"/>
          <p:cNvSpPr txBox="1">
            <a:spLocks noGrp="1"/>
          </p:cNvSpPr>
          <p:nvPr>
            <p:ph type="body" idx="1"/>
          </p:nvPr>
        </p:nvSpPr>
        <p:spPr>
          <a:xfrm rot="787387">
            <a:off x="5410223" y="4571952"/>
            <a:ext cx="3428846" cy="91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2"/>
              <a:buFont typeface="Trebuchet MS"/>
              <a:buNone/>
            </a:pPr>
            <a:endParaRPr/>
          </a:p>
        </p:txBody>
      </p:sp>
      <p:pic>
        <p:nvPicPr>
          <p:cNvPr id="3990" name="Google Shape;3990;p96" descr="555072_262759357141893_839424290_n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022" b="12030"/>
          <a:stretch/>
        </p:blipFill>
        <p:spPr>
          <a:xfrm>
            <a:off x="0" y="0"/>
            <a:ext cx="5257800" cy="4727700"/>
          </a:xfrm>
          <a:prstGeom prst="rect">
            <a:avLst/>
          </a:prstGeom>
          <a:solidFill>
            <a:srgbClr val="812D70"/>
          </a:solidFill>
          <a:ln w="1079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" name="Google Shape;3995;p97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/>
              <a:t>?SIGNS OF HEALTHY NEWBORN</a:t>
            </a:r>
            <a:endParaRPr sz="4000" b="1" i="0"/>
          </a:p>
        </p:txBody>
      </p:sp>
      <p:sp>
        <p:nvSpPr>
          <p:cNvPr id="3996" name="Google Shape;3996;p9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   A loud cry immediately after birth along with proper cardiovascular functioning signifies establishment of praana pravritti.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i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    मुख़म् नेत्रे शरीरम् च पाणिपादम् तथैव च।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i="0"/>
              <a:t>    सरक्तम् द्रुश्यते यस्य स वै स्वस्तौ भविष्यति॥</a:t>
            </a:r>
            <a:endParaRPr i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0"/>
              <a:t>                                                                                        </a:t>
            </a:r>
            <a:r>
              <a:rPr lang="en-US" sz="2000" b="1" i="0"/>
              <a:t>( Bhela Samhitha)</a:t>
            </a:r>
            <a:endParaRPr sz="2000" b="1" i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1" name="Google Shape;3631;p45" descr="F:\baby images\New folder\babyphotol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514600" cy="27432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p4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9" b="1" i="0">
                <a:latin typeface="Arial"/>
                <a:ea typeface="Arial"/>
                <a:cs typeface="Arial"/>
                <a:sym typeface="Arial"/>
              </a:rPr>
              <a:t>    JAATAMATRA SISU     PARICHARYA</a:t>
            </a:r>
            <a:endParaRPr sz="3959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7" name="Google Shape;3637;p46" descr="C:\Users\user\Desktop\downlo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2209799" cy="174307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638" name="Google Shape;3638;p46"/>
          <p:cNvSpPr/>
          <p:nvPr/>
        </p:nvSpPr>
        <p:spPr>
          <a:xfrm>
            <a:off x="6629401" y="2819400"/>
            <a:ext cx="2209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ULBA PARIMARJANAM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3" name="Google Shape;3643;p47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>
                <a:latin typeface="Arial"/>
                <a:ea typeface="Arial"/>
                <a:cs typeface="Arial"/>
                <a:sym typeface="Arial"/>
              </a:rPr>
              <a:t>PRAANA</a:t>
            </a:r>
            <a:r>
              <a:rPr lang="en-US" i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0">
                <a:latin typeface="Arial"/>
                <a:ea typeface="Arial"/>
                <a:cs typeface="Arial"/>
                <a:sym typeface="Arial"/>
              </a:rPr>
              <a:t>PRATYAGAMANAM</a:t>
            </a:r>
            <a:endParaRPr b="1" i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4" name="Google Shape;3644;p47"/>
          <p:cNvSpPr txBox="1">
            <a:spLocks noGrp="1"/>
          </p:cNvSpPr>
          <p:nvPr>
            <p:ph type="body" idx="1"/>
          </p:nvPr>
        </p:nvSpPr>
        <p:spPr>
          <a:xfrm>
            <a:off x="304800" y="1524000"/>
            <a:ext cx="815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i="0"/>
              <a:t> </a:t>
            </a:r>
            <a:r>
              <a:rPr lang="en-US" b="1" i="0"/>
              <a:t>PRAANA             Life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b="1" i="0"/>
              <a:t>Imp </a:t>
            </a:r>
            <a:r>
              <a:rPr lang="en-US" i="0"/>
              <a:t>The efforts to establish a normal cardio-respiratory functioning from a compromised life threatening status</a:t>
            </a:r>
            <a:endParaRPr/>
          </a:p>
          <a:p>
            <a:pPr marL="342900" lvl="0" indent="-1397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i="0"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b="1" i="0"/>
              <a:t>Why?? </a:t>
            </a:r>
            <a:r>
              <a:rPr lang="en-US" i="0"/>
              <a:t> - During fetal stage functions of panchavaayu are entirely dependent on mother</a:t>
            </a:r>
            <a:endParaRPr i="0"/>
          </a:p>
        </p:txBody>
      </p:sp>
      <p:sp>
        <p:nvSpPr>
          <p:cNvPr id="3645" name="Google Shape;3645;p47"/>
          <p:cNvSpPr/>
          <p:nvPr/>
        </p:nvSpPr>
        <p:spPr>
          <a:xfrm>
            <a:off x="2667000" y="1676400"/>
            <a:ext cx="978300" cy="33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46" name="Google Shape;3646;p47" descr="H:\cyanosis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1143000"/>
            <a:ext cx="31242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7" name="Google Shape;3647;p47" descr="H:\resp 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334000"/>
            <a:ext cx="2286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2" name="Google Shape;3652;p48" descr="F:\baby images\COVER PAGE\baby-car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8194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2256</Words>
  <Application>Microsoft Office PowerPoint</Application>
  <PresentationFormat>On-screen Show (4:3)</PresentationFormat>
  <Paragraphs>464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Kokila</vt:lpstr>
      <vt:lpstr>Noto Sans Symbols</vt:lpstr>
      <vt:lpstr>Times New Roman</vt:lpstr>
      <vt:lpstr>Trebuchet MS</vt:lpstr>
      <vt:lpstr>Theme5</vt:lpstr>
      <vt:lpstr>Opulent</vt:lpstr>
      <vt:lpstr>Opulent</vt:lpstr>
      <vt:lpstr>CONTENTS</vt:lpstr>
      <vt:lpstr>          INTRODUCTION</vt:lpstr>
      <vt:lpstr>PowerPoint Presentation</vt:lpstr>
      <vt:lpstr>CLASSIFICATION</vt:lpstr>
      <vt:lpstr>PowerPoint Presentation</vt:lpstr>
      <vt:lpstr>PowerPoint Presentation</vt:lpstr>
      <vt:lpstr>    JAATAMATRA SISU     PARICHARYA</vt:lpstr>
      <vt:lpstr>PRAANA PRATYAGAMANAM</vt:lpstr>
      <vt:lpstr>PowerPoint Presentation</vt:lpstr>
      <vt:lpstr>Cont...</vt:lpstr>
      <vt:lpstr>Cont...</vt:lpstr>
      <vt:lpstr>Conti ..</vt:lpstr>
      <vt:lpstr>Cont...</vt:lpstr>
      <vt:lpstr>            ULBASHODHANAM</vt:lpstr>
      <vt:lpstr>CONT...</vt:lpstr>
      <vt:lpstr>GARBHODAKA VAMANAM</vt:lpstr>
      <vt:lpstr> NAABHINALA CHEDANA VIDHI</vt:lpstr>
      <vt:lpstr>          P                  PROCEDURE</vt:lpstr>
      <vt:lpstr>            Conti ...</vt:lpstr>
      <vt:lpstr> NAVAJAATA SISU PARICHARYA</vt:lpstr>
      <vt:lpstr>TAILA PARISHEKA</vt:lpstr>
      <vt:lpstr>THE EFFECTS OF INFANT MASSAGE ON WEIGHT, HEIGHT, AND MOTHER-INFANT INTERACTION</vt:lpstr>
      <vt:lpstr>SNAANAM</vt:lpstr>
      <vt:lpstr>PowerPoint Presentation</vt:lpstr>
      <vt:lpstr>PICHUDHARANAM</vt:lpstr>
      <vt:lpstr>UDAKA KUMBHA STHAAPANAM</vt:lpstr>
      <vt:lpstr>BENEFITS</vt:lpstr>
      <vt:lpstr>JAATAKARMA SAMSKARA</vt:lpstr>
      <vt:lpstr>PRASANAM</vt:lpstr>
      <vt:lpstr>CONT...</vt:lpstr>
      <vt:lpstr>BENEFITS</vt:lpstr>
      <vt:lpstr>RESPONSE OF THE NEWBORN TO MADHU-GHRITA</vt:lpstr>
      <vt:lpstr>EFFECT OF MADHU-GHRITA AND SWARNA-VACHA-MADHU-GHRITA ON NEONATES</vt:lpstr>
      <vt:lpstr>                        STANYAPANAM</vt:lpstr>
      <vt:lpstr>Cont...</vt:lpstr>
      <vt:lpstr>Points to be taken care</vt:lpstr>
      <vt:lpstr>Cont…. </vt:lpstr>
      <vt:lpstr>Cont...</vt:lpstr>
      <vt:lpstr> BREAST  MILK  AS  THE  GOLD  STANDARD  FOR PROTECTIVE  NUTRIENTS</vt:lpstr>
      <vt:lpstr>                       NAMAKARANA SAMSKARA</vt:lpstr>
      <vt:lpstr>Cont...</vt:lpstr>
      <vt:lpstr>PowerPoint Presentation</vt:lpstr>
      <vt:lpstr>    DOLASAYANA  SAMSKARA</vt:lpstr>
      <vt:lpstr>RAKSHOGHNA  KARMA</vt:lpstr>
      <vt:lpstr> RAKSHOGHNAKARMAS DEALT IN KAUMARABHRITYA: </vt:lpstr>
      <vt:lpstr>PowerPoint Presentation</vt:lpstr>
      <vt:lpstr>PowerPoint Presentation</vt:lpstr>
      <vt:lpstr>ENVIRONMENTAL IMPACTS OF HOMAM- A CASE STUDY</vt:lpstr>
      <vt:lpstr>PowerPoint Presentation</vt:lpstr>
      <vt:lpstr>ROUTINE CARE AT THE TIME OF BIRTH</vt:lpstr>
      <vt:lpstr>PowerPoint Presentation</vt:lpstr>
      <vt:lpstr>Routine care of Newborn</vt:lpstr>
      <vt:lpstr>PowerPoint Presentation</vt:lpstr>
      <vt:lpstr>PowerPoint Presentation</vt:lpstr>
      <vt:lpstr>PowerPoint Presentation</vt:lpstr>
      <vt:lpstr>CONCLUSION</vt:lpstr>
      <vt:lpstr>THANK YOU</vt:lpstr>
      <vt:lpstr>?SIGNS OF HEALTHY NEWBORN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hp laptop</cp:lastModifiedBy>
  <cp:revision>1</cp:revision>
  <dcterms:modified xsi:type="dcterms:W3CDTF">2025-07-14T05:44:01Z</dcterms:modified>
</cp:coreProperties>
</file>