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12"/>
  </p:notesMasterIdLst>
  <p:sldIdLst>
    <p:sldId id="369" r:id="rId3"/>
    <p:sldId id="37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51B41B-D986-4F29-832C-F907949E97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412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14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14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14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14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14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2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7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Google Shape;825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48" name="Google Shape;826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1" name="Google Shape;831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52" name="Google Shape;832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Google Shape;837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56" name="Google Shape;838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Google Shape;844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66" name="Google Shape;84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Google Shape;854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79" name="Google Shape;855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2" name="Google Shape;867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83" name="Google Shape;86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Google Shape;873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87" name="Google Shape;874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Google Shape;879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92" name="Google Shape;88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2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6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0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4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8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2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5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9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6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8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3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7" name="Google Shape;3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3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Google Shape;31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8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Google Shape;3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33" name="Google Shape;3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Google Shape;3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38" name="Google Shape;3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3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Google Shape;34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47" name="Google Shape;3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51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1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048630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631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Almost all animals have the capability to have a febrile response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Endogenous pyrogens include interleukins, PgE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Exogenous pyrogens include various chemicals and endotoxins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Google Shape;3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755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56" name="Google Shape;36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Google Shape;3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760" name="Google Shape;36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Teacher’s Guide: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Google Shape;3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64" name="Google Shape;37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3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68" name="Google Shape;3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Google Shape;3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72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Google Shape;39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76" name="Google Shape;3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80" name="Google Shape;4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Google Shape;40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84" name="Google Shape;40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Google Shape;41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89" name="Google Shape;4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Google Shape;42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94" name="Google Shape;4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048635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636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 point– temp below which body acts to generate heat, above which body acts to lose heat, integrating both central and peripheral sensory data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Google Shape;4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99" name="Google Shape;4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Google Shape;43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04" name="Google Shape;43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1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Google Shape;44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17" name="Google Shape;45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Google Shape;45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1" name="Google Shape;45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Google Shape;46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5" name="Google Shape;4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Google Shape;46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29" name="Google Shape;46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Google Shape;47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33" name="Google Shape;47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Google Shape;48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37" name="Google Shape;4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Google Shape;48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1" name="Google Shape;48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0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Google Shape;49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5" name="Google Shape;49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Google Shape;49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49" name="Google Shape;49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Google Shape;50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52" name="Google Shape;50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Google Shape;50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56" name="Google Shape;5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Google Shape;51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60" name="Google Shape;51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Google Shape;52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864" name="Google Shape;52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Teacher’s Guide: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patients at high risk for sepsis (immunocompromised/transplant recipient/oncology patient), obtain: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CBC with differential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Blood culture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Urinalysis and urine culture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Google Shape;52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868" name="Google Shape;52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Teacher’s Guide: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patients with indwelling hardware: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Obtain CBC with differential and blood culture.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obtaining CSF by tapping the VP shunt.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Google Shape;53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872" name="Google Shape;5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Teacher’s Guide: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infants ≤ 2 months of age obtain: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CBC with differential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Blood culture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Catheterized urinalysis and urine culture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Lumbar puncture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Google Shape;53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75" name="Google Shape;5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Google Shape;54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79" name="Google Shape;546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80" name="Google Shape;547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0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Google Shape;55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83" name="Google Shape;55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Google Shape;55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87" name="Google Shape;55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Google Shape;564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1" name="Google Shape;56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Google Shape;571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4" name="Google Shape;57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Google Shape;57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97" name="Google Shape;57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Google Shape;583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00" name="Google Shape;58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Google Shape;589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04" name="Google Shape;59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Google Shape;59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912" name="Google Shape;59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13" name="Google Shape;597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Google Shape;60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17" name="Google Shape;60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Google Shape;61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20" name="Google Shape;61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5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Google Shape;61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24" name="Google Shape;6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Google Shape;62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28" name="Google Shape;62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Google Shape;63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39" name="Google Shape;63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Google Shape;645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43" name="Google Shape;64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Google Shape;651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47" name="Google Shape;65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Google Shape;659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 lang="en-US"/>
          </a:p>
        </p:txBody>
      </p:sp>
      <p:sp>
        <p:nvSpPr>
          <p:cNvPr id="1048951" name="Google Shape;66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8952" name="Google Shape;66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Severity meaning the severity (degree and intensity) of symptoms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Google Shape;666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56" name="Google Shape;66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Google Shape;672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60" name="Google Shape;67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Google Shape;67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64" name="Google Shape;67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Google Shape;68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69" name="Google Shape;68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9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2" name="Google Shape;691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73" name="Google Shape;69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Google Shape;697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76" name="Google Shape;69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Google Shape;70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79" name="Google Shape;70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Google Shape;709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82" name="Google Shape;71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Google Shape;71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86" name="Google Shape;71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Google Shape;72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0" name="Google Shape;72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Google Shape;729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3" name="Google Shape;73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6" name="Google Shape;73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97" name="Google Shape;73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Google Shape;74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1" name="Google Shape;74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Google Shape;748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4" name="Google Shape;749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3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7" name="Google Shape;758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08" name="Google Shape;75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1" name="Google Shape;764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12" name="Google Shape;765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Google Shape;770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15" name="Google Shape;77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Google Shape;77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9019" name="Google Shape;77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20" name="Google Shape;77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Google Shape;783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25" name="Google Shape;784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Google Shape;79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30" name="Google Shape;79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Google Shape;79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33" name="Google Shape;79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Google Shape;803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37" name="Google Shape;804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Google Shape;810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41" name="Google Shape;811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3" name="Google Shape;819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044" name="Google Shape;82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18;p2"/>
          <p:cNvSpPr/>
          <p:nvPr/>
        </p:nvSpPr>
        <p:spPr>
          <a:xfrm>
            <a:off x="0" y="0"/>
            <a:ext cx="9144000" cy="5135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8584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5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586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9pPr>
          </a:lstStyle>
          <a:p>
            <a:endParaRPr/>
          </a:p>
        </p:txBody>
      </p:sp>
      <p:sp>
        <p:nvSpPr>
          <p:cNvPr id="1048587" name="Google Shape;22;p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lvl9pPr>
          </a:lstStyle>
          <a:p>
            <a:endParaRPr/>
          </a:p>
        </p:txBody>
      </p:sp>
      <p:sp>
        <p:nvSpPr>
          <p:cNvPr id="1048588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48589" name="Google Shape;24;p2"/>
          <p:cNvSpPr/>
          <p:nvPr/>
        </p:nvSpPr>
        <p:spPr>
          <a:xfrm>
            <a:off x="0" y="5128334"/>
            <a:ext cx="9144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1" name="Google Shape;85;p12"/>
          <p:cNvSpPr/>
          <p:nvPr/>
        </p:nvSpPr>
        <p:spPr>
          <a:xfrm>
            <a:off x="0" y="0"/>
            <a:ext cx="9144000" cy="5135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22" name="Google Shape;86;p1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23" name="Google Shape;87;p12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9124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25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26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49127" name="Google Shape;91;p12"/>
          <p:cNvSpPr/>
          <p:nvPr/>
        </p:nvSpPr>
        <p:spPr>
          <a:xfrm>
            <a:off x="0" y="5128334"/>
            <a:ext cx="9144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1" name="Google Shape;93;p13"/>
          <p:cNvSpPr/>
          <p:nvPr/>
        </p:nvSpPr>
        <p:spPr>
          <a:xfrm>
            <a:off x="0" y="1"/>
            <a:ext cx="9144000" cy="2602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02" name="Google Shape;94;p13"/>
          <p:cNvSpPr/>
          <p:nvPr/>
        </p:nvSpPr>
        <p:spPr>
          <a:xfrm>
            <a:off x="0" y="2602520"/>
            <a:ext cx="9144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03" name="Google Shape;95;p13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3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sz="47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04" name="Google Shape;96;p13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9105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06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07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3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4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9115" name="Google Shape;103;p14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 rtl="0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1049116" name="Google Shape;104;p14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9117" name="Google Shape;105;p14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 rtl="0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1049118" name="Google Shape;106;p1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9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20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3" name="Google Shape;110;p15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6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94" name="Google Shape;111;p15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500" cy="4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049095" name="Google Shape;112;p15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9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9096" name="Google Shape;113;p1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97" name="Google Shape;114;p1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98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049099" name="Google Shape;116;p15"/>
          <p:cNvSpPr/>
          <p:nvPr/>
        </p:nvSpPr>
        <p:spPr>
          <a:xfrm>
            <a:off x="2855737" y="0"/>
            <a:ext cx="45600" cy="14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00" name="Google Shape;117;p15"/>
          <p:cNvSpPr/>
          <p:nvPr/>
        </p:nvSpPr>
        <p:spPr>
          <a:xfrm>
            <a:off x="2855737" y="0"/>
            <a:ext cx="45600" cy="14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8" name="Google Shape;119;p16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29" name="Google Shape;120;p16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500" cy="5373300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9130" name="Google Shape;121;p16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9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9131" name="Google Shape;122;p16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6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32" name="Google Shape;123;p16"/>
          <p:cNvSpPr/>
          <p:nvPr/>
        </p:nvSpPr>
        <p:spPr>
          <a:xfrm>
            <a:off x="2855737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33" name="Google Shape;124;p16"/>
          <p:cNvSpPr/>
          <p:nvPr/>
        </p:nvSpPr>
        <p:spPr>
          <a:xfrm>
            <a:off x="2855737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34" name="Google Shape;125;p1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9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35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00" cy="2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8" name="Google Shape;128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0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2259150" y="-26759"/>
            <a:ext cx="46257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110" name="Google Shape;130;p1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1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6" name="Google Shape;134;p18"/>
          <p:cNvSpPr/>
          <p:nvPr/>
        </p:nvSpPr>
        <p:spPr>
          <a:xfrm>
            <a:off x="6598920" y="0"/>
            <a:ext cx="45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37" name="Google Shape;135;p18"/>
          <p:cNvSpPr/>
          <p:nvPr/>
        </p:nvSpPr>
        <p:spPr>
          <a:xfrm>
            <a:off x="6647687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9138" name="Google Shape;136;p18"/>
          <p:cNvSpPr txBox="1">
            <a:spLocks noGrp="1"/>
          </p:cNvSpPr>
          <p:nvPr>
            <p:ph type="title"/>
          </p:nvPr>
        </p:nvSpPr>
        <p:spPr>
          <a:xfrm rot="5400000">
            <a:off x="4808550" y="2247890"/>
            <a:ext cx="58515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39" name="Google Shape;137;p18"/>
          <p:cNvSpPr txBox="1">
            <a:spLocks noGrp="1"/>
          </p:cNvSpPr>
          <p:nvPr>
            <p:ph type="body" idx="1"/>
          </p:nvPr>
        </p:nvSpPr>
        <p:spPr>
          <a:xfrm rot="5400000">
            <a:off x="541350" y="220650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140" name="Google Shape;138;p1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41" name="Google Shape;139;p18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142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5" name="Google Shape;35;p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861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7" name="Google Shape;37;p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1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2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1048643" name="Google Shape;42;p5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 rtl="0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1048644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5" name="Google Shape;44;p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46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19" name="Google Shape;48;p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0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6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7" name="Google Shape;53;p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8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</a:lvl1pPr>
            <a:lvl2pPr marL="0" lvl="1" indent="0" algn="r" rtl="0">
              <a:spcBef>
                <a:spcPts val="0"/>
              </a:spcBef>
              <a:buNone/>
            </a:lvl2pPr>
            <a:lvl3pPr marL="0" lvl="2" indent="0" algn="r" rtl="0">
              <a:spcBef>
                <a:spcPts val="0"/>
              </a:spcBef>
              <a:buNone/>
            </a:lvl3pPr>
            <a:lvl4pPr marL="0" lvl="3" indent="0" algn="r" rtl="0">
              <a:spcBef>
                <a:spcPts val="0"/>
              </a:spcBef>
              <a:buNone/>
            </a:lvl4pPr>
            <a:lvl5pPr marL="0" lvl="4" indent="0" algn="r" rtl="0">
              <a:spcBef>
                <a:spcPts val="0"/>
              </a:spcBef>
              <a:buNone/>
            </a:lvl5pPr>
            <a:lvl6pPr marL="0" lvl="5" indent="0" algn="r" rtl="0">
              <a:spcBef>
                <a:spcPts val="0"/>
              </a:spcBef>
              <a:buNone/>
            </a:lvl6pPr>
            <a:lvl7pPr marL="0" lvl="6" indent="0" algn="r" rtl="0">
              <a:spcBef>
                <a:spcPts val="0"/>
              </a:spcBef>
              <a:buNone/>
            </a:lvl7pPr>
            <a:lvl8pPr marL="0" lvl="7" indent="0" algn="r" rtl="0">
              <a:spcBef>
                <a:spcPts val="0"/>
              </a:spcBef>
              <a:buNone/>
            </a:lvl8pPr>
            <a:lvl9pPr marL="0" lvl="8" indent="0" algn="r" rtl="0">
              <a:spcBef>
                <a:spcPts val="0"/>
              </a:spcBef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Google Shape;56;p8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06" name="Google Shape;57;p8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07" name="Google Shape;58;p8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08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Google Shape;61;p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30" name="Google Shape;62;p9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8931" name="Google Shape;63;p9"/>
          <p:cNvSpPr txBox="1">
            <a:spLocks noGrp="1"/>
          </p:cNvSpPr>
          <p:nvPr>
            <p:ph type="body" idx="2"/>
          </p:nvPr>
        </p:nvSpPr>
        <p:spPr>
          <a:xfrm>
            <a:off x="49149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8932" name="Google Shape;64;p9"/>
          <p:cNvSpPr txBox="1">
            <a:spLocks noGrp="1"/>
          </p:cNvSpPr>
          <p:nvPr>
            <p:ph type="body" idx="3"/>
          </p:nvPr>
        </p:nvSpPr>
        <p:spPr>
          <a:xfrm>
            <a:off x="10668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8933" name="Google Shape;65;p9"/>
          <p:cNvSpPr txBox="1">
            <a:spLocks noGrp="1"/>
          </p:cNvSpPr>
          <p:nvPr>
            <p:ph type="body" idx="4"/>
          </p:nvPr>
        </p:nvSpPr>
        <p:spPr>
          <a:xfrm>
            <a:off x="49149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8934" name="Google Shape;66;p9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35" name="Google Shape;67;p9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936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ver Text" type="objOverTx">
  <p:cSld name="OBJECT_OVER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Google Shape;70;p1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58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059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060" name="Google Shape;73;p10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61" name="Google Shape;74;p1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62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Google Shape;77;p1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6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069" name="Google Shape;79;p11"/>
          <p:cNvSpPr txBox="1">
            <a:spLocks noGrp="1"/>
          </p:cNvSpPr>
          <p:nvPr>
            <p:ph type="body" idx="2"/>
          </p:nvPr>
        </p:nvSpPr>
        <p:spPr>
          <a:xfrm>
            <a:off x="49149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070" name="Google Shape;80;p11"/>
          <p:cNvSpPr txBox="1">
            <a:spLocks noGrp="1"/>
          </p:cNvSpPr>
          <p:nvPr>
            <p:ph type="body" idx="3"/>
          </p:nvPr>
        </p:nvSpPr>
        <p:spPr>
          <a:xfrm>
            <a:off x="49149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◼"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▪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?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lvl9pPr>
          </a:lstStyle>
          <a:p>
            <a:endParaRPr/>
          </a:p>
        </p:txBody>
      </p:sp>
      <p:sp>
        <p:nvSpPr>
          <p:cNvPr id="1049071" name="Google Shape;81;p1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7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907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1"/>
          <p:cNvSpPr/>
          <p:nvPr/>
        </p:nvSpPr>
        <p:spPr>
          <a:xfrm>
            <a:off x="0" y="1435895"/>
            <a:ext cx="9144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8577" name="Google Shape;11;p1"/>
          <p:cNvSpPr/>
          <p:nvPr/>
        </p:nvSpPr>
        <p:spPr>
          <a:xfrm>
            <a:off x="0" y="0"/>
            <a:ext cx="9144000" cy="143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8578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79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?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580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581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582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26;p3"/>
          <p:cNvSpPr/>
          <p:nvPr/>
        </p:nvSpPr>
        <p:spPr>
          <a:xfrm>
            <a:off x="0" y="1435895"/>
            <a:ext cx="9144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8608" name="Google Shape;27;p3"/>
          <p:cNvSpPr/>
          <p:nvPr/>
        </p:nvSpPr>
        <p:spPr>
          <a:xfrm>
            <a:off x="0" y="0"/>
            <a:ext cx="9144000" cy="143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8609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8610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?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611" name="Google Shape;30;p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612" name="Google Shape;31;p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8613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gosh.nhs.uk/gosh_families/information_sheets/intussusception/diagram.gif&amp;imgrefurl=http://www.gosh.nhs.uk/gosh_families/information_sheets/intussusception/intussusception_families.html&amp;usg=__sPmGNLWmvCqzZpY1Z3yXu5t9Kw0=&amp;h=257&amp;w=150&amp;sz=6&amp;hl=en&amp;start=1&amp;sig2=4ovrUVPt1os8nWmlH86FiQ&amp;zoom=1&amp;itbs=1&amp;tbnid=lVJXVr3opTPb3M:&amp;tbnh=112&amp;tbnw=65&amp;prev=/images?q=intussusception%20DIAGRAM&amp;hl=en&amp;biw=991&amp;bih=495&amp;gbv=2&amp;tbm=isch&amp;ei=Yjw-TqfvJcL5rAe8p4QB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co.in/imgres?imgurl=http://www.acvs.org/UploadedImages/HealthConditions/Intruss_Fig_3a.jpg&amp;imgrefurl=http://www.acvs.org/AnimalOwners/HealthConditions/SmallAnimalTopics/Intussusception/&amp;usg=__VPbeME3uX4VjbZ1SKnGFXQHfmRE=&amp;h=256&amp;w=350&amp;sz=43&amp;hl=en&amp;start=3&amp;sig2=7THRgOay9_dNgfy_0-mdnQ&amp;zoom=1&amp;itbs=1&amp;tbnid=7JP1O5Eod6z-LM:&amp;tbnh=88&amp;tbnw=120&amp;prev=/images?q=intussusception%20ultrasound&amp;hl=en&amp;biw=991&amp;bih=495&amp;gbv=2&amp;tbm=isch&amp;ei=zDs-Tqm-MsTorQeqvJkG" TargetMode="External"/><Relationship Id="rId7" Type="http://schemas.openxmlformats.org/officeDocument/2006/relationships/hyperlink" Target="http://www.google.co.in/imgres?imgurl=http://www.gosh.nhs.uk/gosh_families/information_sheets/intussusception/diagram.gif&amp;imgrefurl=http://www.gosh.nhs.uk/gosh_families/information_sheets/intussusception/intussusception_families.html&amp;usg=__sPmGNLWmvCqzZpY1Z3yXu5t9Kw0=&amp;h=257&amp;w=150&amp;sz=6&amp;hl=en&amp;start=1&amp;sig2=4ovrUVPt1os8nWmlH86FiQ&amp;zoom=1&amp;itbs=1&amp;tbnid=lVJXVr3opTPb3M:&amp;tbnh=112&amp;tbnw=65&amp;prev=/images?q=intussusception%20DIAGRAM&amp;hl=en&amp;biw=991&amp;bih=495&amp;gbv=2&amp;tbm=isch&amp;ei=Yjw-TqfvJcL5rAe8p4QB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hyperlink" Target="http://www.google.co.in/imgres?imgurl=http://img.medscape.com/fullsize/migrated/502/882/ar502882.fig8b.jpg&amp;imgrefurl=http://www.medscape.com/viewarticle/502882_3&amp;usg=__aiHT1d7Dt0gWJezM9AEMMY28y7g=&amp;h=447&amp;w=400&amp;sz=36&amp;hl=en&amp;start=2&amp;sig2=bNVr8TOnKnI8JfKxtXQHNA&amp;zoom=1&amp;itbs=1&amp;tbnid=GWH7LwbZwuwneM:&amp;tbnh=127&amp;tbnw=114&amp;prev=/images?q=intussusception%20ultrasound&amp;hl=en&amp;biw=991&amp;bih=495&amp;gbv=2&amp;tbm=isch&amp;ei=zDs-Tqm-MsTorQeqvJkG" TargetMode="External"/><Relationship Id="rId4" Type="http://schemas.openxmlformats.org/officeDocument/2006/relationships/image" Target="../media/image37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in/imgres?imgurl=http://applecyder.files.wordpress.com/2008/05/cow-baby-2.jpg&amp;imgrefurl=http://applecyder.wordpress.com/2008/05/12/my-sister-and-her-calf/cow-baby-2/&amp;usg=__eJ5mAXbYjO_KDBOa9q7zPVflNgw=&amp;h=2272&amp;w=1704&amp;sz=791&amp;hl=en&amp;start=12&amp;sig2=vEbxwouPCYsQDP0cMvI7zw&amp;zoom=1&amp;itbs=1&amp;tbnid=3IVM4gJ535FMjM:&amp;tbnh=150&amp;tbnw=112&amp;prev=/images?q=cow%20and%20baby&amp;hl=en&amp;biw=1014&amp;bih=499&amp;gbv=2&amp;tbm=isch&amp;ei=9hM-TsT1OYHqrQe3neH0Dw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oldenstateautographs.com/photographs/images/H/harrisjonathan.jpg&amp;imgrefurl=http://www.goldenstateautographs.com/photographs/t.photos_H.html&amp;h=623&amp;w=500&amp;sz=37&amp;tbnid=wgvHD8990Z8J:&amp;tbnh=134&amp;tbnw=107&amp;hl=en&amp;start=12&amp;prev=/images?q=(lost%20in%20space)&amp;svnum=10&amp;hl=en&amp;lr=&amp;sa=N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in/url?sa=i&amp;rct=j&amp;q=iron%20deficiency%20anemia&amp;source=images&amp;cd=&amp;cad=rja&amp;docid=OC4MFqAONE-heM&amp;tbnid=QBShEQLvHnb8nM:&amp;ved=0CAUQjRw&amp;url=http://plaza.ufl.edu/maurih00/iron-deficiency.html&amp;ei=Q_JCUYPgE4ehiAfM9IHIAg&amp;bvm=bv.43828540,d.bmk&amp;psig=AFQjCNFdN5YkpSRcmSAx8xz3_mcXGhsNtA&amp;ust=1363428027762328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.in/imgres?imgurl=http://www.kidney.org.uk/kids/puv/graphics/diagram.png&amp;imgrefurl=http://www.kidney.org.uk/kids/puv/&amp;usg=__dSj9ML_mJz9KVXie2jIZxCKBaCM=&amp;h=313&amp;w=258&amp;sz=24&amp;hl=en&amp;start=17&amp;zoom=1&amp;tbnid=BqoI2n8Ufp4O-M:&amp;tbnh=117&amp;tbnw=96&amp;ei=B2tFToLgAYaGrAfxsYHZAw&amp;prev=/search?q=posterior%20urethral%20valve&amp;um=1&amp;hl=en&amp;sa=N&amp;biw=1251&amp;bih=616&amp;rlz=1W1ADFA_en&amp;tbm=isch&amp;um=1&amp;itbs=1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7451-B7AA-D5F1-C6E6-B14DD8F1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Cource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Learning Outcomes</a:t>
            </a:r>
            <a:b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30DC-8B28-7EA1-058A-7227F30E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865" y="2392136"/>
            <a:ext cx="7862207" cy="3396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dirty="0"/>
              <a:t>Evaluate normal growth and development and its deviation in children.</a:t>
            </a:r>
          </a:p>
          <a:p>
            <a:pPr>
              <a:lnSpc>
                <a:spcPct val="250000"/>
              </a:lnSpc>
            </a:pPr>
            <a:r>
              <a:rPr lang="en-US" dirty="0"/>
              <a:t>Demonstrate knowledge and skills in assessing and intervening child health through Ayurveda with research updates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224164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218;p3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Thermometry</a:t>
            </a:r>
          </a:p>
        </p:txBody>
      </p:sp>
      <p:sp>
        <p:nvSpPr>
          <p:cNvPr id="1048657" name="Google Shape;219;p3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Body temperature can be measured at several sites:-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1.Axilla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2.Oral cavity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3.Rectum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4.Ear canal (Tympanic membrane)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5.Temporal artery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Google Shape;813;p120" descr="distress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895600" y="0"/>
            <a:ext cx="32861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Google Shape;814;p120" descr="Hospital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6172200" y="0"/>
            <a:ext cx="29717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Google Shape;815;p120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0" y="0"/>
            <a:ext cx="27432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38" name="Google Shape;816;p120"/>
          <p:cNvSpPr txBox="1">
            <a:spLocks noGrp="1"/>
          </p:cNvSpPr>
          <p:nvPr>
            <p:ph type="title"/>
          </p:nvPr>
        </p:nvSpPr>
        <p:spPr>
          <a:xfrm>
            <a:off x="2971800" y="0"/>
            <a:ext cx="15240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</a:p>
        </p:txBody>
      </p:sp>
      <p:sp>
        <p:nvSpPr>
          <p:cNvPr id="1049039" name="Google Shape;817;p120"/>
          <p:cNvSpPr txBox="1"/>
          <p:nvPr/>
        </p:nvSpPr>
        <p:spPr>
          <a:xfrm>
            <a:off x="304800" y="2133600"/>
            <a:ext cx="8839200" cy="4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Started on antibiotics -- fever persisted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day 3 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Increased work of breathing and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very poor oral intake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Bronchiolitis /? Pneumonia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0/E – Bilateral crepts and minimal wheezing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Admitted to Hospital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Google Shape;822;p121"/>
          <p:cNvSpPr txBox="1">
            <a:spLocks noGrp="1"/>
          </p:cNvSpPr>
          <p:nvPr>
            <p:ph type="body" idx="1"/>
          </p:nvPr>
        </p:nvSpPr>
        <p:spPr>
          <a:xfrm>
            <a:off x="457200" y="3352800"/>
            <a:ext cx="8153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XRC ---- s/o bilateral Pneumonia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Started on Oxygen and Ceftriaxone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However, increased work of breathing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Was electively intubated ---- for next 4 days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Uneventful recovery thereafter </a:t>
            </a:r>
          </a:p>
        </p:txBody>
      </p:sp>
      <p:pic>
        <p:nvPicPr>
          <p:cNvPr id="2097187" name="Google Shape;823;p121" descr="image_1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28600" y="411163"/>
            <a:ext cx="4000501" cy="294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5" name="Google Shape;828;p12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Repeat pneumonia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49046" name="Google Shape;829;p122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After 3 months ---again required ventilatory support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Pneumonias in children---?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Aspirations in CP and Down`s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Foreign Body --- Nuts, Peas etc. in younger children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Tracheo-esophageal fistula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Congenital Malformations of the lung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Immunodeficiency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Cystic fibrosis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9" name="Google Shape;834;p12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Case--- 5</a:t>
            </a:r>
            <a:endParaRPr b="0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050" name="Google Shape;835;p12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8077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1 yr old boy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Partially top fed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c/o diarrheal illness with some blood in stools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Excessive crying – intermittently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Google Shape;840;p12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49054" name="Google Shape;841;p1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Viral v/s bacterial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Started on Norflox + Metro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Increasing crying episodes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Referred to us</a:t>
            </a:r>
            <a:r>
              <a:rPr lang="en-US"/>
              <a:t>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</p:txBody>
      </p:sp>
      <p:pic>
        <p:nvPicPr>
          <p:cNvPr id="2097188" name="Google Shape;842;p124" descr="escherichia_coli_Heamolytic_uremic_Syndrome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324600" y="228600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3" name="Google Shape;847;p12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</a:t>
            </a:r>
          </a:p>
        </p:txBody>
      </p:sp>
      <p:sp>
        <p:nvSpPr>
          <p:cNvPr id="1049064" name="Google Shape;848;p125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O/E --- abdominal lump </a:t>
            </a: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?? Intussusception</a:t>
            </a:r>
          </a:p>
        </p:txBody>
      </p:sp>
      <p:pic>
        <p:nvPicPr>
          <p:cNvPr id="2097189" name="Google Shape;849;p125" descr="ANd9GcRlUPxLn_zDjxPU4pLH4S2uR6xt7wiqIKYWlYPGSYyasGeOWRLBdjNH6AU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914400" y="4465638"/>
            <a:ext cx="7772400" cy="239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46" name="Google Shape;850;p125"/>
          <p:cNvCxnSpPr>
            <a:cxnSpLocks/>
          </p:cNvCxnSpPr>
          <p:nvPr/>
        </p:nvCxnSpPr>
        <p:spPr>
          <a:xfrm flipH="1">
            <a:off x="6172200" y="4114800"/>
            <a:ext cx="1219200" cy="2286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7" name="Google Shape;851;p125"/>
          <p:cNvCxnSpPr>
            <a:cxnSpLocks/>
          </p:cNvCxnSpPr>
          <p:nvPr/>
        </p:nvCxnSpPr>
        <p:spPr>
          <a:xfrm flipH="1">
            <a:off x="3429000" y="2667000"/>
            <a:ext cx="1219200" cy="2286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8" name="Google Shape;852;p125"/>
          <p:cNvCxnSpPr>
            <a:cxnSpLocks/>
          </p:cNvCxnSpPr>
          <p:nvPr/>
        </p:nvCxnSpPr>
        <p:spPr>
          <a:xfrm flipH="1">
            <a:off x="5257800" y="3276600"/>
            <a:ext cx="1219200" cy="2286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Google Shape;857;p126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USG   </a:t>
            </a:r>
          </a:p>
        </p:txBody>
      </p:sp>
      <p:sp>
        <p:nvSpPr>
          <p:cNvPr id="1049075" name="Google Shape;858;p126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sp>
        <p:nvSpPr>
          <p:cNvPr id="1049076" name="Google Shape;859;p126"/>
          <p:cNvSpPr txBox="1">
            <a:spLocks noGrp="1"/>
          </p:cNvSpPr>
          <p:nvPr>
            <p:ph type="body" idx="2"/>
          </p:nvPr>
        </p:nvSpPr>
        <p:spPr>
          <a:xfrm>
            <a:off x="4914900" y="19812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9812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  <p:sp>
        <p:nvSpPr>
          <p:cNvPr id="1049077" name="Google Shape;860;p126"/>
          <p:cNvSpPr txBox="1">
            <a:spLocks noGrp="1"/>
          </p:cNvSpPr>
          <p:nvPr>
            <p:ph type="body" idx="3"/>
          </p:nvPr>
        </p:nvSpPr>
        <p:spPr>
          <a:xfrm>
            <a:off x="4914900" y="4114800"/>
            <a:ext cx="369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9812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  <p:pic>
        <p:nvPicPr>
          <p:cNvPr id="2097190" name="Google Shape;861;p126" descr="ANd9GcThxRsm_rci2LoN-y9VL9d_Fj3ylzulBQs5Kf4aQ2JAqlfMloLLBQ1rHg">
            <a:hlinkClick r:id="rId3"/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5029200" y="4724400"/>
            <a:ext cx="3733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1" name="Google Shape;862;p126" descr="ANd9GcRM9D7sMRJbhxnSsYHP-BH7ww8-g0vb3yB-4rDAqvbVg8x4VI4SG40-owo">
            <a:hlinkClick r:id="rId5"/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4876800" y="2590800"/>
            <a:ext cx="3810000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2" name="Google Shape;863;p126" descr="ANd9GcRlUPxLn_zDjxPU4pLH4S2uR6xt7wiqIKYWlYPGSYyasGeOWRLBdjNH6AU">
            <a:hlinkClick r:id="rId7"/>
          </p:cNvPr>
          <p:cNvPicPr preferRelativeResize="0">
            <a:picLocks/>
          </p:cNvPicPr>
          <p:nvPr/>
        </p:nvPicPr>
        <p:blipFill rotWithShape="1">
          <a:blip r:embed="rId8">
            <a:alphaModFix/>
          </a:blip>
          <a:srcRect/>
          <a:stretch>
            <a:fillRect/>
          </a:stretch>
        </p:blipFill>
        <p:spPr>
          <a:xfrm>
            <a:off x="762000" y="1981200"/>
            <a:ext cx="41910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49" name="Google Shape;864;p126"/>
          <p:cNvCxnSpPr>
            <a:cxnSpLocks/>
          </p:cNvCxnSpPr>
          <p:nvPr/>
        </p:nvCxnSpPr>
        <p:spPr>
          <a:xfrm>
            <a:off x="1524000" y="2057400"/>
            <a:ext cx="2514600" cy="42672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50" name="Google Shape;865;p126"/>
          <p:cNvCxnSpPr>
            <a:cxnSpLocks/>
          </p:cNvCxnSpPr>
          <p:nvPr/>
        </p:nvCxnSpPr>
        <p:spPr>
          <a:xfrm rot="10800000" flipH="1">
            <a:off x="1752600" y="3581400"/>
            <a:ext cx="2514600" cy="1295400"/>
          </a:xfrm>
          <a:prstGeom prst="straightConnector1">
            <a:avLst/>
          </a:prstGeom>
          <a:noFill/>
          <a:ln w="571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Google Shape;870;p12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GI Complaints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1049081" name="Google Shape;871;p127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88392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GastroEnteritis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-- Vomiting is usual + Diarrhea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Intussuception -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-- Child draws up legs while crying , abdominal mass, cherry red stools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Appendicitis -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-Pain precedes vomiting.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Older children ---- 5-15 </a:t>
            </a:r>
          </a:p>
        </p:txBody>
      </p:sp>
    </p:spTree>
  </p:cSld>
  <p:clrMapOvr>
    <a:masterClrMapping/>
  </p:clrMapOvr>
  <p:transition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Google Shape;876;p12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     </a:t>
            </a:r>
          </a:p>
        </p:txBody>
      </p:sp>
      <p:sp>
        <p:nvSpPr>
          <p:cNvPr id="1049085" name="Google Shape;877;p12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This particular child was first given reduction enema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------but then needed definitive surgery </a:t>
            </a:r>
          </a:p>
        </p:txBody>
      </p:sp>
    </p:spTree>
  </p:cSld>
  <p:clrMapOvr>
    <a:masterClrMapping/>
  </p:clrMapOvr>
  <p:transition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Google Shape;882;p1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endParaRPr/>
          </a:p>
        </p:txBody>
      </p:sp>
      <p:sp>
        <p:nvSpPr>
          <p:cNvPr id="1049089" name="Google Shape;883;p1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2097193" name="Google Shape;884;p129" descr="C:\Users\Public\Pictures\Sample Pictures\Lighthouse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-152400" y="-228600"/>
            <a:ext cx="10439401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90" name="Google Shape;885;p129"/>
          <p:cNvSpPr/>
          <p:nvPr/>
        </p:nvSpPr>
        <p:spPr>
          <a:xfrm>
            <a:off x="3810000" y="609600"/>
            <a:ext cx="4114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4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 you </a:t>
            </a:r>
            <a:endParaRPr sz="4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224;p3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61" name="Google Shape;225;p3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Three types thermometers are available:-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1.Mercury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2.Electronic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3.Infrared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230;p3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65" name="Google Shape;231;p3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Mercury thermometer-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sz="400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Cheaper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Suitable for home use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Take 2-4 minutes to measure temp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No need of calibration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236;p3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69" name="Google Shape;237;p3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Electronic Thermometer:-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1.Take lesser time (only 30 seconds)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2.Convenient to use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3.Need calibration                 so subject to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                                            calibration errors</a:t>
            </a:r>
          </a:p>
        </p:txBody>
      </p:sp>
      <p:sp>
        <p:nvSpPr>
          <p:cNvPr id="1048670" name="Google Shape;238;p33"/>
          <p:cNvSpPr/>
          <p:nvPr/>
        </p:nvSpPr>
        <p:spPr>
          <a:xfrm>
            <a:off x="4724400" y="4038600"/>
            <a:ext cx="9783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48000" cap="flat" cmpd="thickThin">
            <a:solidFill>
              <a:srgbClr val="AF7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Google Shape;243;p3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7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Infrared thermometer:-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1.Very quick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2.Closely approximate rectal temperature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3.Expensive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Google Shape;249;p3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78" name="Google Shape;250;p35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>
                <a:solidFill>
                  <a:srgbClr val="FF0000"/>
                </a:solidFill>
              </a:rPr>
              <a:t>Gold standards </a:t>
            </a:r>
            <a:r>
              <a:rPr lang="en-US" sz="3200"/>
              <a:t>are </a:t>
            </a:r>
            <a:r>
              <a:rPr lang="en-US" sz="3200">
                <a:solidFill>
                  <a:srgbClr val="FF0000"/>
                </a:solidFill>
              </a:rPr>
              <a:t>rectal</a:t>
            </a:r>
            <a:r>
              <a:rPr lang="en-US" sz="3200"/>
              <a:t> for children and </a:t>
            </a:r>
            <a:r>
              <a:rPr lang="en-US" sz="3200">
                <a:solidFill>
                  <a:srgbClr val="00B050"/>
                </a:solidFill>
              </a:rPr>
              <a:t>oral for older children and adults</a:t>
            </a:r>
          </a:p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/>
              <a:t>Axillary temps are not reliable and may vary as much as 1°C from rectal</a:t>
            </a:r>
          </a:p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 i="1"/>
              <a:t>There is no reliable conversion factor for axillary vs rectal temps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Google Shape;255;p3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Thermometry</a:t>
            </a:r>
          </a:p>
        </p:txBody>
      </p:sp>
      <p:sp>
        <p:nvSpPr>
          <p:cNvPr id="1048682" name="Google Shape;256;p36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Tympanic thermometry is not accurate and may be technique-dependent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Infrared temporal artery (TA) thermometry is better than tympanic thermometry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TA temperature is consistently lower than rectal temps.</a:t>
            </a:r>
            <a:endParaRPr sz="280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Google Shape;261;p3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TYPE OF FEVER</a:t>
            </a:r>
          </a:p>
        </p:txBody>
      </p:sp>
      <p:sp>
        <p:nvSpPr>
          <p:cNvPr id="1048686" name="Google Shape;262;p3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>
                <a:solidFill>
                  <a:srgbClr val="00B050"/>
                </a:solidFill>
              </a:rPr>
              <a:t>1.INTERMITTENT:</a:t>
            </a:r>
            <a:r>
              <a:rPr lang="en-US" sz="2720"/>
              <a:t>- If temperature touches baseline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/>
              <a:t>                                       daily &amp; present for few hours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endParaRPr sz="2720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>
                <a:solidFill>
                  <a:srgbClr val="00B050"/>
                </a:solidFill>
              </a:rPr>
              <a:t>2.CONTINUOUS:</a:t>
            </a:r>
            <a:r>
              <a:rPr lang="en-US" sz="2720"/>
              <a:t>- If temperature does not fluctuate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/>
              <a:t>                              more than 1 C &amp; not touch the baseline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endParaRPr sz="2720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>
                <a:solidFill>
                  <a:srgbClr val="00B050"/>
                </a:solidFill>
              </a:rPr>
              <a:t>3.REMITTENT:</a:t>
            </a:r>
            <a:r>
              <a:rPr lang="en-US" sz="2720"/>
              <a:t>- If temperature fluctuation is more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/>
              <a:t>                               thane 1C.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endParaRPr sz="2720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>
                <a:solidFill>
                  <a:srgbClr val="00B050"/>
                </a:solidFill>
              </a:rPr>
              <a:t>4.HECTIC/SEPTIC:-</a:t>
            </a:r>
            <a:r>
              <a:rPr lang="en-US" sz="2720"/>
              <a:t>If fluctuation is extremely wide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/>
              <a:t>                                        (usually &gt;2C)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2720"/>
              <a:t>                                                                                                 Cont…..</a:t>
            </a:r>
            <a:endParaRPr sz="272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Google Shape;267;p3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-US" sz="4050"/>
              <a:t>           </a:t>
            </a:r>
            <a:r>
              <a:rPr lang="en-US" sz="4050" i="1"/>
              <a:t>TYPE OF FEVER</a:t>
            </a:r>
            <a:br>
              <a:rPr lang="en-US" sz="4050" i="1"/>
            </a:br>
            <a:r>
              <a:rPr lang="en-US" sz="4050" i="1"/>
              <a:t>                                         cont…..</a:t>
            </a:r>
            <a:endParaRPr sz="4050" i="1"/>
          </a:p>
        </p:txBody>
      </p:sp>
      <p:sp>
        <p:nvSpPr>
          <p:cNvPr id="1048690" name="Google Shape;268;p3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>
                <a:solidFill>
                  <a:srgbClr val="00B0F0"/>
                </a:solidFill>
              </a:rPr>
              <a:t>5.QUOTIDIAN:</a:t>
            </a:r>
            <a:r>
              <a:rPr lang="en-US"/>
              <a:t>- fever occurs daily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>
                <a:solidFill>
                  <a:srgbClr val="00B0F0"/>
                </a:solidFill>
              </a:rPr>
              <a:t>6.TERTIAN:- </a:t>
            </a:r>
            <a:r>
              <a:rPr lang="en-US"/>
              <a:t>fever comes on alternate days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>
                <a:solidFill>
                  <a:srgbClr val="00B0F0"/>
                </a:solidFill>
              </a:rPr>
              <a:t>7.QUARTAN:- </a:t>
            </a:r>
            <a:r>
              <a:rPr lang="en-US"/>
              <a:t>there is two days interval b/n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   two attacks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273;p39" descr="C:\WINDOWS\Application Data\Microsoft\Media Catalog\Downloaded Clips\cl65\j0254474.gi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962400" y="1524000"/>
            <a:ext cx="4648200" cy="4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3" name="Google Shape;274;p39"/>
          <p:cNvSpPr txBox="1"/>
          <p:nvPr/>
        </p:nvSpPr>
        <p:spPr>
          <a:xfrm>
            <a:off x="152400" y="1371600"/>
            <a:ext cx="3810000" cy="360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</a:p>
          <a:p>
            <a:pPr marL="0" marR="0" lvl="0" indent="0" algn="l" rtl="0"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hot</a:t>
            </a:r>
          </a:p>
          <a:p>
            <a:pPr marL="0" marR="0" lvl="0" indent="0" algn="l" rtl="0"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is</a:t>
            </a:r>
          </a:p>
          <a:p>
            <a:pPr marL="0" marR="0" lvl="0" indent="0" algn="l" rtl="0">
              <a:spcBef>
                <a:spcPts val="81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“</a:t>
            </a:r>
            <a:r>
              <a:rPr lang="en-US" sz="54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rPr>
              <a:t>high</a:t>
            </a: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”?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428A-63E4-5206-3541-2A62DD16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387930"/>
            <a:ext cx="7231175" cy="4343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learning methods-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lecture with power point presentation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Cognitive/comprehension and Cognition / Knowledge 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to know / desirable to know / Nice to know-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Know and Desire to know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pyramid-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03914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Google Shape;279;p4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How hot is “high”?</a:t>
            </a:r>
          </a:p>
        </p:txBody>
      </p:sp>
      <p:sp>
        <p:nvSpPr>
          <p:cNvPr id="1048697" name="Google Shape;280;p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Dubois, 1949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>
                <a:solidFill>
                  <a:srgbClr val="00B0F0"/>
                </a:solidFill>
              </a:rPr>
              <a:t>Human upper limit of fever 41 – 42C (105.8-107.6F)</a:t>
            </a:r>
          </a:p>
          <a:p>
            <a:pPr marL="731520" lvl="1" indent="-11430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lang="en-US">
              <a:solidFill>
                <a:srgbClr val="00B0F0"/>
              </a:solidFill>
            </a:endParaRP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Almost never exceeds 42C unless there’s a </a:t>
            </a:r>
            <a:r>
              <a:rPr lang="en-US">
                <a:solidFill>
                  <a:srgbClr val="00B050"/>
                </a:solidFill>
              </a:rPr>
              <a:t>failure in thermoregulation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285;p4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How hot is “high”?</a:t>
            </a:r>
          </a:p>
        </p:txBody>
      </p:sp>
      <p:sp>
        <p:nvSpPr>
          <p:cNvPr id="1048701" name="Google Shape;286;p4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McCarty and Dolan, 1976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>
                <a:solidFill>
                  <a:srgbClr val="FF0000"/>
                </a:solidFill>
              </a:rPr>
              <a:t>40C (104F</a:t>
            </a:r>
            <a:r>
              <a:rPr lang="en-US"/>
              <a:t>) may be the upper limit of fever in infants </a:t>
            </a:r>
            <a:r>
              <a:rPr lang="en-US">
                <a:solidFill>
                  <a:srgbClr val="FF0000"/>
                </a:solidFill>
              </a:rPr>
              <a:t>&lt;12 weeks old</a:t>
            </a:r>
          </a:p>
          <a:p>
            <a:pPr marL="731520" lvl="1" indent="-114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lang="en-US">
              <a:solidFill>
                <a:srgbClr val="FF0000"/>
              </a:solidFill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>
                <a:solidFill>
                  <a:srgbClr val="00B050"/>
                </a:solidFill>
              </a:rPr>
              <a:t>Remember that young infants can have infections with normal or lowered body temps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291;p4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Molecular genesis of fever </a:t>
            </a:r>
          </a:p>
        </p:txBody>
      </p:sp>
      <p:pic>
        <p:nvPicPr>
          <p:cNvPr id="2097155" name="Google Shape;292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997023" y="1774825"/>
            <a:ext cx="5150100" cy="46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5" name="Google Shape;293;p42"/>
          <p:cNvSpPr/>
          <p:nvPr/>
        </p:nvSpPr>
        <p:spPr>
          <a:xfrm>
            <a:off x="2286000" y="4343400"/>
            <a:ext cx="1524000" cy="1219200"/>
          </a:xfrm>
          <a:prstGeom prst="ellipse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145728" name="Google Shape;294;p42"/>
          <p:cNvCxnSpPr>
            <a:cxnSpLocks/>
          </p:cNvCxnSpPr>
          <p:nvPr/>
        </p:nvCxnSpPr>
        <p:spPr>
          <a:xfrm flipH="1">
            <a:off x="3200400" y="3429000"/>
            <a:ext cx="1219200" cy="381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29" name="Google Shape;295;p42"/>
          <p:cNvCxnSpPr>
            <a:cxnSpLocks/>
          </p:cNvCxnSpPr>
          <p:nvPr/>
        </p:nvCxnSpPr>
        <p:spPr>
          <a:xfrm flipH="1">
            <a:off x="4800600" y="3733800"/>
            <a:ext cx="228600" cy="6096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8706" name="Google Shape;296;p42"/>
          <p:cNvSpPr/>
          <p:nvPr/>
        </p:nvSpPr>
        <p:spPr>
          <a:xfrm>
            <a:off x="2286000" y="3733800"/>
            <a:ext cx="1143000" cy="381000"/>
          </a:xfrm>
          <a:prstGeom prst="ellipse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145730" name="Google Shape;297;p42"/>
          <p:cNvCxnSpPr>
            <a:cxnSpLocks/>
          </p:cNvCxnSpPr>
          <p:nvPr/>
        </p:nvCxnSpPr>
        <p:spPr>
          <a:xfrm>
            <a:off x="838200" y="57912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31" name="Google Shape;298;p42"/>
          <p:cNvCxnSpPr>
            <a:cxnSpLocks/>
          </p:cNvCxnSpPr>
          <p:nvPr/>
        </p:nvCxnSpPr>
        <p:spPr>
          <a:xfrm rot="10800000" flipH="1">
            <a:off x="381000" y="5334000"/>
            <a:ext cx="1066800" cy="6096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Google Shape;303;p4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710" name="Google Shape;304;p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Studies have shown that fever helps the immune system fight infections.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Most children are not particularly uncomfortable with fever, particularly if it is lower than 39.5ºC (103ºF).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711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23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Google Shape;310;p4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</a:t>
            </a:r>
          </a:p>
        </p:txBody>
      </p:sp>
      <p:sp>
        <p:nvSpPr>
          <p:cNvPr id="1048715" name="Google Shape;311;p44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Good ?</a:t>
            </a:r>
          </a:p>
          <a:p>
            <a:pPr marL="438912" lvl="0" indent="-1991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         Increased WBC activity &amp; movement to the site of infection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991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Harmful?</a:t>
            </a:r>
            <a:br>
              <a:rPr lang="en-US" sz="238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38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8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Increases energy &amp; O2 consumption (cardiopulmonary stress)</a:t>
            </a: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     Discomfort and associated pain </a:t>
            </a: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Febrile Seizures </a:t>
            </a: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  <a:t>    Increase insensible water loss</a:t>
            </a: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380" i="1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8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Google Shape;316;p45"/>
          <p:cNvSpPr txBox="1"/>
          <p:nvPr/>
        </p:nvSpPr>
        <p:spPr>
          <a:xfrm>
            <a:off x="1143000" y="609600"/>
            <a:ext cx="6781800" cy="3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Fever can cause</a:t>
            </a: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  damage…</a:t>
            </a:r>
          </a:p>
        </p:txBody>
      </p:sp>
      <p:pic>
        <p:nvPicPr>
          <p:cNvPr id="2097156" name="Google Shape;317;p45" descr="C:\WINDOWS\Application Data\Microsoft\Media Catalog\Downloaded Clips\cl67\j0257963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690813" y="1828800"/>
            <a:ext cx="3686175" cy="35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Google Shape;322;p4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725" name="Google Shape;323;p4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Sometimes fever is caused by a serious medical condition, such as: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       </a:t>
            </a:r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>
                <a:solidFill>
                  <a:schemeClr val="hlink"/>
                </a:solidFill>
              </a:rPr>
              <a:t>Meningitis</a:t>
            </a:r>
            <a:r>
              <a:rPr lang="en-US"/>
              <a:t>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       </a:t>
            </a:r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>
                <a:solidFill>
                  <a:schemeClr val="hlink"/>
                </a:solidFill>
              </a:rPr>
              <a:t>Pneumonia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       </a:t>
            </a:r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>
                <a:solidFill>
                  <a:schemeClr val="hlink"/>
                </a:solidFill>
              </a:rPr>
              <a:t>Bacterial infection of the blood</a:t>
            </a:r>
            <a:r>
              <a:rPr lang="en-US"/>
              <a:t>.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These are true medical emergencies</a:t>
            </a:r>
            <a:r>
              <a:rPr lang="en-US"/>
              <a:t>. The initial assessment and focused history findings will usually indicate that the child’s condition is urgent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</p:txBody>
      </p:sp>
      <p:sp>
        <p:nvSpPr>
          <p:cNvPr id="1048726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26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48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48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Google Shape;329;p4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730" name="Google Shape;330;p4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 </a:t>
            </a:r>
            <a:r>
              <a:rPr lang="en-US">
                <a:solidFill>
                  <a:srgbClr val="00B0F0"/>
                </a:solidFill>
              </a:rPr>
              <a:t>Fevers in a young infant is considered more urgent than fever in an older child</a:t>
            </a:r>
            <a:r>
              <a:rPr lang="en-US"/>
              <a:t>.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Any infant aged </a:t>
            </a:r>
            <a:r>
              <a:rPr lang="en-US">
                <a:solidFill>
                  <a:srgbClr val="FF0000"/>
                </a:solidFill>
              </a:rPr>
              <a:t>three months or younger </a:t>
            </a:r>
            <a:r>
              <a:rPr lang="en-US"/>
              <a:t>who has a rectal temperature of </a:t>
            </a:r>
            <a:r>
              <a:rPr lang="en-US">
                <a:solidFill>
                  <a:srgbClr val="FF0000"/>
                </a:solidFill>
              </a:rPr>
              <a:t>100.4</a:t>
            </a:r>
            <a:r>
              <a:rPr lang="en-US"/>
              <a:t> degrees Fahrenheit or higher should have be evaluated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731" name="Google Shape;331;p4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27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Google Shape;336;p4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735" name="Google Shape;337;p4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Any child with fever </a:t>
            </a:r>
            <a:r>
              <a:rPr lang="en-US">
                <a:solidFill>
                  <a:srgbClr val="00B0F0"/>
                </a:solidFill>
              </a:rPr>
              <a:t>who has decreased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>
                <a:solidFill>
                  <a:srgbClr val="00B0F0"/>
                </a:solidFill>
              </a:rPr>
              <a:t>   ability</a:t>
            </a:r>
            <a:r>
              <a:rPr lang="en-US"/>
              <a:t> to fight infection should be considered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potentially unstable.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Eg</a:t>
            </a:r>
            <a:r>
              <a:rPr lang="en-US">
                <a:solidFill>
                  <a:srgbClr val="C00000"/>
                </a:solidFill>
              </a:rPr>
              <a:t>:- 1.Immunocompromise child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>
                <a:solidFill>
                  <a:srgbClr val="C00000"/>
                </a:solidFill>
              </a:rPr>
              <a:t>         2.Child on steroids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>
                <a:solidFill>
                  <a:srgbClr val="C00000"/>
                </a:solidFill>
              </a:rPr>
              <a:t>         3.Child with malignancy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048736" name="Google Shape;338;p4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28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Google Shape;343;p4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740" name="Google Shape;344;p4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/>
              <a:t> If fever is accompanied by: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1. Altered mental status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2. Respiratory distress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3. Signs of shock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4. Seizures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5. Bruise-like or spotty rash on the trunk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    or extremities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rgbClr val="00B0F0"/>
                </a:solidFill>
              </a:rPr>
              <a:t>     6. A stiff neck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/>
              <a:t>    consider the child’s condition </a:t>
            </a:r>
            <a:r>
              <a:rPr lang="en-US" sz="2800">
                <a:solidFill>
                  <a:srgbClr val="FF0000"/>
                </a:solidFill>
              </a:rPr>
              <a:t>urgent</a:t>
            </a:r>
            <a:r>
              <a:rPr lang="en-US" sz="2800"/>
              <a:t>.</a:t>
            </a:r>
          </a:p>
          <a:p>
            <a:pPr marL="43891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sp>
        <p:nvSpPr>
          <p:cNvPr id="1048741" name="Google Shape;345;p4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29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171;p2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Aim of this lecture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48620" name="Google Shape;172;p23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Understand approach to evaluating a febrile child</a:t>
            </a:r>
          </a:p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Have knowledge of commonly used medications from the pediatric aspect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Identify a sick child and provide for timely treatment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Google Shape;350;p5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Fact or fiction?</a:t>
            </a:r>
          </a:p>
        </p:txBody>
      </p:sp>
      <p:sp>
        <p:nvSpPr>
          <p:cNvPr id="1048745" name="Google Shape;351;p50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731520" lvl="1" indent="-27431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13"/>
              <a:buNone/>
            </a:pPr>
            <a:r>
              <a:rPr lang="en-US" sz="3237"/>
              <a:t>1</a:t>
            </a:r>
            <a:r>
              <a:rPr lang="en-US" sz="3237">
                <a:solidFill>
                  <a:srgbClr val="FF0000"/>
                </a:solidFill>
              </a:rPr>
              <a:t>. T&gt; 105 </a:t>
            </a:r>
            <a:r>
              <a:rPr lang="en-US" sz="3237"/>
              <a:t>may cause </a:t>
            </a:r>
            <a:r>
              <a:rPr lang="en-US" sz="3237">
                <a:solidFill>
                  <a:srgbClr val="00B0F0"/>
                </a:solidFill>
              </a:rPr>
              <a:t>respiratory alkalosis and occasional electrolyte imbalances</a:t>
            </a:r>
          </a:p>
          <a:p>
            <a:pPr marL="731520" lvl="1" indent="-274319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664"/>
              <a:buNone/>
            </a:pPr>
            <a:endParaRPr sz="2960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3237"/>
              <a:t>    2</a:t>
            </a:r>
            <a:r>
              <a:rPr lang="en-US" sz="3237">
                <a:solidFill>
                  <a:srgbClr val="FF0000"/>
                </a:solidFill>
              </a:rPr>
              <a:t>. T &gt; 105.8 </a:t>
            </a:r>
            <a:r>
              <a:rPr lang="en-US" sz="3237" i="1"/>
              <a:t>may</a:t>
            </a:r>
            <a:r>
              <a:rPr lang="en-US" sz="3237"/>
              <a:t> cause </a:t>
            </a:r>
            <a:r>
              <a:rPr lang="en-US" sz="3237">
                <a:solidFill>
                  <a:srgbClr val="00B050"/>
                </a:solidFill>
              </a:rPr>
              <a:t>cellular swelling and 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en-US" sz="3237">
                <a:solidFill>
                  <a:srgbClr val="00B050"/>
                </a:solidFill>
              </a:rPr>
              <a:t>      damage in the brain, kidneys and liver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endParaRPr sz="3237"/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     3.  Animal studies suggest that a body temp of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        </a:t>
            </a:r>
            <a:r>
              <a:rPr lang="en-US" sz="2960" u="sng">
                <a:solidFill>
                  <a:srgbClr val="FF0000"/>
                </a:solidFill>
              </a:rPr>
              <a:t>&gt;</a:t>
            </a:r>
            <a:r>
              <a:rPr lang="en-US" sz="2960">
                <a:solidFill>
                  <a:srgbClr val="FF0000"/>
                </a:solidFill>
              </a:rPr>
              <a:t>42C (107.6F</a:t>
            </a:r>
            <a:r>
              <a:rPr lang="en-US" sz="2960"/>
              <a:t>) in humans may trigger enough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        adverse effects on a </a:t>
            </a:r>
            <a:r>
              <a:rPr lang="en-US" sz="2960">
                <a:solidFill>
                  <a:srgbClr val="00B0F0"/>
                </a:solidFill>
              </a:rPr>
              <a:t>cellular level to cause  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>
                <a:solidFill>
                  <a:srgbClr val="00B0F0"/>
                </a:solidFill>
              </a:rPr>
              <a:t>        death</a:t>
            </a:r>
          </a:p>
          <a:p>
            <a:pPr marL="731520" lvl="1" indent="-89325" algn="l" rtl="0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SzPts val="2913"/>
              <a:buNone/>
            </a:pPr>
            <a:endParaRPr sz="3237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Google Shape;356;p5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 i="1"/>
              <a:t>     ETIOPATHOGENESIS</a:t>
            </a:r>
            <a:endParaRPr i="1"/>
          </a:p>
        </p:txBody>
      </p:sp>
      <p:sp>
        <p:nvSpPr>
          <p:cNvPr id="1048749" name="Google Shape;357;p5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Infections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Vaccines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Biologic agents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Tissue injuries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Malignancy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Drugs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Autoimmune diseases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Granulomatus diseases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Genetic disorder(familial Mediterranean fever)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Google Shape;363;p5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Infectious</a:t>
            </a:r>
          </a:p>
        </p:txBody>
      </p:sp>
      <p:sp>
        <p:nvSpPr>
          <p:cNvPr id="1048753" name="Google Shape;364;p5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Systemic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 sz="2400"/>
              <a:t>Bacteremia, sepsis, meningitis, endocarditis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Respiratory  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 sz="2400"/>
              <a:t>URI, sinusitis, otitis media, pharyngitis, pneumonia, bronchiolitis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Abdominal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 sz="2400"/>
              <a:t>Urinary tract infection, abscess (liver, kidney, pelvis)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Bone/joint infection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Hardware infection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</a:pPr>
            <a:r>
              <a:rPr lang="en-US" sz="2400"/>
              <a:t>Central line, VP shunt, G-tube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7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Google Shape;369;p5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Inflammatory</a:t>
            </a:r>
          </a:p>
        </p:txBody>
      </p:sp>
      <p:sp>
        <p:nvSpPr>
          <p:cNvPr id="1048758" name="Google Shape;370;p5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Kawasaki disease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Juvenile inflammatory arthritis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Lupus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Inflammatory bowel disease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Henoch-Schonlein purpura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Google Shape;375;p5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</a:p>
        </p:txBody>
      </p:sp>
      <p:sp>
        <p:nvSpPr>
          <p:cNvPr id="1048762" name="Google Shape;376;p5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Fever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3520"/>
              <a:buFont typeface="Noto Sans Symbols"/>
              <a:buChar char="⮚"/>
            </a:pPr>
            <a:r>
              <a:rPr lang="en-US" sz="4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</a:t>
            </a:r>
            <a:endParaRPr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Clues to the Cause of fever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Management of fever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Google Shape;381;p5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lang="en-US" sz="4050"/>
              <a:t>EVALUATION OF FEBRILE CHILD</a:t>
            </a:r>
            <a:endParaRPr sz="4050"/>
          </a:p>
        </p:txBody>
      </p:sp>
      <p:sp>
        <p:nvSpPr>
          <p:cNvPr id="1048766" name="Google Shape;382;p5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Fever is a symptom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a disease; hence, evaluation for cause is important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Google Shape;387;p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Similarities…..?</a:t>
            </a:r>
          </a:p>
        </p:txBody>
      </p:sp>
      <p:sp>
        <p:nvSpPr>
          <p:cNvPr id="1048770" name="Google Shape;388;p56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2097157" name="Google Shape;389;p5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09600" y="1524000"/>
            <a:ext cx="3733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Google Shape;390;p56" descr="ANd9GcTZ4ahROm0lp4KyZwKlP7OmS72rYYYHgLCAl8V108hYZJjbtqs08BB0L4hP">
            <a:hlinkClick r:id="rId4"/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4876800" y="1600200"/>
            <a:ext cx="3816350" cy="434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2" name="Google Shape;391;p56"/>
          <p:cNvCxnSpPr>
            <a:cxnSpLocks/>
          </p:cNvCxnSpPr>
          <p:nvPr/>
        </p:nvCxnSpPr>
        <p:spPr>
          <a:xfrm rot="10800000" flipH="1">
            <a:off x="3200400" y="2743200"/>
            <a:ext cx="381000" cy="3048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3" name="Google Shape;392;p56"/>
          <p:cNvCxnSpPr>
            <a:cxnSpLocks/>
          </p:cNvCxnSpPr>
          <p:nvPr/>
        </p:nvCxnSpPr>
        <p:spPr>
          <a:xfrm rot="10800000">
            <a:off x="3124200" y="2743200"/>
            <a:ext cx="457200" cy="2286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Google Shape;393;p56"/>
          <p:cNvCxnSpPr>
            <a:cxnSpLocks/>
          </p:cNvCxnSpPr>
          <p:nvPr/>
        </p:nvCxnSpPr>
        <p:spPr>
          <a:xfrm>
            <a:off x="6629400" y="2590800"/>
            <a:ext cx="381000" cy="3810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5" name="Google Shape;394;p56"/>
          <p:cNvCxnSpPr>
            <a:cxnSpLocks/>
          </p:cNvCxnSpPr>
          <p:nvPr/>
        </p:nvCxnSpPr>
        <p:spPr>
          <a:xfrm rot="10800000" flipH="1">
            <a:off x="6553200" y="2667000"/>
            <a:ext cx="457200" cy="3048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399;p5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APPROCH….</a:t>
            </a:r>
            <a:r>
              <a:rPr lang="en-US"/>
              <a:t> </a:t>
            </a:r>
          </a:p>
        </p:txBody>
      </p:sp>
      <p:sp>
        <p:nvSpPr>
          <p:cNvPr id="1048774" name="Google Shape;400;p5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84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b="1" i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“Kids are not adults ”</a:t>
            </a:r>
          </a:p>
          <a:p>
            <a:pPr marL="43891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Think of the Common Causes </a:t>
            </a:r>
          </a:p>
          <a:p>
            <a:pPr marL="43891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Detailed history &amp; examination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SOS ---- Investigations </a:t>
            </a:r>
          </a:p>
          <a:p>
            <a:pPr marL="43891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Start treatment as appropriate</a:t>
            </a:r>
          </a:p>
          <a:p>
            <a:pPr marL="438912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Identify Serious fevers &amp; refer them early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Google Shape;405;p58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Kids are not adults  !!</a:t>
            </a:r>
          </a:p>
        </p:txBody>
      </p:sp>
      <p:sp>
        <p:nvSpPr>
          <p:cNvPr id="1048778" name="Google Shape;406;p58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80-90% of all cases in children are respiratory and gastrointestinal!!!</a:t>
            </a: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Serious infection without high fever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Steroids and antipyretics change fever patterns dramatically </a:t>
            </a: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High risk of drug over dosing and side-effects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Febrile seizures !!!</a:t>
            </a:r>
            <a:endParaRPr sz="2800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8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8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8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8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8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8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8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Google Shape;411;p5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</a:t>
            </a:r>
          </a:p>
        </p:txBody>
      </p:sp>
      <p:sp>
        <p:nvSpPr>
          <p:cNvPr id="1048782" name="Google Shape;412;p59"/>
          <p:cNvSpPr txBox="1">
            <a:spLocks noGrp="1"/>
          </p:cNvSpPr>
          <p:nvPr>
            <p:ph type="body" idx="1"/>
          </p:nvPr>
        </p:nvSpPr>
        <p:spPr>
          <a:xfrm>
            <a:off x="3657600" y="3352800"/>
            <a:ext cx="4953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HISTORY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77;p2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</a:t>
            </a:r>
          </a:p>
        </p:txBody>
      </p:sp>
      <p:sp>
        <p:nvSpPr>
          <p:cNvPr id="1048624" name="Google Shape;178;p24"/>
          <p:cNvSpPr txBox="1">
            <a:spLocks noGrp="1"/>
          </p:cNvSpPr>
          <p:nvPr>
            <p:ph type="body" idx="1"/>
          </p:nvPr>
        </p:nvSpPr>
        <p:spPr>
          <a:xfrm>
            <a:off x="304800" y="609600"/>
            <a:ext cx="88392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----------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---Mechanism ?  Good Or Bad ?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Approach 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Clues to the Cause of fever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Management of fever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Google Shape;417;p6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HISTORY</a:t>
            </a:r>
          </a:p>
        </p:txBody>
      </p:sp>
      <p:sp>
        <p:nvSpPr>
          <p:cNvPr id="1048786" name="Google Shape;418;p6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Age—</a:t>
            </a:r>
            <a:r>
              <a:rPr lang="en-US"/>
              <a:t>infants </a:t>
            </a:r>
            <a:r>
              <a:rPr lang="en-US">
                <a:solidFill>
                  <a:srgbClr val="00B0F0"/>
                </a:solidFill>
              </a:rPr>
              <a:t>aged 3 months or younger have </a:t>
            </a:r>
            <a:r>
              <a:rPr lang="en-US"/>
              <a:t>decreased ability to fight infection and should be evaluated if the temperature is 38ºC (100.4ºF) or higher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Headaches and emesis</a:t>
            </a:r>
            <a:r>
              <a:rPr lang="en-US" i="1"/>
              <a:t>— </a:t>
            </a:r>
            <a:r>
              <a:rPr lang="en-US"/>
              <a:t>the combination of fever, headaches, and emesis suggests </a:t>
            </a:r>
            <a:r>
              <a:rPr lang="en-US">
                <a:solidFill>
                  <a:srgbClr val="00B0F0"/>
                </a:solidFill>
              </a:rPr>
              <a:t>meningitis, </a:t>
            </a:r>
            <a:r>
              <a:rPr lang="en-US"/>
              <a:t>particularly if altered mental status is present as well.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787" name="Google Shape;419;p60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40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Google Shape;424;p6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HISTORY</a:t>
            </a:r>
          </a:p>
        </p:txBody>
      </p:sp>
      <p:sp>
        <p:nvSpPr>
          <p:cNvPr id="1048791" name="Google Shape;425;p6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Seizures</a:t>
            </a:r>
            <a:r>
              <a:rPr lang="en-US">
                <a:solidFill>
                  <a:srgbClr val="C00000"/>
                </a:solidFill>
              </a:rPr>
              <a:t>—</a:t>
            </a:r>
            <a:r>
              <a:rPr lang="en-US"/>
              <a:t>while febrile seizures are usually brief and do not harm the child, they may be a sign of meningitis.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Poisoning</a:t>
            </a:r>
            <a:r>
              <a:rPr lang="en-US"/>
              <a:t>—ingestions involving aspirin, certain antidepressants, and other drugs can cause fever.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792" name="Google Shape;426;p6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41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Google Shape;431;p6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HISTORY</a:t>
            </a:r>
          </a:p>
        </p:txBody>
      </p:sp>
      <p:sp>
        <p:nvSpPr>
          <p:cNvPr id="1048796" name="Google Shape;432;p6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Heart disease or pulmonary problems</a:t>
            </a:r>
            <a:r>
              <a:rPr lang="en-US"/>
              <a:t>—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children who have a history of heart disease or pulmonary problems may be </a:t>
            </a:r>
            <a:r>
              <a:rPr lang="en-US">
                <a:solidFill>
                  <a:srgbClr val="00B0F0"/>
                </a:solidFill>
              </a:rPr>
              <a:t>unable to tolerate tachycardia and tachypnea </a:t>
            </a:r>
            <a:r>
              <a:rPr lang="en-US"/>
              <a:t>associated with fever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797" name="Google Shape;433;p6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42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Google Shape;438;p6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HISTORY</a:t>
            </a:r>
          </a:p>
        </p:txBody>
      </p:sp>
      <p:sp>
        <p:nvSpPr>
          <p:cNvPr id="1048801" name="Google Shape;439;p6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</a:rPr>
              <a:t>Immunocompromise</a:t>
            </a:r>
            <a:r>
              <a:rPr lang="en-US">
                <a:solidFill>
                  <a:srgbClr val="C00000"/>
                </a:solidFill>
              </a:rPr>
              <a:t>—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children with sickle-cell anemia, HIV,     nephrotic syndrome, a history of recent chemotherapy, autoimmune disorders , or a history of splenectomy have </a:t>
            </a:r>
            <a:r>
              <a:rPr lang="en-US">
                <a:solidFill>
                  <a:srgbClr val="00B0F0"/>
                </a:solidFill>
              </a:rPr>
              <a:t>decreased ability to fight infection.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1048802" name="Google Shape;440;p6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55"/>
              <a:t>43</a:t>
            </a:fld>
            <a:endParaRPr sz="85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Google Shape;445;p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HISTORY</a:t>
            </a:r>
          </a:p>
        </p:txBody>
      </p:sp>
      <p:sp>
        <p:nvSpPr>
          <p:cNvPr id="1048810" name="Google Shape;446;p6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811" name="Google Shape;447;p64"/>
          <p:cNvSpPr txBox="1">
            <a:spLocks noGrp="1"/>
          </p:cNvSpPr>
          <p:nvPr>
            <p:ph type="body" idx="4294967295"/>
          </p:nvPr>
        </p:nvSpPr>
        <p:spPr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00B0F0"/>
                </a:solidFill>
              </a:rPr>
              <a:t>Increased risk of local bacterial infection due to-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1.Hydrocephalus with a shunt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2.Congenital heart disease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3.Placement of a central intravenous catheter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4.Home peritoneal dialysis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Google Shape;452;p6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</a:t>
            </a:r>
          </a:p>
        </p:txBody>
      </p:sp>
      <p:sp>
        <p:nvSpPr>
          <p:cNvPr id="1048815" name="Google Shape;453;p65"/>
          <p:cNvSpPr txBox="1">
            <a:spLocks noGrp="1"/>
          </p:cNvSpPr>
          <p:nvPr>
            <p:ph type="body" idx="1"/>
          </p:nvPr>
        </p:nvSpPr>
        <p:spPr>
          <a:xfrm>
            <a:off x="2438400" y="2590800"/>
            <a:ext cx="4953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/>
              <a:t>Examination 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Google Shape;458;p66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84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br>
              <a:rPr lang="en-US" sz="280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appearance --- most imp </a:t>
            </a:r>
            <a:br>
              <a:rPr lang="en-US" sz="28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---? Toxic looking </a:t>
            </a:r>
            <a:br>
              <a:rPr lang="en-US" sz="2800" b="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? Level of alertness and responsiveness</a:t>
            </a:r>
          </a:p>
        </p:txBody>
      </p:sp>
      <p:sp>
        <p:nvSpPr>
          <p:cNvPr id="1048819" name="Google Shape;459;p66"/>
          <p:cNvSpPr txBox="1">
            <a:spLocks noGrp="1"/>
          </p:cNvSpPr>
          <p:nvPr>
            <p:ph type="body" idx="1"/>
          </p:nvPr>
        </p:nvSpPr>
        <p:spPr>
          <a:xfrm>
            <a:off x="304800" y="3048000"/>
            <a:ext cx="8839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Vitals signs ---HR, RR, BP &amp; Temperature</a:t>
            </a: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Capillary  refill time----State of hydration &amp;  perfusion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Oxygen saturation---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Dusky tongue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--- s/o severe lung/ heart inv.( bad sign )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Head – to –toe 🡺Inspection + Palpation</a:t>
            </a:r>
          </a:p>
        </p:txBody>
      </p:sp>
      <p:pic>
        <p:nvPicPr>
          <p:cNvPr id="2097159" name="Google Shape;460;p6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248400" y="3962400"/>
            <a:ext cx="2590800" cy="139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Google Shape;465;p67"/>
          <p:cNvSpPr txBox="1">
            <a:spLocks noGrp="1"/>
          </p:cNvSpPr>
          <p:nvPr>
            <p:ph type="title"/>
          </p:nvPr>
        </p:nvSpPr>
        <p:spPr>
          <a:xfrm>
            <a:off x="990600" y="152401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Is this a serious fever ? ”</a:t>
            </a:r>
          </a:p>
        </p:txBody>
      </p:sp>
      <p:sp>
        <p:nvSpPr>
          <p:cNvPr id="1048823" name="Google Shape;466;p67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8915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CNS --- Irritable or dull  ---Convulsions</a:t>
            </a:r>
          </a:p>
          <a:p>
            <a:pPr marL="609600" lvl="0" indent="-487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Cardiac--Cold extremities with poor pulses and increased CRT</a:t>
            </a:r>
          </a:p>
          <a:p>
            <a:pPr marL="609600" lvl="0" indent="-487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RS--Breathing --Fast / labored ( nasal flare , retractions )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               Dusky tongue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GI/ GU ---Decreased intake /  urine output 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Bleeding manifestations </a:t>
            </a:r>
          </a:p>
          <a:p>
            <a:pPr marL="609600" lvl="0" indent="-487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sick-looking !!!!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Google Shape;471;p6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</a:t>
            </a:r>
          </a:p>
        </p:txBody>
      </p:sp>
      <p:sp>
        <p:nvSpPr>
          <p:cNvPr id="1048827" name="Google Shape;472;p68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Fever ---How ?  good or evil ?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Approach  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40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Clues to the Cause of fever---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sz="40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Viral ? Bacterial? FWLS</a:t>
            </a:r>
          </a:p>
          <a:p>
            <a:pPr marL="438912" lvl="0" indent="-116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4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Management of fever ---Sponging &amp;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Anti-pyretics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Google Shape;477;p6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848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Corbel"/>
              <a:buNone/>
            </a:pPr>
            <a:r>
              <a:rPr lang="en-US">
                <a:solidFill>
                  <a:srgbClr val="FFFF00"/>
                </a:solidFill>
              </a:rPr>
              <a:t>Clues to the Cause of fever</a:t>
            </a:r>
            <a:r>
              <a:rPr lang="en-US"/>
              <a:t> </a:t>
            </a:r>
          </a:p>
        </p:txBody>
      </p:sp>
      <p:sp>
        <p:nvSpPr>
          <p:cNvPr id="1048831" name="Google Shape;478;p6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                       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                                            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84;p2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What is fever?</a:t>
            </a:r>
          </a:p>
        </p:txBody>
      </p:sp>
      <p:sp>
        <p:nvSpPr>
          <p:cNvPr id="1048628" name="Google Shape;185;p2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001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Fever is a </a:t>
            </a:r>
            <a:r>
              <a:rPr lang="en-US">
                <a:solidFill>
                  <a:srgbClr val="C00000"/>
                </a:solidFill>
              </a:rPr>
              <a:t>neurochemical response, </a:t>
            </a:r>
            <a:r>
              <a:rPr lang="en-US"/>
              <a:t>common to many animals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Controlled in the human hypothalamus and mediated by numerous </a:t>
            </a:r>
            <a:r>
              <a:rPr lang="en-US">
                <a:solidFill>
                  <a:srgbClr val="00B0F0"/>
                </a:solidFill>
              </a:rPr>
              <a:t>endogenous and exogenous chemicals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Google Shape;483;p7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Fevers in children</a:t>
            </a:r>
          </a:p>
        </p:txBody>
      </p:sp>
      <p:sp>
        <p:nvSpPr>
          <p:cNvPr id="1048835" name="Google Shape;484;p70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763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URTI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LRTI ----  Bronchiolitis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GI --------Gastroenteritis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UTI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Occult Bacteremia--- ex. Enteric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 Malaria, Dengue , Leptospirosis*** 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Beware of Malingnancies esp. Leukemias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Google Shape;489;p7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Viral Infection</a:t>
            </a:r>
            <a:r>
              <a:rPr lang="en-US"/>
              <a:t> </a:t>
            </a:r>
          </a:p>
        </p:txBody>
      </p:sp>
      <p:sp>
        <p:nvSpPr>
          <p:cNvPr id="1048839" name="Google Shape;490;p71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Many organs involved , esp. URTI</a:t>
            </a: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Contact with people with similar symptoms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Usually well-appearing, playful, and interact well</a:t>
            </a:r>
            <a:endParaRPr sz="2800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Lymphocytosis (or lymphocytopenia), and thrombocytopenia.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Normal CRP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Google Shape;495;p7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Infection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48843" name="Google Shape;496;p72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763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Often Localized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Toxic look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High fever  with  rigors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High WBC, CRP, Neutrophilia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Google Shape;501;p73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---- without localising signs </a:t>
            </a:r>
            <a:r>
              <a:rPr lang="en-US"/>
              <a:t>                                               </a:t>
            </a:r>
          </a:p>
        </p:txBody>
      </p:sp>
      <p:sp>
        <p:nvSpPr>
          <p:cNvPr id="1048847" name="Google Shape;502;p73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Viral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Occult Bacteremias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UTI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Malignancies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Collagen Vascular diseases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Post – Vaccination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Drug related                 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-----------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Prolonged ---- “ PUO 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Google Shape;507;p7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6868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Does Charting matter ???</a:t>
            </a:r>
            <a:br>
              <a:rPr lang="en-US" sz="36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6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Fever--</a:t>
            </a:r>
            <a:r>
              <a:rPr lang="en-US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Mild up to 101---Moderate up to 104 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--- Typhoid , Malignant Falciparum   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&amp; Bacterial 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Intermittent --- Malaria , Lymphomas 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Hectic --- Pyogenic 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Remittent --- Most viral and bacterial infections</a:t>
            </a:r>
            <a:br>
              <a:rPr lang="en-US" sz="288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8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Google Shape;512;p7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696200" cy="1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 labs --- tailor-made*** !!</a:t>
            </a:r>
          </a:p>
        </p:txBody>
      </p:sp>
      <p:sp>
        <p:nvSpPr>
          <p:cNvPr id="1048854" name="Google Shape;513;p7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CBC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Peripheral smear for band cell &amp; toxic granules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Urine –R/M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Blood-culture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Urine-culture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C-reactive protein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 Ray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Malaria --- PS / Rapid Ag 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Widal </a:t>
            </a:r>
          </a:p>
          <a:p>
            <a:pPr marL="438912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Cont…….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Google Shape;518;p7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50"/>
              <a:buFont typeface="Times New Roman"/>
              <a:buNone/>
            </a:pPr>
            <a:r>
              <a:rPr lang="en-US" sz="405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 labs --- tailor-made*** !!</a:t>
            </a:r>
            <a:br>
              <a:rPr lang="en-US" sz="405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5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Cont……</a:t>
            </a:r>
            <a:endParaRPr sz="4050"/>
          </a:p>
        </p:txBody>
      </p:sp>
      <p:sp>
        <p:nvSpPr>
          <p:cNvPr id="1048858" name="Google Shape;519;p7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Dengue--- NS1 / IgM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Tuberculin test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USG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Rarely stools --- for parasitic infections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SOS – Lumbar Puncture --- CSF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Liver function test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Renal function test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Google Shape;524;p7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Laboratory evaluation</a:t>
            </a:r>
          </a:p>
        </p:txBody>
      </p:sp>
      <p:sp>
        <p:nvSpPr>
          <p:cNvPr id="1048862" name="Google Shape;525;p7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What would you do if the patient has a high risk for sepsis?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Immunocompromised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Transplant recipient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Oncology patient</a:t>
            </a:r>
          </a:p>
          <a:p>
            <a:pPr marL="731520" lvl="1" indent="-1143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lang="en-US"/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CBC with differential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Blood culture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Urinalysis and urine culture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Google Shape;530;p7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Laboratory evaluation</a:t>
            </a:r>
          </a:p>
        </p:txBody>
      </p:sp>
      <p:sp>
        <p:nvSpPr>
          <p:cNvPr id="1048866" name="Google Shape;531;p7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What would you do if the patient has hardware (VP shunt, tracheostomy, gastrostomy tube) or central line?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CBC with differential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Blood culture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CSF (tap VP shunt)</a:t>
            </a:r>
          </a:p>
          <a:p>
            <a:pPr marL="731520" lvl="1" indent="-11430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Google Shape;536;p7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Laboratory evaluation</a:t>
            </a:r>
          </a:p>
        </p:txBody>
      </p:sp>
      <p:sp>
        <p:nvSpPr>
          <p:cNvPr id="1048870" name="Google Shape;537;p7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What would you do for an infant ≤ 3 months of age?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CBC with differential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Blood culture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Catheterized urinalysis and urine culture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/>
              <a:t>Lumbar puncture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What is fever?</a:t>
            </a:r>
          </a:p>
        </p:txBody>
      </p:sp>
      <p:sp>
        <p:nvSpPr>
          <p:cNvPr id="1048633" name="Google Shape;192;p2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/>
              <a:t>Nerves in the hypothalamus maintain a normal </a:t>
            </a:r>
            <a:r>
              <a:rPr lang="en-US" sz="3200">
                <a:solidFill>
                  <a:srgbClr val="FF0000"/>
                </a:solidFill>
              </a:rPr>
              <a:t>“set point” </a:t>
            </a:r>
            <a:r>
              <a:rPr lang="en-US" sz="3200"/>
              <a:t>temperature, usually in a range </a:t>
            </a:r>
            <a:r>
              <a:rPr lang="en-US" sz="3200">
                <a:solidFill>
                  <a:srgbClr val="00B0F0"/>
                </a:solidFill>
              </a:rPr>
              <a:t>around 37C (98.6F)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/>
              <a:t>Set point varies in a circadian rhythm with </a:t>
            </a:r>
            <a:r>
              <a:rPr lang="en-US" sz="3200">
                <a:solidFill>
                  <a:srgbClr val="7030A0"/>
                </a:solidFill>
              </a:rPr>
              <a:t>lowest at around 4am </a:t>
            </a:r>
            <a:r>
              <a:rPr lang="en-US" sz="3200"/>
              <a:t>and </a:t>
            </a:r>
            <a:r>
              <a:rPr lang="en-US" sz="3200">
                <a:solidFill>
                  <a:srgbClr val="7030A0"/>
                </a:solidFill>
              </a:rPr>
              <a:t>highest between 4-8pm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Shape 542"/>
          <p:cNvSpPr/>
          <p:nvPr/>
        </p:nvSpPr>
        <p:spPr>
          <a:xfrm>
            <a:off x="1143000" y="1143000"/>
            <a:ext cx="694372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lang="en-US" sz="6000" kern="10" spc="1201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Fever Treatment</a:t>
            </a:r>
          </a:p>
        </p:txBody>
      </p:sp>
      <p:pic>
        <p:nvPicPr>
          <p:cNvPr id="2097160" name="Google Shape;543;p80" descr="D:\PFiles\MSOffice\Clipart\smbusbas\bd20079_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895600" y="2819400"/>
            <a:ext cx="3657600" cy="344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Google Shape;549;p8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Should we even treat fever? </a:t>
            </a:r>
          </a:p>
        </p:txBody>
      </p:sp>
      <p:sp>
        <p:nvSpPr>
          <p:cNvPr id="1048877" name="Google Shape;550;p8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/>
              <a:t>Animal</a:t>
            </a:r>
            <a:r>
              <a:rPr lang="en-US"/>
              <a:t> studies suggest that the fever mechanism is a </a:t>
            </a:r>
            <a:r>
              <a:rPr lang="en-US">
                <a:solidFill>
                  <a:srgbClr val="FF0000"/>
                </a:solidFill>
              </a:rPr>
              <a:t>positive adaptive response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>
              <a:solidFill>
                <a:srgbClr val="FF0000"/>
              </a:solidFill>
            </a:endParaRP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lang="en-US"/>
              <a:t>   1.Triggers host immune responses</a:t>
            </a:r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lang="en-US"/>
          </a:p>
          <a:p>
            <a:pPr marL="731520" lvl="1" indent="-27431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lang="en-US"/>
              <a:t>   2.May stabilize cell membranes</a:t>
            </a: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Google Shape;555;p82"/>
          <p:cNvSpPr txBox="1">
            <a:spLocks noGrp="1"/>
          </p:cNvSpPr>
          <p:nvPr>
            <p:ph type="title"/>
          </p:nvPr>
        </p:nvSpPr>
        <p:spPr>
          <a:xfrm>
            <a:off x="3657600" y="1600200"/>
            <a:ext cx="533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6000"/>
              <a:buFont typeface="Corbel"/>
              <a:buNone/>
            </a:pPr>
            <a:r>
              <a:rPr lang="en-US" sz="6000"/>
              <a:t>(Why) should</a:t>
            </a:r>
            <a:br>
              <a:rPr lang="en-US" sz="6000"/>
            </a:br>
            <a:r>
              <a:rPr lang="en-US" sz="6000"/>
              <a:t>     we treat</a:t>
            </a:r>
            <a:br>
              <a:rPr lang="en-US" sz="6000"/>
            </a:br>
            <a:r>
              <a:rPr lang="en-US" sz="6000"/>
              <a:t>         fever?</a:t>
            </a:r>
          </a:p>
        </p:txBody>
      </p:sp>
      <p:pic>
        <p:nvPicPr>
          <p:cNvPr id="2097161" name="Google Shape;556;p82" descr="C:\WINDOWS\Application Data\Microsoft\Media Catalog\Downloaded Clips\cl22\j0087208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28600" y="1488106"/>
            <a:ext cx="3886201" cy="467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Google Shape;561;p8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Reasons to treat fever</a:t>
            </a:r>
          </a:p>
        </p:txBody>
      </p:sp>
      <p:sp>
        <p:nvSpPr>
          <p:cNvPr id="1048885" name="Google Shape;562;p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/>
              <a:t>Increased metabolic stress and oxygen demand: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lang="en-US" sz="2800"/>
              <a:t>   1.Patients with poor cardiac reserve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lang="en-US" sz="2800"/>
              <a:t>   2.Patients with poor pulmonary reserve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sz="3200"/>
              <a:t>Lowering the “seizure threshold”</a:t>
            </a: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Google Shape;567;p8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Reasons to treat fever</a:t>
            </a:r>
          </a:p>
        </p:txBody>
      </p:sp>
      <p:sp>
        <p:nvSpPr>
          <p:cNvPr id="1048889" name="Google Shape;568;p84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3520"/>
              <a:buChar char="◼"/>
            </a:pPr>
            <a:r>
              <a:rPr lang="en-US" sz="4400"/>
              <a:t>Patient comfort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3520"/>
              <a:buChar char="◼"/>
            </a:pPr>
            <a:r>
              <a:rPr lang="en-US" sz="4400"/>
              <a:t>Parent comfort</a:t>
            </a:r>
          </a:p>
        </p:txBody>
      </p:sp>
      <p:pic>
        <p:nvPicPr>
          <p:cNvPr id="2097162" name="Google Shape;569;p84" descr="C:\WINDOWS\Application Data\Microsoft\Media Catalog\Downloaded Clips\cl1\pe03634_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828800" y="3429000"/>
            <a:ext cx="3962399" cy="304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Shape 574"/>
          <p:cNvSpPr/>
          <p:nvPr/>
        </p:nvSpPr>
        <p:spPr>
          <a:xfrm>
            <a:off x="442913" y="2057400"/>
            <a:ext cx="443387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lang="en-US" sz="3600" kern="10" spc="720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Niagara Solid"/>
              </a:rPr>
              <a:t>Danger!?</a:t>
            </a:r>
          </a:p>
        </p:txBody>
      </p:sp>
      <p:pic>
        <p:nvPicPr>
          <p:cNvPr id="2097163" name="Google Shape;575;p85" descr="harrisjonathan">
            <a:hlinkClick r:id="rId3"/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5486400" y="1371600"/>
            <a:ext cx="33464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Google Shape;580;p86"/>
          <p:cNvSpPr txBox="1"/>
          <p:nvPr/>
        </p:nvSpPr>
        <p:spPr>
          <a:xfrm>
            <a:off x="1143000" y="609600"/>
            <a:ext cx="6781800" cy="5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Fever can cause</a:t>
            </a: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endParaRPr sz="5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damage…</a:t>
            </a:r>
          </a:p>
        </p:txBody>
      </p:sp>
      <p:pic>
        <p:nvPicPr>
          <p:cNvPr id="2097164" name="Google Shape;581;p86" descr="C:\WINDOWS\Application Data\Microsoft\Media Catalog\Downloaded Clips\cl67\j0257963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667000" y="1905000"/>
            <a:ext cx="3686175" cy="35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Shape 586"/>
          <p:cNvSpPr/>
          <p:nvPr/>
        </p:nvSpPr>
        <p:spPr>
          <a:xfrm>
            <a:off x="381000" y="1828800"/>
            <a:ext cx="5410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lang="en-US" sz="60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  <a:cs typeface="+mn-cs"/>
              </a:rPr>
              <a:t>Febrile</a:t>
            </a:r>
          </a:p>
          <a:p>
            <a:r>
              <a:rPr lang="en-US" sz="60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+mn-ea"/>
                <a:cs typeface="+mn-cs"/>
              </a:rPr>
              <a:t> Seizures</a:t>
            </a:r>
          </a:p>
        </p:txBody>
      </p:sp>
      <p:pic>
        <p:nvPicPr>
          <p:cNvPr id="2097165" name="Google Shape;587;p87" descr="C:\WINDOWS\Application Data\Microsoft\Media Catalog\Downloaded Clips\cl24\j0091551.wm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5791200" y="609600"/>
            <a:ext cx="2644775" cy="56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Google Shape;592;p88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610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4000" b="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of fever</a:t>
            </a:r>
            <a:r>
              <a:rPr lang="en-US" sz="4000">
                <a:solidFill>
                  <a:srgbClr val="FF0000"/>
                </a:solidFill>
              </a:rPr>
              <a:t> </a:t>
            </a:r>
            <a:br>
              <a:rPr lang="en-US" sz="4000"/>
            </a:br>
            <a:r>
              <a:rPr lang="en-US" sz="4000" b="0" i="1">
                <a:latin typeface="Times New Roman"/>
                <a:ea typeface="Times New Roman"/>
                <a:cs typeface="Times New Roman"/>
                <a:sym typeface="Times New Roman"/>
              </a:rPr>
              <a:t>(Sponging, Antipyretics, Antibiotics)</a:t>
            </a:r>
          </a:p>
        </p:txBody>
      </p:sp>
      <p:sp>
        <p:nvSpPr>
          <p:cNvPr id="1048902" name="Google Shape;593;p88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763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Light clothing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Blankets -- if shivering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Tepid sponging ---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with lukewarm  water OR tap water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Air cooling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switch on fan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Google Shape;599;p89"/>
          <p:cNvSpPr txBox="1">
            <a:spLocks noGrp="1"/>
          </p:cNvSpPr>
          <p:nvPr>
            <p:ph type="title"/>
          </p:nvPr>
        </p:nvSpPr>
        <p:spPr>
          <a:xfrm>
            <a:off x="1066800" y="1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Antipyretics……………..</a:t>
            </a:r>
          </a:p>
        </p:txBody>
      </p:sp>
      <p:graphicFrame>
        <p:nvGraphicFramePr>
          <p:cNvPr id="4194304" name="Google Shape;600;p89"/>
          <p:cNvGraphicFramePr>
            <a:graphicFrameLocks/>
          </p:cNvGraphicFramePr>
          <p:nvPr/>
        </p:nvGraphicFramePr>
        <p:xfrm>
          <a:off x="0" y="1551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{4651B41B-D986-4F29-832C-F907949E97F8}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PCM ---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10- 15mg/k/do—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4-5”/d ****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Liver necrosis , Hypoglycemia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Ibuprofen ---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5-10mg/k/do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240"/>
                        <a:buFont typeface="Noto Sans Symbols"/>
                        <a:buNone/>
                      </a:pPr>
                      <a:r>
                        <a:rPr lang="en-US" sz="32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3”/Day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Rash , Liver enzymes,Creat, Thrombo/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Pancytopenia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Mafenamic acid 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worse Ibuprofen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Nimesulide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?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Banned for &lt;12 years</a:t>
                      </a:r>
                      <a:r>
                        <a:rPr lang="en-US" sz="2800" b="0" i="1" u="none" strike="noStrike" cap="non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Hepatic failure, Steven Johnson Syn.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8910" name="Google Shape;601;p89"/>
          <p:cNvSpPr/>
          <p:nvPr/>
        </p:nvSpPr>
        <p:spPr>
          <a:xfrm>
            <a:off x="3733800" y="4419600"/>
            <a:ext cx="914400" cy="1752600"/>
          </a:xfrm>
          <a:prstGeom prst="ellips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197;p27"/>
          <p:cNvSpPr txBox="1"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What’s “normal”?</a:t>
            </a:r>
          </a:p>
        </p:txBody>
      </p:sp>
      <p:sp>
        <p:nvSpPr>
          <p:cNvPr id="104863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Most common definitions are based on a study </a:t>
            </a:r>
            <a:r>
              <a:rPr lang="en-US">
                <a:solidFill>
                  <a:srgbClr val="0070C0"/>
                </a:solidFill>
              </a:rPr>
              <a:t>by Wunderlich in </a:t>
            </a:r>
            <a:r>
              <a:rPr lang="en-US" i="1">
                <a:solidFill>
                  <a:srgbClr val="0070C0"/>
                </a:solidFill>
              </a:rPr>
              <a:t>1868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>
                <a:solidFill>
                  <a:srgbClr val="FF0000"/>
                </a:solidFill>
              </a:rPr>
              <a:t>“Normal”  37C (98.6F)</a:t>
            </a:r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>
                <a:solidFill>
                  <a:srgbClr val="FF0000"/>
                </a:solidFill>
              </a:rPr>
              <a:t>“Upper limit of normal” 38C (100.4F) </a:t>
            </a:r>
            <a:endParaRPr>
              <a:solidFill>
                <a:srgbClr val="FF0000"/>
              </a:solidFill>
            </a:endParaRPr>
          </a:p>
          <a:p>
            <a:pPr marL="731520" lvl="1" indent="-11430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>
              <a:solidFill>
                <a:srgbClr val="FF0000"/>
              </a:solidFill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Weaknesses:</a:t>
            </a:r>
            <a:r>
              <a:rPr lang="en-US" i="1"/>
              <a:t> 1.</a:t>
            </a:r>
            <a:r>
              <a:rPr lang="en-US"/>
              <a:t>Thermometry used,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              2.Use of axillary temps</a:t>
            </a:r>
            <a:r>
              <a:rPr lang="en-US" i="1"/>
              <a:t>   </a:t>
            </a: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Google Shape;606;p9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Antibiotics …………..?</a:t>
            </a:r>
          </a:p>
        </p:txBody>
      </p:sp>
      <p:sp>
        <p:nvSpPr>
          <p:cNvPr id="1048915" name="Google Shape;607;p9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If so , which ones to give ……….?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66" name="Google Shape;608;p90" descr="OTC-Drugs-in-Medicare-Part-D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838200" y="3276600"/>
            <a:ext cx="7772400" cy="274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Google Shape;613;p91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8610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Commonly used Antibiotics...</a:t>
            </a:r>
          </a:p>
        </p:txBody>
      </p:sp>
      <p:graphicFrame>
        <p:nvGraphicFramePr>
          <p:cNvPr id="4194305" name="Google Shape;614;p91"/>
          <p:cNvGraphicFramePr>
            <a:graphicFrameLocks/>
          </p:cNvGraphicFramePr>
          <p:nvPr/>
        </p:nvGraphicFramePr>
        <p:xfrm>
          <a:off x="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{4651B41B-D986-4F29-832C-F907949E97F8}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Drug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 </a:t>
                      </a:r>
                      <a:r>
                        <a:rPr lang="en-US" sz="2800" b="0" i="1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kg  Day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 Freq.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S/E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Amoxi+Clav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20-40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LM*****, Rash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Azithro 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Cefixime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8-10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Cefpodoxime 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8-10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Cephalexin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20-30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Ciproflox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10-15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endParaRPr sz="2800" b="0" i="1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145736" name="Google Shape;615;p91"/>
          <p:cNvCxnSpPr>
            <a:cxnSpLocks/>
          </p:cNvCxnSpPr>
          <p:nvPr/>
        </p:nvCxnSpPr>
        <p:spPr>
          <a:xfrm rot="10800000" flipH="1">
            <a:off x="2743200" y="1905000"/>
            <a:ext cx="152400" cy="3048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7" name="Google Shape;616;p91"/>
          <p:cNvCxnSpPr>
            <a:cxnSpLocks/>
          </p:cNvCxnSpPr>
          <p:nvPr/>
        </p:nvCxnSpPr>
        <p:spPr>
          <a:xfrm rot="10800000" flipH="1">
            <a:off x="3276600" y="1905000"/>
            <a:ext cx="152400" cy="3048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Google Shape;621;p9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</a:t>
            </a:r>
          </a:p>
        </p:txBody>
      </p:sp>
      <p:sp>
        <p:nvSpPr>
          <p:cNvPr id="1048922" name="Google Shape;622;p9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</a:p>
        </p:txBody>
      </p:sp>
      <p:graphicFrame>
        <p:nvGraphicFramePr>
          <p:cNvPr id="4194306" name="Google Shape;623;p92"/>
          <p:cNvGraphicFramePr>
            <a:graphicFrameLocks/>
          </p:cNvGraphicFramePr>
          <p:nvPr/>
        </p:nvGraphicFramePr>
        <p:xfrm>
          <a:off x="0" y="3048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{4651B41B-D986-4F29-832C-F907949E97F8}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Drug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   kg  Dose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Usual Freq.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Specific S/E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ceftriaxone –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i.m  /  iv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Plt., Biliary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Cloxacillin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3-4”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endParaRPr sz="2800" b="0" i="1" u="none" strike="noStrike" cap="non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Oseltamavir 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Hallucinations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Erythromycin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10-30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Metro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20-50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3-4”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960"/>
                        <a:buFont typeface="Noto Sans Symbols"/>
                        <a:buNone/>
                      </a:pPr>
                      <a:r>
                        <a:rPr lang="en-US" sz="2800" b="0" i="1" u="none" strike="noStrike" cap="non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Metallic taste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145738" name="Google Shape;624;p92"/>
          <p:cNvCxnSpPr>
            <a:cxnSpLocks/>
          </p:cNvCxnSpPr>
          <p:nvPr/>
        </p:nvCxnSpPr>
        <p:spPr>
          <a:xfrm rot="10800000" flipH="1">
            <a:off x="2895600" y="381000"/>
            <a:ext cx="152400" cy="4572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9" name="Google Shape;625;p92"/>
          <p:cNvCxnSpPr>
            <a:cxnSpLocks/>
          </p:cNvCxnSpPr>
          <p:nvPr/>
        </p:nvCxnSpPr>
        <p:spPr>
          <a:xfrm rot="10800000" flipH="1">
            <a:off x="3429000" y="381000"/>
            <a:ext cx="152400" cy="4572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Google Shape;630;p9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10"/>
              <a:buFont typeface="Times New Roman"/>
              <a:buNone/>
            </a:pPr>
            <a:r>
              <a:rPr lang="en-US" sz="441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Empirical choices</a:t>
            </a:r>
            <a:br>
              <a:rPr lang="en-US" sz="3600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6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26" name="Google Shape;631;p9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URTI / LRTI-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Amox+ Clavulinic acid  Or Azithro Or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Cefpodoxime</a:t>
            </a: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Otitis Media 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 Same  </a:t>
            </a: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Gastro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—Ciprofloxacin/oflox –Or-Septran +/- Metro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Genitourinary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-------Amoxi+Clav ?? Ciproflox Or Septran or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cefpodoxime</a:t>
            </a: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Mild Cellulitis- 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Cephalexin  Or  Cloxacillin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Meningitis/ M-skeletal </a:t>
            </a:r>
            <a:r>
              <a:rPr lang="en-US" sz="28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 Vancocin-CP* + Ceftriaxone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Google Shape;636;p9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No role of oral drugs </a:t>
            </a:r>
          </a:p>
        </p:txBody>
      </p:sp>
      <p:pic>
        <p:nvPicPr>
          <p:cNvPr id="2097167" name="Google Shape;637;p94" descr="staph pneumonia and empyema (3)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2209800"/>
            <a:ext cx="3657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8" name="Google Shape;638;p94" descr="staph pneumonia and empyema (9)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5066061" y="1981200"/>
            <a:ext cx="33933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Google Shape;639;p94" descr="staphylococcal osteomyelitis (5)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0" y="4876800"/>
            <a:ext cx="3657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Google Shape;640;p94" descr="IMG_028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5066061" y="4114800"/>
            <a:ext cx="3393300" cy="198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40" name="Google Shape;641;p94"/>
          <p:cNvCxnSpPr>
            <a:cxnSpLocks/>
          </p:cNvCxnSpPr>
          <p:nvPr/>
        </p:nvCxnSpPr>
        <p:spPr>
          <a:xfrm>
            <a:off x="3429000" y="3200400"/>
            <a:ext cx="205740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1" name="Google Shape;642;p94"/>
          <p:cNvCxnSpPr>
            <a:cxnSpLocks/>
          </p:cNvCxnSpPr>
          <p:nvPr/>
        </p:nvCxnSpPr>
        <p:spPr>
          <a:xfrm>
            <a:off x="1295400" y="4038600"/>
            <a:ext cx="1143000" cy="1905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2" name="Google Shape;643;p94"/>
          <p:cNvCxnSpPr>
            <a:cxnSpLocks/>
          </p:cNvCxnSpPr>
          <p:nvPr/>
        </p:nvCxnSpPr>
        <p:spPr>
          <a:xfrm>
            <a:off x="5105400" y="4648200"/>
            <a:ext cx="1143000" cy="19050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Google Shape;648;p9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</a:t>
            </a:r>
          </a:p>
        </p:txBody>
      </p:sp>
      <p:sp>
        <p:nvSpPr>
          <p:cNvPr id="1048941" name="Google Shape;649;p95"/>
          <p:cNvSpPr txBox="1">
            <a:spLocks noGrp="1"/>
          </p:cNvSpPr>
          <p:nvPr>
            <p:ph type="body" idx="1"/>
          </p:nvPr>
        </p:nvSpPr>
        <p:spPr>
          <a:xfrm>
            <a:off x="990600" y="3200400"/>
            <a:ext cx="7620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>
                <a:solidFill>
                  <a:srgbClr val="FF0000"/>
                </a:solidFill>
              </a:rPr>
              <a:t>Modify antibiotics after culture reports </a:t>
            </a:r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Google Shape;654;p9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458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sz="4000">
                <a:solidFill>
                  <a:srgbClr val="C00000"/>
                </a:solidFill>
              </a:rPr>
              <a:t>An infection is more dangerous if it gives a high fever or if the fever doesn’t come down with treatment…</a:t>
            </a:r>
          </a:p>
        </p:txBody>
      </p:sp>
      <p:grpSp>
        <p:nvGrpSpPr>
          <p:cNvPr id="372" name="Google Shape;655;p96"/>
          <p:cNvGrpSpPr/>
          <p:nvPr/>
        </p:nvGrpSpPr>
        <p:grpSpPr>
          <a:xfrm>
            <a:off x="3200400" y="4114800"/>
            <a:ext cx="3421224" cy="2565918"/>
            <a:chOff x="1968" y="1968"/>
            <a:chExt cx="2400" cy="2400"/>
          </a:xfrm>
        </p:grpSpPr>
        <p:sp>
          <p:nvSpPr>
            <p:cNvPr id="1048945" name="Google Shape;656;p96"/>
            <p:cNvSpPr/>
            <p:nvPr/>
          </p:nvSpPr>
          <p:spPr>
            <a:xfrm>
              <a:off x="1968" y="1968"/>
              <a:ext cx="2400" cy="240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097171" name="Google Shape;657;p96" descr="D:\PFiles\MSOffice\Clipart\homeanim\ag00007_.gif"/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2208" y="2016"/>
              <a:ext cx="1841" cy="21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Google Shape;663;p97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 temp = “bad” infection?</a:t>
            </a:r>
          </a:p>
        </p:txBody>
      </p:sp>
      <p:sp>
        <p:nvSpPr>
          <p:cNvPr id="1048949" name="Google Shape;664;p97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077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5397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sz="4000">
                <a:solidFill>
                  <a:srgbClr val="FF0000"/>
                </a:solidFill>
              </a:rPr>
              <a:t>No studies </a:t>
            </a:r>
            <a:r>
              <a:rPr lang="en-US" sz="4000"/>
              <a:t>have conclusively proven any correlation between height of temperature and </a:t>
            </a:r>
            <a:r>
              <a:rPr lang="en-US" sz="4000" i="1">
                <a:solidFill>
                  <a:srgbClr val="FF0000"/>
                </a:solidFill>
              </a:rPr>
              <a:t>outcome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/>
              <a:t>of an infection or disease outcome.</a:t>
            </a: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Google Shape;669;p9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 temp = “bad” infection?</a:t>
            </a:r>
          </a:p>
        </p:txBody>
      </p:sp>
      <p:sp>
        <p:nvSpPr>
          <p:cNvPr id="1048954" name="Google Shape;670;p98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Several studies suggest that children with temperatures greater than </a:t>
            </a:r>
            <a:r>
              <a:rPr lang="en-US">
                <a:solidFill>
                  <a:srgbClr val="FF0000"/>
                </a:solidFill>
              </a:rPr>
              <a:t>41°C (105.8°F) </a:t>
            </a:r>
            <a:r>
              <a:rPr lang="en-US"/>
              <a:t>have a greater chance of having a serious bacterial illness. </a:t>
            </a: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Google Shape;675;p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Hi temp = “bad” infection?</a:t>
            </a:r>
          </a:p>
        </p:txBody>
      </p:sp>
      <p:sp>
        <p:nvSpPr>
          <p:cNvPr id="1048958" name="Google Shape;676;p99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96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/>
              <a:t>Several studies suggest that fever of </a:t>
            </a:r>
            <a:r>
              <a:rPr lang="en-US">
                <a:solidFill>
                  <a:srgbClr val="FF0000"/>
                </a:solidFill>
              </a:rPr>
              <a:t>≥ 40°C (104 °F) </a:t>
            </a:r>
            <a:r>
              <a:rPr lang="en-US"/>
              <a:t>signals increased risk of serious bacterial illness for </a:t>
            </a:r>
            <a:r>
              <a:rPr lang="en-US">
                <a:solidFill>
                  <a:srgbClr val="FF0000"/>
                </a:solidFill>
              </a:rPr>
              <a:t>infants from birth to three months </a:t>
            </a:r>
            <a:r>
              <a:rPr lang="en-US"/>
              <a:t>of age.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81000" y="2362200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438912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/>
              <a:t>What</a:t>
            </a:r>
          </a:p>
          <a:p>
            <a:pPr marL="438912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/>
              <a:t>about</a:t>
            </a:r>
          </a:p>
          <a:p>
            <a:pPr marL="438912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/>
              <a:t>the</a:t>
            </a:r>
          </a:p>
          <a:p>
            <a:pPr marL="438912" lvl="0" indent="-3200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None/>
            </a:pPr>
            <a:r>
              <a:rPr lang="en-US" sz="4800"/>
              <a:t>numbers?</a:t>
            </a:r>
          </a:p>
        </p:txBody>
      </p:sp>
      <p:grpSp>
        <p:nvGrpSpPr>
          <p:cNvPr id="163" name="Google Shape;204;p28"/>
          <p:cNvGrpSpPr/>
          <p:nvPr/>
        </p:nvGrpSpPr>
        <p:grpSpPr>
          <a:xfrm>
            <a:off x="4648200" y="1828800"/>
            <a:ext cx="3935413" cy="4542692"/>
            <a:chOff x="2928" y="816"/>
            <a:chExt cx="2479" cy="3000"/>
          </a:xfrm>
        </p:grpSpPr>
        <p:sp>
          <p:nvSpPr>
            <p:cNvPr id="1048648" name="Google Shape;205;p28"/>
            <p:cNvSpPr/>
            <p:nvPr/>
          </p:nvSpPr>
          <p:spPr>
            <a:xfrm>
              <a:off x="2928" y="816"/>
              <a:ext cx="2400" cy="3000"/>
            </a:xfrm>
            <a:prstGeom prst="rect">
              <a:avLst/>
            </a:prstGeom>
            <a:solidFill>
              <a:srgbClr val="FFFF99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097153" name="Google Shape;206;p28" descr="C:\WINDOWS\Application Data\Microsoft\Media Catalog\Downloaded Clips\cl45\j0174020.gif"/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>
              <a:fillRect/>
            </a:stretch>
          </p:blipFill>
          <p:spPr>
            <a:xfrm>
              <a:off x="2928" y="960"/>
              <a:ext cx="2479" cy="26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Google Shape;681;p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Poor response to tx = bad?</a:t>
            </a:r>
          </a:p>
        </p:txBody>
      </p:sp>
      <p:sp>
        <p:nvSpPr>
          <p:cNvPr id="1048962" name="Google Shape;682;p100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>
                <a:solidFill>
                  <a:srgbClr val="00B0F0"/>
                </a:solidFill>
              </a:rPr>
              <a:t>Failure of antipyretics </a:t>
            </a:r>
            <a:r>
              <a:rPr lang="en-US"/>
              <a:t>to control fever </a:t>
            </a:r>
            <a:r>
              <a:rPr lang="en-US">
                <a:solidFill>
                  <a:srgbClr val="00B0F0"/>
                </a:solidFill>
              </a:rPr>
              <a:t>has </a:t>
            </a:r>
            <a:r>
              <a:rPr lang="en-US" i="1">
                <a:solidFill>
                  <a:srgbClr val="00B0F0"/>
                </a:solidFill>
              </a:rPr>
              <a:t>not </a:t>
            </a:r>
            <a:r>
              <a:rPr lang="en-US">
                <a:solidFill>
                  <a:srgbClr val="00B0F0"/>
                </a:solidFill>
              </a:rPr>
              <a:t>been proven </a:t>
            </a:r>
            <a:r>
              <a:rPr lang="en-US"/>
              <a:t>to correspond with severity of illness.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Improved </a:t>
            </a:r>
            <a:r>
              <a:rPr lang="en-US" i="1">
                <a:solidFill>
                  <a:srgbClr val="FF0000"/>
                </a:solidFill>
              </a:rPr>
              <a:t>general appearance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after antipyretics may indicate a less severe illness.</a:t>
            </a:r>
            <a:endParaRPr i="1"/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Google Shape;687;p10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SUMMARY</a:t>
            </a:r>
          </a:p>
        </p:txBody>
      </p:sp>
      <p:sp>
        <p:nvSpPr>
          <p:cNvPr id="1048966" name="Google Shape;688;p10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Since it is </a:t>
            </a:r>
            <a:r>
              <a:rPr lang="en-US" sz="2800">
                <a:solidFill>
                  <a:srgbClr val="00B0F0"/>
                </a:solidFill>
              </a:rPr>
              <a:t>not always possible to distinguish a mild infection from a life-threatening condition</a:t>
            </a:r>
            <a:r>
              <a:rPr lang="en-US" sz="2800"/>
              <a:t>, any child with fever should be properly evaluated. </a:t>
            </a: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/>
              <a:t>In children with fever, </a:t>
            </a:r>
            <a:r>
              <a:rPr lang="en-US" sz="2800">
                <a:solidFill>
                  <a:srgbClr val="00B0F0"/>
                </a:solidFill>
              </a:rPr>
              <a:t>the presence of additional risk factors for infection,</a:t>
            </a:r>
            <a:r>
              <a:rPr lang="en-US" sz="2800"/>
              <a:t> such as sickle-cell anemia or HIV, is cause for evaluation, </a:t>
            </a:r>
            <a:r>
              <a:rPr lang="en-US" sz="2800">
                <a:solidFill>
                  <a:srgbClr val="C00000"/>
                </a:solidFill>
              </a:rPr>
              <a:t>even if all assessment findings are normal.</a:t>
            </a:r>
          </a:p>
          <a:p>
            <a:pPr marL="438912" lvl="0" indent="-17780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  <p:sp>
        <p:nvSpPr>
          <p:cNvPr id="1048967" name="Google Shape;689;p10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Google Shape;694;p10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home message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48971" name="Google Shape;695;p10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915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Fever—most common presenting symptom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i="1"/>
              <a:t>Infections are the most common cause of fever in children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Thorough clinical examination is a must 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Investigations need to be timely and tailor-made </a:t>
            </a:r>
          </a:p>
          <a:p>
            <a:pPr marL="438912" lvl="0" indent="-198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Safe Antipyretics are usually safe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Ensure judicious and correct dose of antibiotics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Important to differentiate well from sick child  for referral - - -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Is very often life-saving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2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Google Shape;700;p10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Corbel"/>
              <a:buNone/>
            </a:pPr>
            <a:r>
              <a:rPr lang="en-US" i="1">
                <a:solidFill>
                  <a:srgbClr val="FF0000"/>
                </a:solidFill>
              </a:rPr>
              <a:t>          Any Question ?</a:t>
            </a:r>
            <a:endParaRPr i="1">
              <a:solidFill>
                <a:srgbClr val="FF0000"/>
              </a:solidFill>
            </a:endParaRPr>
          </a:p>
        </p:txBody>
      </p:sp>
      <p:pic>
        <p:nvPicPr>
          <p:cNvPr id="2097172" name="Google Shape;701;p103" descr="http://plaza.ufl.edu/maurih00/images/garfield2.gif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1752600" y="1989264"/>
            <a:ext cx="5808900" cy="45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Google Shape;706;p10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Corbel"/>
              <a:buNone/>
            </a:pPr>
            <a:r>
              <a:rPr lang="en-US" i="1">
                <a:solidFill>
                  <a:srgbClr val="FF0000"/>
                </a:solidFill>
              </a:rPr>
              <a:t>                    ??????????</a:t>
            </a:r>
          </a:p>
        </p:txBody>
      </p:sp>
      <p:pic>
        <p:nvPicPr>
          <p:cNvPr id="2097173" name="Google Shape;707;p104" descr="http://t1.gstatic.com/images?q=tbn:ANd9GcTGkJL2joVS7q3jEmZDc_1CE5iuwHiLzzb9VjjgLJARGZIgkkUj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371600" y="1687512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Google Shape;712;p10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Thank You.</a:t>
            </a:r>
          </a:p>
        </p:txBody>
      </p:sp>
      <p:pic>
        <p:nvPicPr>
          <p:cNvPr id="2097174" name="Google Shape;713;p105" descr="IST PI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288923" y="2133600"/>
            <a:ext cx="72969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Google Shape;718;p10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Case 1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984" name="Google Shape;719;p106"/>
          <p:cNvSpPr txBox="1">
            <a:spLocks noGrp="1"/>
          </p:cNvSpPr>
          <p:nvPr>
            <p:ph type="body" idx="1"/>
          </p:nvPr>
        </p:nvSpPr>
        <p:spPr>
          <a:xfrm>
            <a:off x="1066800" y="2286000"/>
            <a:ext cx="754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18 month old boy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Fever 103-104 --- 3-4 times a day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In between-------- 100-101 F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“Decreased oral intake ----  Good urine output ”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On Examination ---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No localization</a:t>
            </a: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No Organomegaly , skin or M-sk involvement 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WLS-</a:t>
            </a:r>
            <a:r>
              <a:rPr lang="en-US" sz="28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? Viral / Bacterial/ Non-infectious </a:t>
            </a:r>
          </a:p>
        </p:txBody>
      </p:sp>
      <p:pic>
        <p:nvPicPr>
          <p:cNvPr id="2097175" name="Google Shape;720;p106" descr="thermometer1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781800" y="0"/>
            <a:ext cx="2362200" cy="221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Google Shape;725;p10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</a:t>
            </a:r>
          </a:p>
        </p:txBody>
      </p:sp>
      <p:sp>
        <p:nvSpPr>
          <p:cNvPr id="1048988" name="Google Shape;726;p10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TLC--- 17000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70%Polys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Platelets normal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CRP ---- 1.8 (&gt; 0.6 )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Lepto / Dengue / RMAg ---- Negative</a:t>
            </a: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76" name="Google Shape;727;p107" descr="2125747132_c34175d11f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324600" y="381000"/>
            <a:ext cx="25908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Google Shape;732;p108" descr="question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963092" y="324644"/>
            <a:ext cx="12177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991" name="Google Shape;733;p108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Fever without localizing signs!!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UTI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Occult Pneumonia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Occult Bacteremia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      Viremia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b="1" i="1">
                <a:latin typeface="Times New Roman"/>
                <a:ea typeface="Times New Roman"/>
                <a:cs typeface="Times New Roman"/>
                <a:sym typeface="Times New Roman"/>
              </a:rPr>
              <a:t>Non- Infectious --- CRP Positive --- Unlikely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Google Shape;738;p10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Times New Roman"/>
              <a:buNone/>
            </a:pPr>
            <a:r>
              <a:rPr lang="en-US" b="0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</a:t>
            </a:r>
          </a:p>
        </p:txBody>
      </p:sp>
      <p:sp>
        <p:nvSpPr>
          <p:cNvPr id="1048995" name="Google Shape;739;p10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Urine ----- 8-10 pus cells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UTI ?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Leucocyte esterase +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Nitrites --- ++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r>
              <a:rPr lang="en-US" sz="360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36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 ???</a:t>
            </a:r>
          </a:p>
          <a:p>
            <a:pPr marL="438912" lvl="0" indent="-137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Noto Sans Symbols"/>
              <a:buNone/>
            </a:pPr>
            <a:endParaRPr sz="36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78" name="Google Shape;740;p109" descr="1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 rot="10800000" flipH="1">
            <a:off x="6096000" y="2362198"/>
            <a:ext cx="2743200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211;p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FEVER</a:t>
            </a:r>
          </a:p>
        </p:txBody>
      </p:sp>
      <p:sp>
        <p:nvSpPr>
          <p:cNvPr id="104865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Defined as a </a:t>
            </a:r>
            <a:r>
              <a:rPr lang="en-US">
                <a:solidFill>
                  <a:srgbClr val="FF0000"/>
                </a:solidFill>
              </a:rPr>
              <a:t>rectal temp 100.4 or higher.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>
              <a:solidFill>
                <a:srgbClr val="FF0000"/>
              </a:solidFill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/>
              <a:t>Relations b/n recta, oral &amp; axillary temperature:-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Rectal 0.5 C &gt; oral 0.5 C &gt; axillary 0.5 C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/>
          </a:p>
        </p:txBody>
      </p:sp>
      <p:sp>
        <p:nvSpPr>
          <p:cNvPr id="104865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8476"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65"/>
              <a:t>9</a:t>
            </a:fld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Google Shape;745;p11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the culprit ???</a:t>
            </a:r>
            <a:r>
              <a:rPr lang="en-US"/>
              <a:t>                                                </a:t>
            </a:r>
          </a:p>
        </p:txBody>
      </p:sp>
      <p:sp>
        <p:nvSpPr>
          <p:cNvPr id="1048999" name="Google Shape;746;p11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7200"/>
              <a:t>                  ?</a:t>
            </a:r>
            <a:endParaRPr sz="7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Google Shape;751;p111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8458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USG--- KUB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b="1" i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en-US" sz="2800" b="1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Posterior urethral valves      </a:t>
            </a:r>
            <a:endParaRPr sz="2800" b="1" i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7179" name="Google Shape;752;p111" descr="trabeculation-1a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724400" y="3200400"/>
            <a:ext cx="426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Google Shape;753;p111" descr="ANd9GcRqDe7ooVBU7kgpldYGPQQDd6Qw6lyG1bqsXe3IRp5fmR4c-S_QFQMfrLg">
            <a:hlinkClick r:id="rId4"/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457200" y="2209800"/>
            <a:ext cx="3962400" cy="44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43" name="Google Shape;754;p111"/>
          <p:cNvCxnSpPr>
            <a:cxnSpLocks/>
          </p:cNvCxnSpPr>
          <p:nvPr/>
        </p:nvCxnSpPr>
        <p:spPr>
          <a:xfrm flipH="1">
            <a:off x="2133600" y="4572000"/>
            <a:ext cx="1524000" cy="16764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4" name="Google Shape;755;p111"/>
          <p:cNvCxnSpPr>
            <a:cxnSpLocks/>
          </p:cNvCxnSpPr>
          <p:nvPr/>
        </p:nvCxnSpPr>
        <p:spPr>
          <a:xfrm flipH="1">
            <a:off x="1981200" y="4191000"/>
            <a:ext cx="1524000" cy="16764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5745" name="Google Shape;756;p111"/>
          <p:cNvCxnSpPr>
            <a:cxnSpLocks/>
          </p:cNvCxnSpPr>
          <p:nvPr/>
        </p:nvCxnSpPr>
        <p:spPr>
          <a:xfrm flipH="1">
            <a:off x="2819400" y="1828800"/>
            <a:ext cx="1524000" cy="167640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5" name="Google Shape;761;p11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</a:t>
            </a:r>
          </a:p>
        </p:txBody>
      </p:sp>
      <p:sp>
        <p:nvSpPr>
          <p:cNvPr id="1049006" name="Google Shape;762;p11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Underwent Fulguration of the PU valve f/b prolonged antibiotic course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Is on regular follow-up </a:t>
            </a:r>
          </a:p>
        </p:txBody>
      </p:sp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Google Shape;767;p11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b="0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Case- 2</a:t>
            </a:r>
            <a:endParaRPr b="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010" name="Google Shape;768;p1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11 yr old  boy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Fever 99-101 for the last 10-15 days--- on different antibiotics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No localizing signs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Pallor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Spleen --- 1 cm palpable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? Malaria</a:t>
            </a:r>
          </a:p>
        </p:txBody>
      </p: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Google Shape;773;p114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RMAg ---- negative 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Hgb 8 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Plt    1.2 lacs 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TLC --- 50000</a:t>
            </a:r>
          </a:p>
          <a:p>
            <a:pPr marL="438912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◼"/>
            </a:pP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Diagnosis ???</a:t>
            </a:r>
          </a:p>
        </p:txBody>
      </p:sp>
      <p:pic>
        <p:nvPicPr>
          <p:cNvPr id="2097181" name="Google Shape;774;p11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648200" y="2362200"/>
            <a:ext cx="39624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Google Shape;780;p11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Times New Roman"/>
              <a:buNone/>
            </a:pPr>
            <a:r>
              <a:rPr lang="en-US" b="0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</a:t>
            </a:r>
          </a:p>
        </p:txBody>
      </p:sp>
      <p:sp>
        <p:nvSpPr>
          <p:cNvPr id="1049017" name="Google Shape;781;p115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Acute lymphatic leukemia 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Fever with pallor , increased counts and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HS megaly ---Likely malignancy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important not to give steroids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--- single dose of Hydrocort can change the picture</a:t>
            </a:r>
          </a:p>
          <a:p>
            <a:pPr marL="438912" lvl="0" indent="-15748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Referred to Pediatric hematologist for further care ………….</a:t>
            </a: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Google Shape;786;p116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</a:t>
            </a:r>
          </a:p>
        </p:txBody>
      </p:sp>
      <p:sp>
        <p:nvSpPr>
          <p:cNvPr id="1049022" name="Google Shape;787;p116"/>
          <p:cNvSpPr txBox="1">
            <a:spLocks noGrp="1"/>
          </p:cNvSpPr>
          <p:nvPr>
            <p:ph type="body" idx="1"/>
          </p:nvPr>
        </p:nvSpPr>
        <p:spPr>
          <a:xfrm>
            <a:off x="1066800" y="1828800"/>
            <a:ext cx="7924800" cy="4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13 yr old boy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1 day high grade fever with rash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Treated as Viral by quack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i="1" baseline="3000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generation Cephalosporins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Fever and rash worsened over the next 24 hours  </a:t>
            </a:r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lang="en-US" sz="4400" b="1" i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Shown to a GP</a:t>
            </a:r>
            <a:r>
              <a:rPr lang="en-US" i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049023" name="Google Shape;788;p116"/>
          <p:cNvSpPr/>
          <p:nvPr/>
        </p:nvSpPr>
        <p:spPr>
          <a:xfrm>
            <a:off x="1219200" y="4572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  Case 3</a:t>
            </a:r>
            <a:endParaRPr sz="4400" i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Google Shape;793;p11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lang="en-US"/>
              <a:t>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049027" name="Google Shape;794;p11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                                                              </a:t>
            </a:r>
          </a:p>
        </p:txBody>
      </p:sp>
      <p:pic>
        <p:nvPicPr>
          <p:cNvPr id="2097182" name="Google Shape;795;p11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209800" y="1676400"/>
            <a:ext cx="39624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028" name="Google Shape;796;p117"/>
          <p:cNvSpPr/>
          <p:nvPr/>
        </p:nvSpPr>
        <p:spPr>
          <a:xfrm>
            <a:off x="304800" y="4038600"/>
            <a:ext cx="85344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1.He was noted to have poor pulses and few petechiae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Clinical diagnosis Dengue shock syndrome was made </a:t>
            </a:r>
            <a:endParaRPr sz="3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3.Immediately referred</a:t>
            </a:r>
            <a:endParaRPr sz="3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Google Shape;801;p11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Came collapsed </a:t>
            </a:r>
          </a:p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Cyanosed and with Bradycardia + Feeble pulses </a:t>
            </a:r>
          </a:p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Intubated  + Short run of CPR</a:t>
            </a:r>
          </a:p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Intravenous access impossible </a:t>
            </a:r>
          </a:p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Vague intra-osseous access</a:t>
            </a:r>
          </a:p>
          <a:p>
            <a:pPr marL="609600" lvl="0" indent="-609600" algn="l" rtl="0"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Decided to go with a Central line --- drugs as well as for sampling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4" name="Google Shape;806;p11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en-US" i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Case- 4  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035" name="Google Shape;807;p11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2 yr old girl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Immunised for age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C/O cough , cold , fever for 1 day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Difficulty swallowing food </a:t>
            </a: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O/E---Congested throat – no exudates</a:t>
            </a:r>
          </a:p>
          <a:p>
            <a:pPr marL="438912" lvl="0" indent="-1574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sz="40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Viral   ? Bacterial **</a:t>
            </a:r>
          </a:p>
        </p:txBody>
      </p:sp>
      <p:pic>
        <p:nvPicPr>
          <p:cNvPr id="2097183" name="Google Shape;808;p119" descr="throat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5867400" y="457200"/>
            <a:ext cx="1714500" cy="124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3291</Words>
  <Application>Microsoft Office PowerPoint</Application>
  <PresentationFormat>On-screen Show (4:3)</PresentationFormat>
  <Paragraphs>780</Paragraphs>
  <Slides>109</Slides>
  <Notes>107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19" baseType="lpstr">
      <vt:lpstr>Arial</vt:lpstr>
      <vt:lpstr>Arial Black</vt:lpstr>
      <vt:lpstr>Calibri</vt:lpstr>
      <vt:lpstr>Corbel</vt:lpstr>
      <vt:lpstr>Impact</vt:lpstr>
      <vt:lpstr>Niagara Solid</vt:lpstr>
      <vt:lpstr>Noto Sans Symbols</vt:lpstr>
      <vt:lpstr>Times New Roman</vt:lpstr>
      <vt:lpstr>Module</vt:lpstr>
      <vt:lpstr>Module</vt:lpstr>
      <vt:lpstr>Cource Learning Outcomes </vt:lpstr>
      <vt:lpstr>PowerPoint Presentation</vt:lpstr>
      <vt:lpstr>         Aim of this lecture </vt:lpstr>
      <vt:lpstr>                                                </vt:lpstr>
      <vt:lpstr>What is fever?</vt:lpstr>
      <vt:lpstr>What is fever?</vt:lpstr>
      <vt:lpstr>What’s “normal”?</vt:lpstr>
      <vt:lpstr>PowerPoint Presentation</vt:lpstr>
      <vt:lpstr>FEVER</vt:lpstr>
      <vt:lpstr>         Thermometry</vt:lpstr>
      <vt:lpstr>Thermometry</vt:lpstr>
      <vt:lpstr>Thermometry</vt:lpstr>
      <vt:lpstr>Thermometry</vt:lpstr>
      <vt:lpstr>Thermometry</vt:lpstr>
      <vt:lpstr>Thermometry</vt:lpstr>
      <vt:lpstr>Thermometry</vt:lpstr>
      <vt:lpstr>          TYPE OF FEVER</vt:lpstr>
      <vt:lpstr>           TYPE OF FEVER                                          cont…..</vt:lpstr>
      <vt:lpstr>PowerPoint Presentation</vt:lpstr>
      <vt:lpstr>How hot is “high”?</vt:lpstr>
      <vt:lpstr>How hot is “high”?</vt:lpstr>
      <vt:lpstr>Molecular genesis of fever </vt:lpstr>
      <vt:lpstr>FEVER</vt:lpstr>
      <vt:lpstr>                                                   </vt:lpstr>
      <vt:lpstr>PowerPoint Presentation</vt:lpstr>
      <vt:lpstr>FEVER</vt:lpstr>
      <vt:lpstr>FEVER</vt:lpstr>
      <vt:lpstr>FEVER</vt:lpstr>
      <vt:lpstr>FEVER</vt:lpstr>
      <vt:lpstr>Fact or fiction?</vt:lpstr>
      <vt:lpstr>     ETIOPATHOGENESIS</vt:lpstr>
      <vt:lpstr>Infectious</vt:lpstr>
      <vt:lpstr>Inflammatory</vt:lpstr>
      <vt:lpstr>                                                </vt:lpstr>
      <vt:lpstr>EVALUATION OF FEBRILE CHILD</vt:lpstr>
      <vt:lpstr>Similarities…..?</vt:lpstr>
      <vt:lpstr>  APPROCH…. </vt:lpstr>
      <vt:lpstr>Kids are not adults  !!</vt:lpstr>
      <vt:lpstr>                                                   </vt:lpstr>
      <vt:lpstr>HISTORY</vt:lpstr>
      <vt:lpstr>HISTORY</vt:lpstr>
      <vt:lpstr>HISTORY</vt:lpstr>
      <vt:lpstr>HISTORY</vt:lpstr>
      <vt:lpstr>HISTORY</vt:lpstr>
      <vt:lpstr>                                                   </vt:lpstr>
      <vt:lpstr> General appearance --- most imp  ---? Toxic looking      ? Level of alertness and responsiveness</vt:lpstr>
      <vt:lpstr>“ Is this a serious fever ? ”</vt:lpstr>
      <vt:lpstr>                                                </vt:lpstr>
      <vt:lpstr>Clues to the Cause of fever </vt:lpstr>
      <vt:lpstr>Common Fevers in children</vt:lpstr>
      <vt:lpstr>? Viral Infection </vt:lpstr>
      <vt:lpstr>Bacterial Infection </vt:lpstr>
      <vt:lpstr>Fever ---- without localising signs                                                </vt:lpstr>
      <vt:lpstr>        Does Charting matter ???  Fever-- Mild up to 101---Moderate up to 104   Continuous --- Typhoid , Malignant Falciparum                         &amp; Bacterial   Intermittent --- Malaria , Lymphomas   Hectic --- Pyogenic   Remittent --- Most viral and bacterial infections </vt:lpstr>
      <vt:lpstr>Usual labs --- tailor-made*** !!</vt:lpstr>
      <vt:lpstr>Usual labs --- tailor-made*** !!                                                Cont……</vt:lpstr>
      <vt:lpstr>Laboratory evaluation</vt:lpstr>
      <vt:lpstr>Laboratory evaluation</vt:lpstr>
      <vt:lpstr>Laboratory evaluation</vt:lpstr>
      <vt:lpstr>PowerPoint Presentation</vt:lpstr>
      <vt:lpstr>    Should we even treat fever? </vt:lpstr>
      <vt:lpstr>(Why) should      we treat          fever?</vt:lpstr>
      <vt:lpstr>    Reasons to treat fever</vt:lpstr>
      <vt:lpstr>    Reasons to treat fever</vt:lpstr>
      <vt:lpstr>PowerPoint Presentation</vt:lpstr>
      <vt:lpstr>PowerPoint Presentation</vt:lpstr>
      <vt:lpstr>PowerPoint Presentation</vt:lpstr>
      <vt:lpstr>          Treatment of fever  (Sponging, Antipyretics, Antibiotics)</vt:lpstr>
      <vt:lpstr>Antipyretics……………..</vt:lpstr>
      <vt:lpstr>Antibiotics …………..?</vt:lpstr>
      <vt:lpstr>Commonly used Antibiotics...</vt:lpstr>
      <vt:lpstr>                                                   </vt:lpstr>
      <vt:lpstr>    Empirical choices  </vt:lpstr>
      <vt:lpstr>No role of oral drugs </vt:lpstr>
      <vt:lpstr>                                                 </vt:lpstr>
      <vt:lpstr>PowerPoint Presentation</vt:lpstr>
      <vt:lpstr>Hi temp = “bad” infection?</vt:lpstr>
      <vt:lpstr>Hi temp = “bad” infection?</vt:lpstr>
      <vt:lpstr>Hi temp = “bad” infection?</vt:lpstr>
      <vt:lpstr>Poor response to tx = bad?</vt:lpstr>
      <vt:lpstr>SUMMARY</vt:lpstr>
      <vt:lpstr>Take home message </vt:lpstr>
      <vt:lpstr>          Any Question ?</vt:lpstr>
      <vt:lpstr>                    ??????????</vt:lpstr>
      <vt:lpstr>                Thank You.</vt:lpstr>
      <vt:lpstr>                Case 1</vt:lpstr>
      <vt:lpstr>                                                  </vt:lpstr>
      <vt:lpstr>PowerPoint Presentation</vt:lpstr>
      <vt:lpstr>                                                  </vt:lpstr>
      <vt:lpstr>Where is the culprit ???                                                </vt:lpstr>
      <vt:lpstr>PowerPoint Presentation</vt:lpstr>
      <vt:lpstr>                                                </vt:lpstr>
      <vt:lpstr>                 Case- 2</vt:lpstr>
      <vt:lpstr>PowerPoint Presentation</vt:lpstr>
      <vt:lpstr>                                                      </vt:lpstr>
      <vt:lpstr>                                 </vt:lpstr>
      <vt:lpstr>                                                                                                                                                     </vt:lpstr>
      <vt:lpstr>PowerPoint Presentation</vt:lpstr>
      <vt:lpstr>              Case- 4                                                   </vt:lpstr>
      <vt:lpstr>                                </vt:lpstr>
      <vt:lpstr>PowerPoint Presentation</vt:lpstr>
      <vt:lpstr>         Repeat pneumonia </vt:lpstr>
      <vt:lpstr>             Case--- 5</vt:lpstr>
      <vt:lpstr>                                                                                                                                                          </vt:lpstr>
      <vt:lpstr>                                                   </vt:lpstr>
      <vt:lpstr>USG   </vt:lpstr>
      <vt:lpstr>          GI Complaints  </vt:lpstr>
      <vt:lpstr>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V2140</dc:creator>
  <cp:lastModifiedBy>hp laptop</cp:lastModifiedBy>
  <cp:revision>3</cp:revision>
  <dcterms:created xsi:type="dcterms:W3CDTF">2024-08-25T05:23:15Z</dcterms:created>
  <dcterms:modified xsi:type="dcterms:W3CDTF">2025-09-12T06:14:01Z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994a94727eea46b1baf090602449278a</vt:lpwstr>
  </property>
</Properties>
</file>