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Lst>
  <p:sldIdLst>
    <p:sldId id="256" r:id="rId2"/>
    <p:sldId id="282" r:id="rId3"/>
    <p:sldId id="332" r:id="rId4"/>
    <p:sldId id="257" r:id="rId5"/>
    <p:sldId id="321" r:id="rId6"/>
    <p:sldId id="322" r:id="rId7"/>
    <p:sldId id="326" r:id="rId8"/>
    <p:sldId id="323" r:id="rId9"/>
    <p:sldId id="258" r:id="rId10"/>
    <p:sldId id="325" r:id="rId11"/>
    <p:sldId id="327" r:id="rId12"/>
    <p:sldId id="294" r:id="rId13"/>
    <p:sldId id="271" r:id="rId14"/>
    <p:sldId id="328" r:id="rId15"/>
    <p:sldId id="261" r:id="rId16"/>
    <p:sldId id="329" r:id="rId17"/>
    <p:sldId id="295" r:id="rId18"/>
    <p:sldId id="260" r:id="rId19"/>
    <p:sldId id="262" r:id="rId20"/>
    <p:sldId id="297" r:id="rId21"/>
    <p:sldId id="298" r:id="rId22"/>
    <p:sldId id="263" r:id="rId23"/>
    <p:sldId id="265" r:id="rId24"/>
    <p:sldId id="275" r:id="rId25"/>
    <p:sldId id="276" r:id="rId26"/>
    <p:sldId id="273" r:id="rId27"/>
    <p:sldId id="330" r:id="rId28"/>
    <p:sldId id="307" r:id="rId29"/>
    <p:sldId id="331" r:id="rId30"/>
    <p:sldId id="309" r:id="rId31"/>
    <p:sldId id="268" r:id="rId32"/>
    <p:sldId id="280" r:id="rId33"/>
    <p:sldId id="281" r:id="rId34"/>
    <p:sldId id="310" r:id="rId35"/>
    <p:sldId id="286" r:id="rId36"/>
    <p:sldId id="32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2" d="100"/>
          <a:sy n="32" d="100"/>
        </p:scale>
        <p:origin x="11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94E926-FD18-47DD-8199-C35E99401B16}"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9EB41C9E-CF6B-4013-910B-6DEABD1B42BA}" type="slidenum">
              <a:rPr lang="en-IN" smtClean="0"/>
              <a:t>‹#›</a:t>
            </a:fld>
            <a:endParaRPr lang="en-IN"/>
          </a:p>
        </p:txBody>
      </p:sp>
    </p:spTree>
    <p:extLst>
      <p:ext uri="{BB962C8B-B14F-4D97-AF65-F5344CB8AC3E}">
        <p14:creationId xmlns:p14="http://schemas.microsoft.com/office/powerpoint/2010/main" val="209488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94E926-FD18-47DD-8199-C35E99401B16}"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B41C9E-CF6B-4013-910B-6DEABD1B42BA}" type="slidenum">
              <a:rPr lang="en-IN" smtClean="0"/>
              <a:t>‹#›</a:t>
            </a:fld>
            <a:endParaRPr lang="en-IN"/>
          </a:p>
        </p:txBody>
      </p:sp>
    </p:spTree>
    <p:extLst>
      <p:ext uri="{BB962C8B-B14F-4D97-AF65-F5344CB8AC3E}">
        <p14:creationId xmlns:p14="http://schemas.microsoft.com/office/powerpoint/2010/main" val="39237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94E926-FD18-47DD-8199-C35E99401B16}"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B41C9E-CF6B-4013-910B-6DEABD1B42BA}" type="slidenum">
              <a:rPr lang="en-IN" smtClean="0"/>
              <a:t>‹#›</a:t>
            </a:fld>
            <a:endParaRPr lang="en-IN"/>
          </a:p>
        </p:txBody>
      </p:sp>
    </p:spTree>
    <p:extLst>
      <p:ext uri="{BB962C8B-B14F-4D97-AF65-F5344CB8AC3E}">
        <p14:creationId xmlns:p14="http://schemas.microsoft.com/office/powerpoint/2010/main" val="423587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94E926-FD18-47DD-8199-C35E99401B16}" type="datetimeFigureOut">
              <a:rPr lang="en-IN" smtClean="0"/>
              <a:t>12-09-2025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EB41C9E-CF6B-4013-910B-6DEABD1B42BA}" type="slidenum">
              <a:rPr lang="en-IN" smtClean="0"/>
              <a:t>‹#›</a:t>
            </a:fld>
            <a:endParaRPr lang="en-IN"/>
          </a:p>
        </p:txBody>
      </p:sp>
    </p:spTree>
    <p:extLst>
      <p:ext uri="{BB962C8B-B14F-4D97-AF65-F5344CB8AC3E}">
        <p14:creationId xmlns:p14="http://schemas.microsoft.com/office/powerpoint/2010/main" val="116811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6494E926-FD18-47DD-8199-C35E99401B16}" type="datetimeFigureOut">
              <a:rPr lang="en-IN" smtClean="0"/>
              <a:t>12-09-2025</a:t>
            </a:fld>
            <a:endParaRPr lang="en-IN"/>
          </a:p>
        </p:txBody>
      </p:sp>
      <p:sp>
        <p:nvSpPr>
          <p:cNvPr id="5" name="Footer Placeholder 4"/>
          <p:cNvSpPr>
            <a:spLocks noGrp="1"/>
          </p:cNvSpPr>
          <p:nvPr>
            <p:ph type="ftr" sz="quarter" idx="11"/>
          </p:nvPr>
        </p:nvSpPr>
        <p:spPr>
          <a:xfrm>
            <a:off x="2182708" y="6272784"/>
            <a:ext cx="6327648" cy="365125"/>
          </a:xfrm>
        </p:spPr>
        <p:txBody>
          <a:bodyPr/>
          <a:lstStyle/>
          <a:p>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9EB41C9E-CF6B-4013-910B-6DEABD1B42BA}" type="slidenum">
              <a:rPr lang="en-IN" smtClean="0"/>
              <a:t>‹#›</a:t>
            </a:fld>
            <a:endParaRPr lang="en-IN"/>
          </a:p>
        </p:txBody>
      </p:sp>
    </p:spTree>
    <p:extLst>
      <p:ext uri="{BB962C8B-B14F-4D97-AF65-F5344CB8AC3E}">
        <p14:creationId xmlns:p14="http://schemas.microsoft.com/office/powerpoint/2010/main" val="114064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94E926-FD18-47DD-8199-C35E99401B16}" type="datetimeFigureOut">
              <a:rPr lang="en-IN" smtClean="0"/>
              <a:t>12-09-2025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EB41C9E-CF6B-4013-910B-6DEABD1B42BA}" type="slidenum">
              <a:rPr lang="en-IN" smtClean="0"/>
              <a:t>‹#›</a:t>
            </a:fld>
            <a:endParaRPr lang="en-IN"/>
          </a:p>
        </p:txBody>
      </p:sp>
    </p:spTree>
    <p:extLst>
      <p:ext uri="{BB962C8B-B14F-4D97-AF65-F5344CB8AC3E}">
        <p14:creationId xmlns:p14="http://schemas.microsoft.com/office/powerpoint/2010/main" val="383011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94E926-FD18-47DD-8199-C35E99401B16}" type="datetimeFigureOut">
              <a:rPr lang="en-IN" smtClean="0"/>
              <a:t>12-09-2025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EB41C9E-CF6B-4013-910B-6DEABD1B42BA}" type="slidenum">
              <a:rPr lang="en-IN" smtClean="0"/>
              <a:t>‹#›</a:t>
            </a:fld>
            <a:endParaRPr lang="en-IN"/>
          </a:p>
        </p:txBody>
      </p:sp>
    </p:spTree>
    <p:extLst>
      <p:ext uri="{BB962C8B-B14F-4D97-AF65-F5344CB8AC3E}">
        <p14:creationId xmlns:p14="http://schemas.microsoft.com/office/powerpoint/2010/main" val="5791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94E926-FD18-47DD-8199-C35E99401B16}" type="datetimeFigureOut">
              <a:rPr lang="en-IN" smtClean="0"/>
              <a:t>12-09-2025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EB41C9E-CF6B-4013-910B-6DEABD1B42BA}" type="slidenum">
              <a:rPr lang="en-IN" smtClean="0"/>
              <a:t>‹#›</a:t>
            </a:fld>
            <a:endParaRPr lang="en-IN"/>
          </a:p>
        </p:txBody>
      </p:sp>
    </p:spTree>
    <p:extLst>
      <p:ext uri="{BB962C8B-B14F-4D97-AF65-F5344CB8AC3E}">
        <p14:creationId xmlns:p14="http://schemas.microsoft.com/office/powerpoint/2010/main" val="231078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4E926-FD18-47DD-8199-C35E99401B16}" type="datetimeFigureOut">
              <a:rPr lang="en-IN" smtClean="0"/>
              <a:t>12-09-2025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EB41C9E-CF6B-4013-910B-6DEABD1B42BA}" type="slidenum">
              <a:rPr lang="en-IN" smtClean="0"/>
              <a:t>‹#›</a:t>
            </a:fld>
            <a:endParaRPr lang="en-IN"/>
          </a:p>
        </p:txBody>
      </p:sp>
    </p:spTree>
    <p:extLst>
      <p:ext uri="{BB962C8B-B14F-4D97-AF65-F5344CB8AC3E}">
        <p14:creationId xmlns:p14="http://schemas.microsoft.com/office/powerpoint/2010/main" val="65061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4E926-FD18-47DD-8199-C35E99401B16}" type="datetimeFigureOut">
              <a:rPr lang="en-IN" smtClean="0"/>
              <a:t>12-09-2025</a:t>
            </a:fld>
            <a:endParaRPr lang="en-IN"/>
          </a:p>
        </p:txBody>
      </p:sp>
      <p:sp>
        <p:nvSpPr>
          <p:cNvPr id="6" name="Footer Placeholder 5"/>
          <p:cNvSpPr>
            <a:spLocks noGrp="1"/>
          </p:cNvSpPr>
          <p:nvPr>
            <p:ph type="ftr" sz="quarter" idx="11"/>
          </p:nvPr>
        </p:nvSpPr>
        <p:spPr/>
        <p:txBody>
          <a:bodyPr/>
          <a:lstStyle/>
          <a:p>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EB41C9E-CF6B-4013-910B-6DEABD1B42BA}" type="slidenum">
              <a:rPr lang="en-IN" smtClean="0"/>
              <a:t>‹#›</a:t>
            </a:fld>
            <a:endParaRPr lang="en-IN"/>
          </a:p>
        </p:txBody>
      </p:sp>
    </p:spTree>
    <p:extLst>
      <p:ext uri="{BB962C8B-B14F-4D97-AF65-F5344CB8AC3E}">
        <p14:creationId xmlns:p14="http://schemas.microsoft.com/office/powerpoint/2010/main" val="181773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94E926-FD18-47DD-8199-C35E99401B16}" type="datetimeFigureOut">
              <a:rPr lang="en-IN" smtClean="0"/>
              <a:t>12-09-2025</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9EB41C9E-CF6B-4013-910B-6DEABD1B42BA}" type="slidenum">
              <a:rPr lang="en-IN" smtClean="0"/>
              <a:t>‹#›</a:t>
            </a:fld>
            <a:endParaRPr lang="en-IN"/>
          </a:p>
        </p:txBody>
      </p:sp>
    </p:spTree>
    <p:extLst>
      <p:ext uri="{BB962C8B-B14F-4D97-AF65-F5344CB8AC3E}">
        <p14:creationId xmlns:p14="http://schemas.microsoft.com/office/powerpoint/2010/main" val="378752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94E926-FD18-47DD-8199-C35E99401B16}" type="datetimeFigureOut">
              <a:rPr lang="en-IN" smtClean="0"/>
              <a:t>12-09-2025</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9EB41C9E-CF6B-4013-910B-6DEABD1B42BA}" type="slidenum">
              <a:rPr lang="en-IN" smtClean="0"/>
              <a:t>‹#›</a:t>
            </a:fld>
            <a:endParaRPr lang="en-IN"/>
          </a:p>
        </p:txBody>
      </p:sp>
    </p:spTree>
    <p:extLst>
      <p:ext uri="{BB962C8B-B14F-4D97-AF65-F5344CB8AC3E}">
        <p14:creationId xmlns:p14="http://schemas.microsoft.com/office/powerpoint/2010/main" val="1755860100"/>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46000" b="-4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B58C3-8DA2-3ED6-1059-2BE2002EB1AB}"/>
              </a:ext>
            </a:extLst>
          </p:cNvPr>
          <p:cNvSpPr>
            <a:spLocks noGrp="1"/>
          </p:cNvSpPr>
          <p:nvPr>
            <p:ph type="ctrTitle"/>
          </p:nvPr>
        </p:nvSpPr>
        <p:spPr>
          <a:xfrm>
            <a:off x="2046515" y="1632857"/>
            <a:ext cx="9144000" cy="2387600"/>
          </a:xfrm>
        </p:spPr>
        <p:txBody>
          <a:bodyPr>
            <a:normAutofit/>
          </a:bodyPr>
          <a:lstStyle/>
          <a:p>
            <a:r>
              <a:rPr lang="en-US" sz="8800" b="1" dirty="0">
                <a:solidFill>
                  <a:srgbClr val="FF0000"/>
                </a:solidFill>
                <a:effectLst>
                  <a:outerShdw blurRad="38100" dist="38100" dir="2700000" algn="tl">
                    <a:srgbClr val="000000">
                      <a:alpha val="43137"/>
                    </a:srgbClr>
                  </a:outerShdw>
                </a:effectLst>
                <a:latin typeface="Arial Narrow" panose="020B0606020202030204" pitchFamily="34" charset="0"/>
              </a:rPr>
              <a:t>Fetal development </a:t>
            </a:r>
            <a:endParaRPr lang="en-IN" sz="8800" b="1" dirty="0">
              <a:solidFill>
                <a:srgbClr val="FF0000"/>
              </a:solidFill>
              <a:effectLst>
                <a:outerShdw blurRad="38100" dist="38100" dir="2700000" algn="tl">
                  <a:srgbClr val="000000">
                    <a:alpha val="43137"/>
                  </a:srgbClr>
                </a:outerShdw>
              </a:effectLst>
              <a:latin typeface="Arial Narrow" panose="020B0606020202030204" pitchFamily="34" charset="0"/>
            </a:endParaRPr>
          </a:p>
        </p:txBody>
      </p:sp>
      <p:sp>
        <p:nvSpPr>
          <p:cNvPr id="3" name="Subtitle 2">
            <a:extLst>
              <a:ext uri="{FF2B5EF4-FFF2-40B4-BE49-F238E27FC236}">
                <a16:creationId xmlns:a16="http://schemas.microsoft.com/office/drawing/2014/main" id="{EAAE4BCF-F285-EF32-105A-7772A5D37FD1}"/>
              </a:ext>
            </a:extLst>
          </p:cNvPr>
          <p:cNvSpPr>
            <a:spLocks noGrp="1"/>
          </p:cNvSpPr>
          <p:nvPr>
            <p:ph type="subTitle" idx="1"/>
          </p:nvPr>
        </p:nvSpPr>
        <p:spPr>
          <a:xfrm>
            <a:off x="293916" y="4690610"/>
            <a:ext cx="9144000" cy="1655762"/>
          </a:xfrm>
        </p:spPr>
        <p:txBody>
          <a:bodyPr>
            <a:normAutofit/>
          </a:bodyPr>
          <a:lstStyle/>
          <a:p>
            <a:pPr algn="r"/>
            <a:r>
              <a:rPr lang="en-US" sz="2400" dirty="0">
                <a:solidFill>
                  <a:schemeClr val="tx1"/>
                </a:solidFill>
              </a:rPr>
              <a:t>Dr. Jyoti Kumari Jangir</a:t>
            </a:r>
          </a:p>
          <a:p>
            <a:pPr algn="r"/>
            <a:r>
              <a:rPr lang="en-US" sz="2400" dirty="0">
                <a:solidFill>
                  <a:schemeClr val="tx1"/>
                </a:solidFill>
              </a:rPr>
              <a:t>Assistant Professor</a:t>
            </a:r>
          </a:p>
          <a:p>
            <a:pPr algn="r"/>
            <a:r>
              <a:rPr lang="en-US" sz="2400" dirty="0">
                <a:solidFill>
                  <a:schemeClr val="tx1"/>
                </a:solidFill>
              </a:rPr>
              <a:t>MD (</a:t>
            </a:r>
            <a:r>
              <a:rPr lang="en-US" sz="2400" dirty="0" err="1">
                <a:solidFill>
                  <a:schemeClr val="tx1"/>
                </a:solidFill>
              </a:rPr>
              <a:t>Kaumarbhritya</a:t>
            </a:r>
            <a:r>
              <a:rPr lang="en-US" sz="2400" dirty="0">
                <a:solidFill>
                  <a:schemeClr val="tx1"/>
                </a:solidFill>
              </a:rPr>
              <a:t>)</a:t>
            </a:r>
            <a:endParaRPr lang="en-IN" sz="2400" dirty="0">
              <a:solidFill>
                <a:schemeClr val="tx1"/>
              </a:solidFill>
            </a:endParaRPr>
          </a:p>
          <a:p>
            <a:endParaRPr lang="en-IN" dirty="0">
              <a:solidFill>
                <a:schemeClr val="tx1"/>
              </a:solidFill>
            </a:endParaRPr>
          </a:p>
        </p:txBody>
      </p:sp>
    </p:spTree>
    <p:extLst>
      <p:ext uri="{BB962C8B-B14F-4D97-AF65-F5344CB8AC3E}">
        <p14:creationId xmlns:p14="http://schemas.microsoft.com/office/powerpoint/2010/main" val="1261659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4AA6B-5503-D2D7-52BD-01A542EEDD2D}"/>
              </a:ext>
            </a:extLst>
          </p:cNvPr>
          <p:cNvSpPr>
            <a:spLocks noGrp="1"/>
          </p:cNvSpPr>
          <p:nvPr>
            <p:ph type="title"/>
          </p:nvPr>
        </p:nvSpPr>
        <p:spPr>
          <a:xfrm>
            <a:off x="2162338" y="201603"/>
            <a:ext cx="7867323" cy="484197"/>
          </a:xfrm>
        </p:spPr>
        <p:txBody>
          <a:bodyPr>
            <a:normAutofit fontScale="90000"/>
          </a:bodyPr>
          <a:lstStyle/>
          <a:p>
            <a:pPr algn="ctr"/>
            <a:r>
              <a:rPr lang="en-US" dirty="0"/>
              <a:t>formation of placenta</a:t>
            </a:r>
            <a:endParaRPr lang="en-IN" dirty="0"/>
          </a:p>
        </p:txBody>
      </p:sp>
      <p:sp>
        <p:nvSpPr>
          <p:cNvPr id="3" name="Content Placeholder 2">
            <a:extLst>
              <a:ext uri="{FF2B5EF4-FFF2-40B4-BE49-F238E27FC236}">
                <a16:creationId xmlns:a16="http://schemas.microsoft.com/office/drawing/2014/main" id="{B1541A1E-1FCF-C35C-8E80-3A99E0D0CE25}"/>
              </a:ext>
            </a:extLst>
          </p:cNvPr>
          <p:cNvSpPr>
            <a:spLocks noGrp="1"/>
          </p:cNvSpPr>
          <p:nvPr>
            <p:ph idx="1"/>
          </p:nvPr>
        </p:nvSpPr>
        <p:spPr>
          <a:xfrm>
            <a:off x="304801" y="1034143"/>
            <a:ext cx="11767456" cy="5524281"/>
          </a:xfrm>
        </p:spPr>
        <p:txBody>
          <a:bodyPr>
            <a:noAutofit/>
          </a:bodyPr>
          <a:lstStyle/>
          <a:p>
            <a:pPr algn="just">
              <a:lnSpc>
                <a:spcPct val="150000"/>
              </a:lnSpc>
            </a:pPr>
            <a:r>
              <a:rPr lang="en-US" sz="2200" dirty="0"/>
              <a:t>After implantation the </a:t>
            </a:r>
            <a:r>
              <a:rPr lang="en-US" sz="2200" dirty="0">
                <a:highlight>
                  <a:srgbClr val="FFFF00"/>
                </a:highlight>
              </a:rPr>
              <a:t>endometrium is modified </a:t>
            </a:r>
            <a:r>
              <a:rPr lang="en-US" sz="2200" dirty="0"/>
              <a:t>and the endometrium of the pregnant uterus is called </a:t>
            </a:r>
            <a:r>
              <a:rPr lang="en-US" sz="2200" dirty="0">
                <a:highlight>
                  <a:srgbClr val="FFFF00"/>
                </a:highlight>
              </a:rPr>
              <a:t>decidua</a:t>
            </a:r>
            <a:r>
              <a:rPr lang="en-US" sz="2200" dirty="0"/>
              <a:t>. The word 'decidua' means a structure that </a:t>
            </a:r>
            <a:r>
              <a:rPr lang="en-US" sz="2200" dirty="0">
                <a:highlight>
                  <a:srgbClr val="FFFF00"/>
                </a:highlight>
              </a:rPr>
              <a:t>falls off </a:t>
            </a:r>
            <a:r>
              <a:rPr lang="en-US" sz="2200" dirty="0"/>
              <a:t>or shed after certain stage of development. It is so named because much of it shed during parturition (delivery). After the implantation, the different portions of decidua are named as follows-</a:t>
            </a:r>
          </a:p>
          <a:p>
            <a:pPr algn="just">
              <a:lnSpc>
                <a:spcPct val="150000"/>
              </a:lnSpc>
            </a:pPr>
            <a:r>
              <a:rPr lang="en-US" sz="2200" dirty="0"/>
              <a:t>1. </a:t>
            </a:r>
            <a:r>
              <a:rPr lang="en-US" sz="2200" b="1" dirty="0"/>
              <a:t>Decidua Vera / Decidua Parietalis </a:t>
            </a:r>
            <a:r>
              <a:rPr lang="en-US" sz="2200" dirty="0"/>
              <a:t>- The portion of decidua lining the uterine cavity outside the site of implantation is called decidua vera.</a:t>
            </a:r>
          </a:p>
          <a:p>
            <a:pPr algn="just">
              <a:lnSpc>
                <a:spcPct val="150000"/>
              </a:lnSpc>
            </a:pPr>
            <a:r>
              <a:rPr lang="en-US" sz="2200" dirty="0"/>
              <a:t>2. </a:t>
            </a:r>
            <a:r>
              <a:rPr lang="en-US" sz="2200" b="1" dirty="0"/>
              <a:t>Decidua capsularis </a:t>
            </a:r>
            <a:r>
              <a:rPr lang="en-US" sz="2200" dirty="0"/>
              <a:t>- Thin superficial endometrial layer covering the fertilized ovum is called decidua capsularis.</a:t>
            </a:r>
          </a:p>
          <a:p>
            <a:pPr algn="just">
              <a:lnSpc>
                <a:spcPct val="150000"/>
              </a:lnSpc>
            </a:pPr>
            <a:r>
              <a:rPr lang="en-US" sz="2200" dirty="0"/>
              <a:t>3. </a:t>
            </a:r>
            <a:r>
              <a:rPr lang="en-US" sz="2200" b="1" dirty="0"/>
              <a:t>Decidua basalis </a:t>
            </a:r>
            <a:r>
              <a:rPr lang="en-US" sz="2200" dirty="0"/>
              <a:t>- The portion of decidua lies in contact with the base of blastocyst is called decidua basalis.</a:t>
            </a:r>
            <a:endParaRPr lang="en-IN" sz="2200" dirty="0"/>
          </a:p>
        </p:txBody>
      </p:sp>
    </p:spTree>
    <p:extLst>
      <p:ext uri="{BB962C8B-B14F-4D97-AF65-F5344CB8AC3E}">
        <p14:creationId xmlns:p14="http://schemas.microsoft.com/office/powerpoint/2010/main" val="428034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C91D-FDBC-83A0-0482-1B20AF16D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0202" y="740229"/>
            <a:ext cx="7623627" cy="5717721"/>
          </a:xfrm>
          <a:prstGeom prst="rect">
            <a:avLst/>
          </a:prstGeom>
        </p:spPr>
      </p:pic>
    </p:spTree>
    <p:extLst>
      <p:ext uri="{BB962C8B-B14F-4D97-AF65-F5344CB8AC3E}">
        <p14:creationId xmlns:p14="http://schemas.microsoft.com/office/powerpoint/2010/main" val="113228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37BC-1EC8-08FE-F3D5-A0E410DA9DA0}"/>
              </a:ext>
            </a:extLst>
          </p:cNvPr>
          <p:cNvSpPr>
            <a:spLocks noGrp="1"/>
          </p:cNvSpPr>
          <p:nvPr>
            <p:ph type="title"/>
          </p:nvPr>
        </p:nvSpPr>
        <p:spPr>
          <a:xfrm>
            <a:off x="101019" y="0"/>
            <a:ext cx="2816352" cy="495083"/>
          </a:xfrm>
        </p:spPr>
        <p:txBody>
          <a:bodyPr>
            <a:normAutofit fontScale="90000"/>
          </a:bodyPr>
          <a:lstStyle/>
          <a:p>
            <a:r>
              <a:rPr lang="en-US" dirty="0" err="1"/>
              <a:t>Cont</a:t>
            </a:r>
            <a:r>
              <a:rPr lang="en-US" dirty="0"/>
              <a:t>…</a:t>
            </a:r>
            <a:endParaRPr lang="en-IN" dirty="0"/>
          </a:p>
        </p:txBody>
      </p:sp>
      <p:sp>
        <p:nvSpPr>
          <p:cNvPr id="3" name="Content Placeholder 2">
            <a:extLst>
              <a:ext uri="{FF2B5EF4-FFF2-40B4-BE49-F238E27FC236}">
                <a16:creationId xmlns:a16="http://schemas.microsoft.com/office/drawing/2014/main" id="{661499CC-533F-9C35-C5AA-02D4A5DB72E0}"/>
              </a:ext>
            </a:extLst>
          </p:cNvPr>
          <p:cNvSpPr>
            <a:spLocks noGrp="1"/>
          </p:cNvSpPr>
          <p:nvPr>
            <p:ph idx="1"/>
          </p:nvPr>
        </p:nvSpPr>
        <p:spPr>
          <a:xfrm>
            <a:off x="457199" y="1055915"/>
            <a:ext cx="11571515" cy="4474028"/>
          </a:xfrm>
        </p:spPr>
        <p:txBody>
          <a:bodyPr>
            <a:noAutofit/>
          </a:bodyPr>
          <a:lstStyle/>
          <a:p>
            <a:pPr algn="just">
              <a:lnSpc>
                <a:spcPct val="170000"/>
              </a:lnSpc>
            </a:pPr>
            <a:r>
              <a:rPr lang="en-US" sz="2200" dirty="0"/>
              <a:t>The space between decidua capsularis and decidua vera is called </a:t>
            </a:r>
            <a:r>
              <a:rPr lang="en-US" sz="2200" dirty="0">
                <a:highlight>
                  <a:srgbClr val="FFFF00"/>
                </a:highlight>
              </a:rPr>
              <a:t>decidual space. </a:t>
            </a:r>
          </a:p>
          <a:p>
            <a:pPr algn="just">
              <a:lnSpc>
                <a:spcPct val="170000"/>
              </a:lnSpc>
            </a:pPr>
            <a:r>
              <a:rPr lang="en-US" sz="2200" dirty="0"/>
              <a:t>As embryo grows towards uterine cavity, the decidual space becomes gradually reduced and it is completely absent by </a:t>
            </a:r>
            <a:r>
              <a:rPr lang="en-US" sz="2200" dirty="0">
                <a:highlight>
                  <a:srgbClr val="FFFF00"/>
                </a:highlight>
              </a:rPr>
              <a:t>4</a:t>
            </a:r>
            <a:r>
              <a:rPr lang="en-US" sz="2200" baseline="30000" dirty="0">
                <a:highlight>
                  <a:srgbClr val="FFFF00"/>
                </a:highlight>
              </a:rPr>
              <a:t>th</a:t>
            </a:r>
            <a:r>
              <a:rPr lang="en-US" sz="2200" dirty="0">
                <a:highlight>
                  <a:srgbClr val="FFFF00"/>
                </a:highlight>
              </a:rPr>
              <a:t>  month.</a:t>
            </a:r>
          </a:p>
          <a:p>
            <a:pPr algn="just">
              <a:lnSpc>
                <a:spcPct val="170000"/>
              </a:lnSpc>
            </a:pPr>
            <a:r>
              <a:rPr lang="en-US" sz="2200" dirty="0"/>
              <a:t>At term these two layers become atrophied due to pressure. The </a:t>
            </a:r>
            <a:r>
              <a:rPr lang="en-US" sz="2200" b="1" dirty="0"/>
              <a:t>decidua basalis becomes extensively developed </a:t>
            </a:r>
            <a:r>
              <a:rPr lang="en-US" sz="2200" dirty="0"/>
              <a:t>and become maternal portion of placenta. </a:t>
            </a:r>
          </a:p>
          <a:p>
            <a:pPr algn="just">
              <a:lnSpc>
                <a:spcPct val="170000"/>
              </a:lnSpc>
            </a:pPr>
            <a:r>
              <a:rPr lang="en-US" sz="2200" dirty="0"/>
              <a:t>At the site of implantation, the endometrial glands enlarge and endometrium becomes more vascularized. The decidua basalis provides large amount of glycogen &amp; lipids for the developing embryo. </a:t>
            </a:r>
            <a:endParaRPr lang="en-IN" sz="2200" dirty="0"/>
          </a:p>
        </p:txBody>
      </p:sp>
    </p:spTree>
    <p:extLst>
      <p:ext uri="{BB962C8B-B14F-4D97-AF65-F5344CB8AC3E}">
        <p14:creationId xmlns:p14="http://schemas.microsoft.com/office/powerpoint/2010/main" val="28537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D761-E88F-295A-B222-20BB33A03C9A}"/>
              </a:ext>
            </a:extLst>
          </p:cNvPr>
          <p:cNvSpPr>
            <a:spLocks noGrp="1"/>
          </p:cNvSpPr>
          <p:nvPr>
            <p:ph type="title"/>
          </p:nvPr>
        </p:nvSpPr>
        <p:spPr>
          <a:xfrm>
            <a:off x="361648" y="217924"/>
            <a:ext cx="4297437" cy="598714"/>
          </a:xfrm>
        </p:spPr>
        <p:txBody>
          <a:bodyPr>
            <a:normAutofit fontScale="90000"/>
          </a:bodyPr>
          <a:lstStyle/>
          <a:p>
            <a:r>
              <a:rPr lang="en-US" dirty="0" err="1"/>
              <a:t>Cont</a:t>
            </a:r>
            <a:r>
              <a:rPr lang="en-US" dirty="0"/>
              <a:t>…</a:t>
            </a:r>
            <a:endParaRPr lang="en-IN" dirty="0"/>
          </a:p>
        </p:txBody>
      </p:sp>
      <p:sp>
        <p:nvSpPr>
          <p:cNvPr id="3" name="Content Placeholder 2">
            <a:extLst>
              <a:ext uri="{FF2B5EF4-FFF2-40B4-BE49-F238E27FC236}">
                <a16:creationId xmlns:a16="http://schemas.microsoft.com/office/drawing/2014/main" id="{30F96393-7338-C012-D3BD-49AEF37E6172}"/>
              </a:ext>
            </a:extLst>
          </p:cNvPr>
          <p:cNvSpPr>
            <a:spLocks noGrp="1"/>
          </p:cNvSpPr>
          <p:nvPr>
            <p:ph idx="1"/>
          </p:nvPr>
        </p:nvSpPr>
        <p:spPr>
          <a:xfrm>
            <a:off x="921052" y="1779590"/>
            <a:ext cx="10349895" cy="4349068"/>
          </a:xfrm>
        </p:spPr>
        <p:txBody>
          <a:bodyPr>
            <a:normAutofit/>
          </a:bodyPr>
          <a:lstStyle/>
          <a:p>
            <a:pPr marL="0" indent="0" algn="just">
              <a:lnSpc>
                <a:spcPct val="150000"/>
              </a:lnSpc>
              <a:buNone/>
            </a:pPr>
            <a:r>
              <a:rPr lang="en-US" sz="2200" dirty="0"/>
              <a:t>On 8th day, the trophoblast is differentiated into two layers</a:t>
            </a:r>
          </a:p>
          <a:p>
            <a:pPr marL="457200" indent="-457200" algn="just">
              <a:lnSpc>
                <a:spcPct val="150000"/>
              </a:lnSpc>
              <a:buAutoNum type="alphaLcParenBoth"/>
            </a:pPr>
            <a:r>
              <a:rPr lang="en-US" sz="2200" dirty="0"/>
              <a:t>Inner cellular layer is called as cytotrophoblast</a:t>
            </a:r>
          </a:p>
          <a:p>
            <a:pPr marL="457200" indent="-457200" algn="just">
              <a:lnSpc>
                <a:spcPct val="150000"/>
              </a:lnSpc>
              <a:buAutoNum type="alphaLcParenBoth"/>
            </a:pPr>
            <a:r>
              <a:rPr lang="en-US" sz="2200" dirty="0"/>
              <a:t>Outer multi-nucleated syncytium called </a:t>
            </a:r>
            <a:r>
              <a:rPr lang="en-US" sz="2200" dirty="0" err="1"/>
              <a:t>syncytiotrophobalst</a:t>
            </a:r>
            <a:r>
              <a:rPr lang="en-US" sz="2200" dirty="0"/>
              <a:t>. </a:t>
            </a:r>
          </a:p>
          <a:p>
            <a:pPr indent="-365760" algn="just">
              <a:lnSpc>
                <a:spcPct val="150000"/>
              </a:lnSpc>
              <a:spcBef>
                <a:spcPts val="600"/>
              </a:spcBef>
              <a:buFont typeface="Wingdings" panose="05000000000000000000" pitchFamily="2" charset="2"/>
              <a:buChar char="ü"/>
            </a:pPr>
            <a:r>
              <a:rPr lang="en-US" sz="2200" dirty="0"/>
              <a:t>The </a:t>
            </a:r>
            <a:r>
              <a:rPr lang="en-US" sz="2200" dirty="0" err="1"/>
              <a:t>syncytiotrophoblast</a:t>
            </a:r>
            <a:r>
              <a:rPr lang="en-US" sz="2200" dirty="0"/>
              <a:t> secretes enzymes that digest and liquifies the endometrium by which blastocyst penetrate into the endometrium. </a:t>
            </a:r>
          </a:p>
          <a:p>
            <a:pPr indent="-365760" algn="just">
              <a:lnSpc>
                <a:spcPct val="150000"/>
              </a:lnSpc>
              <a:spcBef>
                <a:spcPts val="600"/>
              </a:spcBef>
              <a:buFont typeface="Wingdings" panose="05000000000000000000" pitchFamily="2" charset="2"/>
              <a:buChar char="ü"/>
            </a:pPr>
            <a:r>
              <a:rPr lang="en-US" sz="2200" dirty="0"/>
              <a:t>By 9th day blastocyst completely embed in the endometrium.</a:t>
            </a:r>
          </a:p>
        </p:txBody>
      </p:sp>
    </p:spTree>
    <p:extLst>
      <p:ext uri="{BB962C8B-B14F-4D97-AF65-F5344CB8AC3E}">
        <p14:creationId xmlns:p14="http://schemas.microsoft.com/office/powerpoint/2010/main" val="788636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CDFF-F0DB-1079-4BD9-3DA67F99B1CE}"/>
              </a:ext>
            </a:extLst>
          </p:cNvPr>
          <p:cNvSpPr>
            <a:spLocks noGrp="1"/>
          </p:cNvSpPr>
          <p:nvPr>
            <p:ph type="title"/>
          </p:nvPr>
        </p:nvSpPr>
        <p:spPr>
          <a:xfrm>
            <a:off x="1069848" y="484632"/>
            <a:ext cx="2152323" cy="48768"/>
          </a:xfrm>
        </p:spPr>
        <p:txBody>
          <a:bodyPr>
            <a:noAutofit/>
          </a:bodyPr>
          <a:lstStyle/>
          <a:p>
            <a:r>
              <a:rPr lang="en-US" sz="3200" dirty="0" err="1"/>
              <a:t>Cont</a:t>
            </a:r>
            <a:r>
              <a:rPr lang="en-US" sz="3200" dirty="0"/>
              <a:t>…</a:t>
            </a:r>
            <a:endParaRPr lang="en-IN" sz="3200" dirty="0"/>
          </a:p>
        </p:txBody>
      </p:sp>
      <p:sp>
        <p:nvSpPr>
          <p:cNvPr id="3" name="Content Placeholder 2">
            <a:extLst>
              <a:ext uri="{FF2B5EF4-FFF2-40B4-BE49-F238E27FC236}">
                <a16:creationId xmlns:a16="http://schemas.microsoft.com/office/drawing/2014/main" id="{CD1F0E17-0B84-F964-D7C9-3792FE29B132}"/>
              </a:ext>
            </a:extLst>
          </p:cNvPr>
          <p:cNvSpPr>
            <a:spLocks noGrp="1"/>
          </p:cNvSpPr>
          <p:nvPr>
            <p:ph idx="1"/>
          </p:nvPr>
        </p:nvSpPr>
        <p:spPr>
          <a:xfrm>
            <a:off x="566057" y="1230086"/>
            <a:ext cx="11114314" cy="5410200"/>
          </a:xfrm>
        </p:spPr>
        <p:txBody>
          <a:bodyPr>
            <a:normAutofit/>
          </a:bodyPr>
          <a:lstStyle/>
          <a:p>
            <a:pPr algn="just">
              <a:lnSpc>
                <a:spcPct val="150000"/>
              </a:lnSpc>
            </a:pPr>
            <a:r>
              <a:rPr lang="en-US" sz="2200" dirty="0"/>
              <a:t>The trophoblast secretes an important hormone known as HCG (human chorionic gonadotrophin). This hormone stimulates corpus luteum to produce progesterone and estrogen to maintain the pregnancy till the formation of placenta. </a:t>
            </a:r>
          </a:p>
          <a:p>
            <a:pPr algn="just">
              <a:lnSpc>
                <a:spcPct val="150000"/>
              </a:lnSpc>
            </a:pPr>
            <a:r>
              <a:rPr lang="en-US" sz="2200" dirty="0"/>
              <a:t>Peak secretion of HCG occurs at about 9th week of pregnancy. As </a:t>
            </a:r>
            <a:r>
              <a:rPr lang="en-US" sz="2200" dirty="0" err="1"/>
              <a:t>syncytiotrophoblast</a:t>
            </a:r>
            <a:r>
              <a:rPr lang="en-US" sz="2200" dirty="0"/>
              <a:t> penetrates into the endometrium, it keeps some area of endometrium within itself like island, these small spaces are called as lacunae. These lacunae contain maternal blood from which fetus draws its nutrition. The endometrial capillaries around the embryo become dilated and are called sinusoids.</a:t>
            </a:r>
            <a:endParaRPr lang="en-IN" sz="2200" dirty="0"/>
          </a:p>
          <a:p>
            <a:pPr algn="just">
              <a:lnSpc>
                <a:spcPct val="150000"/>
              </a:lnSpc>
            </a:pPr>
            <a:endParaRPr lang="en-IN" sz="2200" dirty="0"/>
          </a:p>
        </p:txBody>
      </p:sp>
    </p:spTree>
    <p:extLst>
      <p:ext uri="{BB962C8B-B14F-4D97-AF65-F5344CB8AC3E}">
        <p14:creationId xmlns:p14="http://schemas.microsoft.com/office/powerpoint/2010/main" val="378470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466AC-C3E8-9435-4CA4-0A8C4C012208}"/>
              </a:ext>
            </a:extLst>
          </p:cNvPr>
          <p:cNvSpPr>
            <a:spLocks noGrp="1"/>
          </p:cNvSpPr>
          <p:nvPr>
            <p:ph type="title"/>
          </p:nvPr>
        </p:nvSpPr>
        <p:spPr>
          <a:xfrm>
            <a:off x="0" y="-228599"/>
            <a:ext cx="12247568" cy="936172"/>
          </a:xfrm>
        </p:spPr>
        <p:txBody>
          <a:bodyPr>
            <a:noAutofit/>
          </a:bodyPr>
          <a:lstStyle/>
          <a:p>
            <a:r>
              <a:rPr lang="en-US" sz="3600" b="1" dirty="0" err="1"/>
              <a:t>Cont</a:t>
            </a:r>
            <a:r>
              <a:rPr lang="en-US" sz="3600" b="1" dirty="0"/>
              <a:t>…</a:t>
            </a:r>
            <a:endParaRPr lang="en-IN" sz="3600" b="1" dirty="0"/>
          </a:p>
        </p:txBody>
      </p:sp>
      <p:sp>
        <p:nvSpPr>
          <p:cNvPr id="3" name="Content Placeholder 2">
            <a:extLst>
              <a:ext uri="{FF2B5EF4-FFF2-40B4-BE49-F238E27FC236}">
                <a16:creationId xmlns:a16="http://schemas.microsoft.com/office/drawing/2014/main" id="{B32E7CE2-3F85-F012-4CB0-151DB56675E9}"/>
              </a:ext>
            </a:extLst>
          </p:cNvPr>
          <p:cNvSpPr>
            <a:spLocks noGrp="1"/>
          </p:cNvSpPr>
          <p:nvPr>
            <p:ph idx="1"/>
          </p:nvPr>
        </p:nvSpPr>
        <p:spPr>
          <a:xfrm>
            <a:off x="1157445" y="1240973"/>
            <a:ext cx="10196356" cy="6596741"/>
          </a:xfrm>
        </p:spPr>
        <p:txBody>
          <a:bodyPr>
            <a:noAutofit/>
          </a:bodyPr>
          <a:lstStyle/>
          <a:p>
            <a:pPr marL="0" indent="0" algn="just">
              <a:lnSpc>
                <a:spcPct val="150000"/>
              </a:lnSpc>
              <a:buNone/>
            </a:pPr>
            <a:r>
              <a:rPr lang="en-US" sz="2200" dirty="0"/>
              <a:t>The trophoblast performs 3 important functions :</a:t>
            </a:r>
          </a:p>
          <a:p>
            <a:pPr marL="457200" indent="-457200" algn="just">
              <a:lnSpc>
                <a:spcPct val="150000"/>
              </a:lnSpc>
              <a:buAutoNum type="alphaLcParenBoth"/>
            </a:pPr>
            <a:r>
              <a:rPr lang="en-US" sz="2200" dirty="0"/>
              <a:t>Invasion of the endometrium. </a:t>
            </a:r>
          </a:p>
          <a:p>
            <a:pPr marL="457200" indent="-457200" algn="just">
              <a:lnSpc>
                <a:spcPct val="150000"/>
              </a:lnSpc>
              <a:buAutoNum type="alphaLcParenBoth"/>
            </a:pPr>
            <a:r>
              <a:rPr lang="en-US" sz="2200" dirty="0"/>
              <a:t>Provides nutrition to the embryo</a:t>
            </a:r>
          </a:p>
          <a:p>
            <a:pPr marL="457200" indent="-457200" algn="just">
              <a:lnSpc>
                <a:spcPct val="150000"/>
              </a:lnSpc>
              <a:buAutoNum type="alphaLcParenBoth"/>
            </a:pPr>
            <a:r>
              <a:rPr lang="en-US" sz="2200" dirty="0"/>
              <a:t>Produces hormones for the maintenance of pregnancy</a:t>
            </a:r>
          </a:p>
          <a:p>
            <a:pPr marL="0" indent="0" algn="just">
              <a:lnSpc>
                <a:spcPct val="150000"/>
              </a:lnSpc>
              <a:buNone/>
            </a:pPr>
            <a:r>
              <a:rPr lang="en-US" sz="2200" dirty="0"/>
              <a:t>A new type of cells are visible below the cytotrophoblast on 9th day which are termed as embryonic mesoblast or primary Mesenchyme (mesodermal cells) or extraembryonic mesoderm. The origin of the these cells is still unknown.</a:t>
            </a:r>
          </a:p>
        </p:txBody>
      </p:sp>
    </p:spTree>
    <p:extLst>
      <p:ext uri="{BB962C8B-B14F-4D97-AF65-F5344CB8AC3E}">
        <p14:creationId xmlns:p14="http://schemas.microsoft.com/office/powerpoint/2010/main" val="21077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5D306B-582B-C2DD-9BB9-FDCB47B8FBD7}"/>
              </a:ext>
            </a:extLst>
          </p:cNvPr>
          <p:cNvSpPr>
            <a:spLocks noGrp="1"/>
          </p:cNvSpPr>
          <p:nvPr>
            <p:ph idx="1"/>
          </p:nvPr>
        </p:nvSpPr>
        <p:spPr>
          <a:xfrm>
            <a:off x="870857" y="979714"/>
            <a:ext cx="10257391" cy="5192486"/>
          </a:xfrm>
        </p:spPr>
        <p:txBody>
          <a:bodyPr>
            <a:normAutofit/>
          </a:bodyPr>
          <a:lstStyle/>
          <a:p>
            <a:pPr algn="just">
              <a:lnSpc>
                <a:spcPct val="150000"/>
              </a:lnSpc>
            </a:pPr>
            <a:r>
              <a:rPr lang="en-US" sz="2200" dirty="0"/>
              <a:t>These mesoblast produce mesodermal cells. </a:t>
            </a:r>
          </a:p>
          <a:p>
            <a:pPr algn="just">
              <a:lnSpc>
                <a:spcPct val="150000"/>
              </a:lnSpc>
            </a:pPr>
            <a:r>
              <a:rPr lang="en-US" sz="2200" dirty="0"/>
              <a:t>Mesodermal cells cover </a:t>
            </a:r>
            <a:r>
              <a:rPr lang="en-US" sz="2200" dirty="0" err="1"/>
              <a:t>yolksac</a:t>
            </a:r>
            <a:r>
              <a:rPr lang="en-US" sz="2200" dirty="0"/>
              <a:t>, amnion and inner lining of cytotrophoblast. </a:t>
            </a:r>
          </a:p>
          <a:p>
            <a:pPr algn="just">
              <a:lnSpc>
                <a:spcPct val="150000"/>
              </a:lnSpc>
            </a:pPr>
            <a:r>
              <a:rPr lang="en-US" sz="2200" dirty="0"/>
              <a:t>These mesodermal cells are known as extra embryonic mesoderm (as these cell do not take part in formation of organs of embryo). Now the large cavity within the extra embryonic mesoderm is called extra embryonic coelom.</a:t>
            </a:r>
          </a:p>
          <a:p>
            <a:pPr algn="just">
              <a:lnSpc>
                <a:spcPct val="150000"/>
              </a:lnSpc>
            </a:pPr>
            <a:r>
              <a:rPr lang="en-US" sz="2400" dirty="0"/>
              <a:t>The extra embryonic mesoderm together with the two layers of trophoblast (i.e. cytotrophoblast and </a:t>
            </a:r>
            <a:r>
              <a:rPr lang="en-US" sz="2400" dirty="0" err="1"/>
              <a:t>syncytiotrophoblast</a:t>
            </a:r>
            <a:r>
              <a:rPr lang="en-US" sz="2400" dirty="0"/>
              <a:t>) constitutes the chorion. The chorion becomes the principal fetal part of placenta.</a:t>
            </a:r>
          </a:p>
          <a:p>
            <a:pPr algn="just">
              <a:lnSpc>
                <a:spcPct val="150000"/>
              </a:lnSpc>
            </a:pPr>
            <a:endParaRPr lang="en-US" sz="2200" dirty="0"/>
          </a:p>
          <a:p>
            <a:pPr algn="just">
              <a:lnSpc>
                <a:spcPct val="150000"/>
              </a:lnSpc>
            </a:pPr>
            <a:endParaRPr lang="en-IN" sz="2200" dirty="0"/>
          </a:p>
        </p:txBody>
      </p:sp>
    </p:spTree>
    <p:extLst>
      <p:ext uri="{BB962C8B-B14F-4D97-AF65-F5344CB8AC3E}">
        <p14:creationId xmlns:p14="http://schemas.microsoft.com/office/powerpoint/2010/main" val="3932511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4605-013C-70B6-AAA0-CCBFAB40CA16}"/>
              </a:ext>
            </a:extLst>
          </p:cNvPr>
          <p:cNvSpPr>
            <a:spLocks noGrp="1"/>
          </p:cNvSpPr>
          <p:nvPr>
            <p:ph type="title"/>
          </p:nvPr>
        </p:nvSpPr>
        <p:spPr>
          <a:xfrm>
            <a:off x="471134" y="288689"/>
            <a:ext cx="3469495" cy="397111"/>
          </a:xfrm>
        </p:spPr>
        <p:txBody>
          <a:bodyPr>
            <a:normAutofit fontScale="90000"/>
          </a:bodyPr>
          <a:lstStyle/>
          <a:p>
            <a:r>
              <a:rPr lang="en-US" dirty="0"/>
              <a:t>Cont..</a:t>
            </a:r>
            <a:endParaRPr lang="en-IN" dirty="0"/>
          </a:p>
        </p:txBody>
      </p:sp>
      <p:sp>
        <p:nvSpPr>
          <p:cNvPr id="3" name="Content Placeholder 2">
            <a:extLst>
              <a:ext uri="{FF2B5EF4-FFF2-40B4-BE49-F238E27FC236}">
                <a16:creationId xmlns:a16="http://schemas.microsoft.com/office/drawing/2014/main" id="{0433DEAC-DEAC-269D-4262-3682BC1045E1}"/>
              </a:ext>
            </a:extLst>
          </p:cNvPr>
          <p:cNvSpPr>
            <a:spLocks noGrp="1"/>
          </p:cNvSpPr>
          <p:nvPr>
            <p:ph idx="1"/>
          </p:nvPr>
        </p:nvSpPr>
        <p:spPr>
          <a:xfrm>
            <a:off x="1012371" y="1611086"/>
            <a:ext cx="10115877" cy="4561114"/>
          </a:xfrm>
        </p:spPr>
        <p:txBody>
          <a:bodyPr>
            <a:normAutofit fontScale="77500" lnSpcReduction="20000"/>
          </a:bodyPr>
          <a:lstStyle/>
          <a:p>
            <a:pPr>
              <a:lnSpc>
                <a:spcPct val="150000"/>
              </a:lnSpc>
            </a:pPr>
            <a:r>
              <a:rPr lang="en-US" sz="2800" dirty="0"/>
              <a:t>After 9th day, the chorion have finger like projections, known as primary chorionic villi, which give up branches and give rise to secondary and tertiary villi. </a:t>
            </a:r>
          </a:p>
          <a:p>
            <a:pPr>
              <a:lnSpc>
                <a:spcPct val="150000"/>
              </a:lnSpc>
            </a:pPr>
            <a:r>
              <a:rPr lang="en-US" sz="2800" dirty="0"/>
              <a:t>Extra-embryonic mesodermal cells enter into the central core of chorionic villi and are differentiated into blood cells and blood vessels. </a:t>
            </a:r>
          </a:p>
          <a:p>
            <a:pPr>
              <a:lnSpc>
                <a:spcPct val="150000"/>
              </a:lnSpc>
            </a:pPr>
            <a:r>
              <a:rPr lang="en-US" sz="2800" dirty="0"/>
              <a:t>This extra-embryonic circulatory system establishes connection with intra embryonic circulatory system through the body stalk or umbilical cord. The chorionic villi develop towards the myometrium &amp; forms the placenta, but those lie towards the uterine cavity get atrophied due to pressure.</a:t>
            </a:r>
            <a:endParaRPr lang="en-IN" sz="2400" dirty="0"/>
          </a:p>
        </p:txBody>
      </p:sp>
    </p:spTree>
    <p:extLst>
      <p:ext uri="{BB962C8B-B14F-4D97-AF65-F5344CB8AC3E}">
        <p14:creationId xmlns:p14="http://schemas.microsoft.com/office/powerpoint/2010/main" val="2851285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666B93-6A59-5153-DD3D-F91381E2938C}"/>
              </a:ext>
            </a:extLst>
          </p:cNvPr>
          <p:cNvSpPr>
            <a:spLocks noGrp="1"/>
          </p:cNvSpPr>
          <p:nvPr>
            <p:ph idx="1"/>
          </p:nvPr>
        </p:nvSpPr>
        <p:spPr>
          <a:xfrm>
            <a:off x="751114" y="381000"/>
            <a:ext cx="10526486" cy="6161314"/>
          </a:xfrm>
        </p:spPr>
        <p:txBody>
          <a:bodyPr>
            <a:normAutofit fontScale="85000" lnSpcReduction="20000"/>
          </a:bodyPr>
          <a:lstStyle/>
          <a:p>
            <a:pPr marL="0" indent="0" algn="ctr">
              <a:lnSpc>
                <a:spcPct val="150000"/>
              </a:lnSpc>
              <a:buNone/>
            </a:pPr>
            <a:r>
              <a:rPr lang="en-US" sz="2800" b="1" dirty="0"/>
              <a:t>FORMATION OF PLACENTA (summary)</a:t>
            </a:r>
          </a:p>
          <a:p>
            <a:pPr indent="-365760" algn="just">
              <a:lnSpc>
                <a:spcPct val="150000"/>
              </a:lnSpc>
            </a:pPr>
            <a:r>
              <a:rPr lang="en-US" sz="2600" dirty="0"/>
              <a:t>At about 8 days after fertilization the trophoblast is differentiated into 2 layers. (</a:t>
            </a:r>
            <a:r>
              <a:rPr lang="en-US" sz="2600" dirty="0" err="1"/>
              <a:t>i</a:t>
            </a:r>
            <a:r>
              <a:rPr lang="en-US" sz="2600" dirty="0"/>
              <a:t>) cytotrophoblast, (ii) </a:t>
            </a:r>
            <a:r>
              <a:rPr lang="en-US" sz="2600" dirty="0" err="1"/>
              <a:t>syncytiotrophoblast</a:t>
            </a:r>
            <a:endParaRPr lang="en-US" sz="2600" dirty="0"/>
          </a:p>
          <a:p>
            <a:pPr indent="-365760" algn="just">
              <a:lnSpc>
                <a:spcPct val="150000"/>
              </a:lnSpc>
            </a:pPr>
            <a:r>
              <a:rPr lang="en-US" sz="2600" dirty="0"/>
              <a:t>The cytotrophoblast consists of well defined cells, where as </a:t>
            </a:r>
            <a:r>
              <a:rPr lang="en-US" sz="2600" dirty="0" err="1"/>
              <a:t>syncytiotrophoblast</a:t>
            </a:r>
            <a:r>
              <a:rPr lang="en-US" sz="2600" dirty="0"/>
              <a:t> has multiple nucleus with common cytoplasm.</a:t>
            </a:r>
          </a:p>
          <a:p>
            <a:pPr indent="-365760" algn="just">
              <a:lnSpc>
                <a:spcPct val="150000"/>
              </a:lnSpc>
            </a:pPr>
            <a:r>
              <a:rPr lang="en-US" sz="2600" dirty="0" err="1"/>
              <a:t>Syncytiotophoblast</a:t>
            </a:r>
            <a:r>
              <a:rPr lang="en-US" sz="2600" dirty="0"/>
              <a:t> secretes enzymes which can digest and liquify the endometrium that enable the blastocyst to enter into the uterine wall. In this way the blastocyst gets </a:t>
            </a:r>
            <a:r>
              <a:rPr lang="en-US" sz="2600" dirty="0" err="1"/>
              <a:t>burried</a:t>
            </a:r>
            <a:r>
              <a:rPr lang="en-US" sz="2600" dirty="0"/>
              <a:t> in the endometrium.  </a:t>
            </a:r>
          </a:p>
          <a:p>
            <a:pPr indent="-365760" algn="just">
              <a:lnSpc>
                <a:spcPct val="150000"/>
              </a:lnSpc>
            </a:pPr>
            <a:r>
              <a:rPr lang="en-US" sz="2600" dirty="0"/>
              <a:t>As </a:t>
            </a:r>
            <a:r>
              <a:rPr lang="en-US" sz="2600" dirty="0" err="1"/>
              <a:t>syncytiotrophoblast</a:t>
            </a:r>
            <a:r>
              <a:rPr lang="en-US" sz="2600" dirty="0"/>
              <a:t> expands, small spaces containing maternal blood are formed within it which are known as lacunae.</a:t>
            </a:r>
          </a:p>
          <a:p>
            <a:pPr indent="-365760" algn="just">
              <a:lnSpc>
                <a:spcPct val="150000"/>
              </a:lnSpc>
            </a:pPr>
            <a:r>
              <a:rPr lang="en-US" sz="2600" dirty="0"/>
              <a:t>Extra embryonic mesoderm and two layers of trophoblast such as cytotrophoblast and </a:t>
            </a:r>
            <a:r>
              <a:rPr lang="en-US" sz="2600" dirty="0" err="1"/>
              <a:t>syncytiotrophoblast</a:t>
            </a:r>
            <a:r>
              <a:rPr lang="en-US" sz="2600" dirty="0"/>
              <a:t> together form chorion.</a:t>
            </a:r>
            <a:endParaRPr lang="en-IN" sz="2400" dirty="0"/>
          </a:p>
        </p:txBody>
      </p:sp>
    </p:spTree>
    <p:extLst>
      <p:ext uri="{BB962C8B-B14F-4D97-AF65-F5344CB8AC3E}">
        <p14:creationId xmlns:p14="http://schemas.microsoft.com/office/powerpoint/2010/main" val="203628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AD84-E406-328B-2C4E-146FA9D97A1D}"/>
              </a:ext>
            </a:extLst>
          </p:cNvPr>
          <p:cNvSpPr>
            <a:spLocks noGrp="1"/>
          </p:cNvSpPr>
          <p:nvPr>
            <p:ph type="title"/>
          </p:nvPr>
        </p:nvSpPr>
        <p:spPr>
          <a:xfrm>
            <a:off x="198363" y="206828"/>
            <a:ext cx="9903580" cy="642257"/>
          </a:xfrm>
        </p:spPr>
        <p:txBody>
          <a:bodyPr>
            <a:noAutofit/>
          </a:bodyPr>
          <a:lstStyle/>
          <a:p>
            <a:r>
              <a:rPr lang="en-US" sz="4000" dirty="0" err="1"/>
              <a:t>Cont</a:t>
            </a:r>
            <a:r>
              <a:rPr lang="en-US" sz="4000" dirty="0"/>
              <a:t>…</a:t>
            </a:r>
            <a:endParaRPr lang="en-IN" sz="4000" dirty="0"/>
          </a:p>
        </p:txBody>
      </p:sp>
      <p:sp>
        <p:nvSpPr>
          <p:cNvPr id="3" name="Content Placeholder 2">
            <a:extLst>
              <a:ext uri="{FF2B5EF4-FFF2-40B4-BE49-F238E27FC236}">
                <a16:creationId xmlns:a16="http://schemas.microsoft.com/office/drawing/2014/main" id="{4B50F9B8-17C0-8799-11D6-43DB9300BD3D}"/>
              </a:ext>
            </a:extLst>
          </p:cNvPr>
          <p:cNvSpPr>
            <a:spLocks noGrp="1"/>
          </p:cNvSpPr>
          <p:nvPr>
            <p:ph idx="1"/>
          </p:nvPr>
        </p:nvSpPr>
        <p:spPr>
          <a:xfrm>
            <a:off x="326571" y="1208314"/>
            <a:ext cx="11451771" cy="5442858"/>
          </a:xfrm>
        </p:spPr>
        <p:txBody>
          <a:bodyPr>
            <a:normAutofit/>
          </a:bodyPr>
          <a:lstStyle/>
          <a:p>
            <a:pPr algn="just">
              <a:lnSpc>
                <a:spcPct val="150000"/>
              </a:lnSpc>
            </a:pPr>
            <a:r>
              <a:rPr lang="en-US" sz="2400" dirty="0"/>
              <a:t>Chorion and decidua basalis together form placenta. Placenta has both fetal and maternal origin; chorion belongs to fetal part and decidua basalis belongs to maternal part.</a:t>
            </a:r>
          </a:p>
          <a:p>
            <a:pPr algn="just">
              <a:lnSpc>
                <a:spcPct val="150000"/>
              </a:lnSpc>
            </a:pPr>
            <a:r>
              <a:rPr lang="en-US" sz="2400" dirty="0"/>
              <a:t>During embryonic life the chorion develops finger like projections into the decidua basalis. They are called as chorionic villi. The chorionic villi continue to grow </a:t>
            </a:r>
            <a:r>
              <a:rPr lang="en-US" sz="2400" dirty="0" err="1"/>
              <a:t>untill</a:t>
            </a:r>
            <a:r>
              <a:rPr lang="en-US" sz="2400" dirty="0"/>
              <a:t> they get bathed in maternal blood, present in intervillous space (lacunae), where exchange of materials (nutrition &amp; gases) occur between mother and fetus.</a:t>
            </a:r>
          </a:p>
        </p:txBody>
      </p:sp>
    </p:spTree>
    <p:extLst>
      <p:ext uri="{BB962C8B-B14F-4D97-AF65-F5344CB8AC3E}">
        <p14:creationId xmlns:p14="http://schemas.microsoft.com/office/powerpoint/2010/main" val="381719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44428A-63E4-5206-3541-2A62DD160C38}"/>
              </a:ext>
            </a:extLst>
          </p:cNvPr>
          <p:cNvSpPr>
            <a:spLocks noGrp="1"/>
          </p:cNvSpPr>
          <p:nvPr>
            <p:ph idx="1"/>
          </p:nvPr>
        </p:nvSpPr>
        <p:spPr>
          <a:xfrm>
            <a:off x="1915886" y="707573"/>
            <a:ext cx="9641566" cy="5791200"/>
          </a:xfrm>
        </p:spPr>
        <p:txBody>
          <a:bodyPr>
            <a:normAutofit/>
          </a:bodyPr>
          <a:lstStyle/>
          <a:p>
            <a:pPr>
              <a:lnSpc>
                <a:spcPct val="200000"/>
              </a:lnSpc>
            </a:pPr>
            <a:r>
              <a:rPr lang="en-US" b="1" dirty="0">
                <a:latin typeface="Times New Roman" panose="02020603050405020304" pitchFamily="18" charset="0"/>
                <a:ea typeface="Calibri" panose="020F0502020204030204" pitchFamily="34" charset="0"/>
                <a:cs typeface="Times New Roman" panose="02020603050405020304" pitchFamily="18" charset="0"/>
              </a:rPr>
              <a:t>Teaching learning methods- </a:t>
            </a:r>
            <a:r>
              <a:rPr lang="en-US" dirty="0">
                <a:latin typeface="Times New Roman" panose="02020603050405020304" pitchFamily="18" charset="0"/>
                <a:ea typeface="Calibri" panose="020F0502020204030204" pitchFamily="34" charset="0"/>
                <a:cs typeface="Times New Roman" panose="02020603050405020304" pitchFamily="18" charset="0"/>
              </a:rPr>
              <a:t>lecture with power point presentation</a:t>
            </a:r>
          </a:p>
          <a:p>
            <a:pPr>
              <a:lnSpc>
                <a:spcPct val="200000"/>
              </a:lnSpc>
            </a:pPr>
            <a:r>
              <a:rPr lang="en-US" b="1" dirty="0">
                <a:latin typeface="Times New Roman" panose="02020603050405020304" pitchFamily="18" charset="0"/>
                <a:cs typeface="Times New Roman" panose="02020603050405020304" pitchFamily="18" charset="0"/>
              </a:rPr>
              <a:t>Domain-</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Cognitive/comprehension and Cognition / Knowledge </a:t>
            </a:r>
          </a:p>
          <a:p>
            <a:pPr>
              <a:lnSpc>
                <a:spcPct val="200000"/>
              </a:lnSpc>
            </a:pPr>
            <a:r>
              <a:rPr lang="en-US" b="1" dirty="0">
                <a:latin typeface="Times New Roman" panose="02020603050405020304" pitchFamily="18" charset="0"/>
                <a:cs typeface="Times New Roman" panose="02020603050405020304" pitchFamily="18" charset="0"/>
              </a:rPr>
              <a:t>Must to know / desirable to know / Nice to know- </a:t>
            </a:r>
            <a:r>
              <a:rPr lang="en-US" dirty="0">
                <a:latin typeface="Times New Roman" panose="02020603050405020304" pitchFamily="18" charset="0"/>
                <a:ea typeface="Calibri" panose="020F0502020204030204" pitchFamily="34" charset="0"/>
                <a:cs typeface="Times New Roman" panose="02020603050405020304" pitchFamily="18" charset="0"/>
              </a:rPr>
              <a:t>Must Know and Desire to know</a:t>
            </a:r>
          </a:p>
          <a:p>
            <a:pPr>
              <a:lnSpc>
                <a:spcPct val="200000"/>
              </a:lnSpc>
            </a:pPr>
            <a:r>
              <a:rPr lang="en-US" b="1" dirty="0">
                <a:latin typeface="Times New Roman" panose="02020603050405020304" pitchFamily="18" charset="0"/>
                <a:cs typeface="Times New Roman" panose="02020603050405020304" pitchFamily="18" charset="0"/>
              </a:rPr>
              <a:t>Millers </a:t>
            </a:r>
            <a:r>
              <a:rPr lang="en-US" b="1">
                <a:latin typeface="Times New Roman" panose="02020603050405020304" pitchFamily="18" charset="0"/>
                <a:cs typeface="Times New Roman" panose="02020603050405020304" pitchFamily="18" charset="0"/>
              </a:rPr>
              <a:t>pyramid- </a:t>
            </a:r>
            <a:r>
              <a:rPr lang="en-US">
                <a:latin typeface="Times New Roman" panose="02020603050405020304" pitchFamily="18" charset="0"/>
                <a:ea typeface="Calibri" panose="020F0502020204030204" pitchFamily="34" charset="0"/>
                <a:cs typeface="Times New Roman" panose="02020603050405020304" pitchFamily="18" charset="0"/>
              </a:rPr>
              <a:t>Know</a:t>
            </a:r>
            <a:br>
              <a:rPr lang="en-US" dirty="0">
                <a:latin typeface="Times New Roman" panose="02020603050405020304" pitchFamily="18" charset="0"/>
                <a:cs typeface="Times New Roman" panose="02020603050405020304" pitchFamily="18" charset="0"/>
              </a:rPr>
            </a:br>
            <a:endParaRPr lang="en-IN" dirty="0"/>
          </a:p>
          <a:p>
            <a:endParaRPr lang="en-IN" dirty="0"/>
          </a:p>
        </p:txBody>
      </p:sp>
    </p:spTree>
    <p:extLst>
      <p:ext uri="{BB962C8B-B14F-4D97-AF65-F5344CB8AC3E}">
        <p14:creationId xmlns:p14="http://schemas.microsoft.com/office/powerpoint/2010/main" val="311039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6494E-7DE5-1898-EE34-911FA53A153E}"/>
              </a:ext>
            </a:extLst>
          </p:cNvPr>
          <p:cNvSpPr>
            <a:spLocks noGrp="1"/>
          </p:cNvSpPr>
          <p:nvPr>
            <p:ph type="title"/>
          </p:nvPr>
        </p:nvSpPr>
        <p:spPr>
          <a:xfrm>
            <a:off x="370115" y="119743"/>
            <a:ext cx="6963809" cy="614825"/>
          </a:xfrm>
        </p:spPr>
        <p:txBody>
          <a:bodyPr>
            <a:normAutofit fontScale="90000"/>
          </a:bodyPr>
          <a:lstStyle/>
          <a:p>
            <a:r>
              <a:rPr lang="en-US" sz="4400" dirty="0"/>
              <a:t>Cont..</a:t>
            </a:r>
            <a:endParaRPr lang="en-IN" sz="4400" dirty="0"/>
          </a:p>
        </p:txBody>
      </p:sp>
      <p:sp>
        <p:nvSpPr>
          <p:cNvPr id="3" name="Content Placeholder 2">
            <a:extLst>
              <a:ext uri="{FF2B5EF4-FFF2-40B4-BE49-F238E27FC236}">
                <a16:creationId xmlns:a16="http://schemas.microsoft.com/office/drawing/2014/main" id="{690AFAD3-BC6C-922F-9A23-7D6E2BD5BC2C}"/>
              </a:ext>
            </a:extLst>
          </p:cNvPr>
          <p:cNvSpPr>
            <a:spLocks noGrp="1"/>
          </p:cNvSpPr>
          <p:nvPr>
            <p:ph idx="1"/>
          </p:nvPr>
        </p:nvSpPr>
        <p:spPr>
          <a:xfrm>
            <a:off x="370115" y="1055914"/>
            <a:ext cx="11288486" cy="5682343"/>
          </a:xfrm>
        </p:spPr>
        <p:txBody>
          <a:bodyPr>
            <a:normAutofit/>
          </a:bodyPr>
          <a:lstStyle/>
          <a:p>
            <a:pPr algn="just">
              <a:lnSpc>
                <a:spcPct val="150000"/>
              </a:lnSpc>
            </a:pPr>
            <a:r>
              <a:rPr lang="en-US" sz="2200" dirty="0"/>
              <a:t>Maternal blood enters the intervillous space of the placenta through spiral arteries, branches of the uterine artery. </a:t>
            </a:r>
          </a:p>
          <a:p>
            <a:pPr algn="just">
              <a:lnSpc>
                <a:spcPct val="150000"/>
              </a:lnSpc>
            </a:pPr>
            <a:r>
              <a:rPr lang="en-US" sz="2200" dirty="0"/>
              <a:t>It bathes the chorionic villi and flows peripherally to the marginal sinuses which leads to the uterine veins.</a:t>
            </a:r>
          </a:p>
          <a:p>
            <a:pPr algn="just">
              <a:lnSpc>
                <a:spcPct val="150000"/>
              </a:lnSpc>
            </a:pPr>
            <a:r>
              <a:rPr lang="en-US" sz="2200" dirty="0"/>
              <a:t>The development of placenta is accomplished by the end of 3rd month of pregnancy.</a:t>
            </a:r>
            <a:endParaRPr lang="en-IN" sz="2200" dirty="0"/>
          </a:p>
        </p:txBody>
      </p:sp>
    </p:spTree>
    <p:extLst>
      <p:ext uri="{BB962C8B-B14F-4D97-AF65-F5344CB8AC3E}">
        <p14:creationId xmlns:p14="http://schemas.microsoft.com/office/powerpoint/2010/main" val="2887754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BCAD-DB1B-7C2E-1CE0-0E3E228CBCCE}"/>
              </a:ext>
            </a:extLst>
          </p:cNvPr>
          <p:cNvSpPr>
            <a:spLocks noGrp="1"/>
          </p:cNvSpPr>
          <p:nvPr>
            <p:ph type="title"/>
          </p:nvPr>
        </p:nvSpPr>
        <p:spPr>
          <a:xfrm>
            <a:off x="511627" y="163286"/>
            <a:ext cx="10697609" cy="952282"/>
          </a:xfrm>
        </p:spPr>
        <p:txBody>
          <a:bodyPr>
            <a:normAutofit/>
          </a:bodyPr>
          <a:lstStyle/>
          <a:p>
            <a:pPr algn="ctr"/>
            <a:r>
              <a:rPr lang="en-US" sz="4400" dirty="0"/>
              <a:t>STRUCTURE OF PLACENTA-</a:t>
            </a:r>
            <a:endParaRPr lang="en-IN" sz="4400" dirty="0"/>
          </a:p>
        </p:txBody>
      </p:sp>
      <p:sp>
        <p:nvSpPr>
          <p:cNvPr id="3" name="Content Placeholder 2">
            <a:extLst>
              <a:ext uri="{FF2B5EF4-FFF2-40B4-BE49-F238E27FC236}">
                <a16:creationId xmlns:a16="http://schemas.microsoft.com/office/drawing/2014/main" id="{9EFED6FF-0BCD-81BB-5725-37861386F5CA}"/>
              </a:ext>
            </a:extLst>
          </p:cNvPr>
          <p:cNvSpPr>
            <a:spLocks noGrp="1"/>
          </p:cNvSpPr>
          <p:nvPr>
            <p:ph idx="1"/>
          </p:nvPr>
        </p:nvSpPr>
        <p:spPr>
          <a:xfrm>
            <a:off x="620486" y="957943"/>
            <a:ext cx="10951028" cy="5736771"/>
          </a:xfrm>
        </p:spPr>
        <p:txBody>
          <a:bodyPr>
            <a:noAutofit/>
          </a:bodyPr>
          <a:lstStyle/>
          <a:p>
            <a:pPr algn="just">
              <a:lnSpc>
                <a:spcPct val="150000"/>
              </a:lnSpc>
            </a:pPr>
            <a:r>
              <a:rPr lang="en-US" sz="2200" dirty="0"/>
              <a:t>It is almost circular disc flat cake when fully formed. The matured placenta has 15-18 cm diameter, 23 mm thickness &amp; about wt. of 500 gm.</a:t>
            </a:r>
          </a:p>
          <a:p>
            <a:pPr algn="just">
              <a:lnSpc>
                <a:spcPct val="150000"/>
              </a:lnSpc>
            </a:pPr>
            <a:r>
              <a:rPr lang="en-US" sz="2200" dirty="0"/>
              <a:t>It has 2 surface maternal &amp; fetal. </a:t>
            </a:r>
            <a:r>
              <a:rPr lang="en-IN" sz="2200" dirty="0"/>
              <a:t>Maternal surface is directly attached with endometrium. The </a:t>
            </a:r>
            <a:r>
              <a:rPr lang="en-IN" sz="2200" dirty="0" err="1"/>
              <a:t>fetal</a:t>
            </a:r>
            <a:r>
              <a:rPr lang="en-IN" sz="2200" dirty="0"/>
              <a:t> surface is covered with amnion which has white &amp; shiny </a:t>
            </a:r>
            <a:r>
              <a:rPr lang="en-IN" sz="2200" dirty="0" err="1"/>
              <a:t>appearence</a:t>
            </a:r>
            <a:r>
              <a:rPr lang="en-IN" sz="2200" dirty="0"/>
              <a:t>.-</a:t>
            </a:r>
          </a:p>
          <a:p>
            <a:pPr algn="just">
              <a:lnSpc>
                <a:spcPct val="150000"/>
              </a:lnSpc>
            </a:pPr>
            <a:r>
              <a:rPr lang="en-IN" sz="2200" dirty="0"/>
              <a:t>The maternal surface consists of about 20 distinct lobules are known as cotyledons. Each lobule consists of group of villi separated by a septum known as placental septum.</a:t>
            </a:r>
            <a:r>
              <a:rPr lang="en-US" sz="2200" dirty="0"/>
              <a:t> </a:t>
            </a:r>
          </a:p>
          <a:p>
            <a:pPr algn="just">
              <a:lnSpc>
                <a:spcPct val="150000"/>
              </a:lnSpc>
            </a:pPr>
            <a:r>
              <a:rPr lang="en-US" sz="2200" dirty="0"/>
              <a:t>After delivery the cotyledons are inspected for their lost part to diagnose retained placenta in PPH (post partum hemorrhage) </a:t>
            </a:r>
            <a:r>
              <a:rPr lang="en-US" sz="2200" b="1" dirty="0"/>
              <a:t>(clinical importance).</a:t>
            </a:r>
            <a:endParaRPr lang="en-IN" sz="2200" b="1" dirty="0"/>
          </a:p>
        </p:txBody>
      </p:sp>
    </p:spTree>
    <p:extLst>
      <p:ext uri="{BB962C8B-B14F-4D97-AF65-F5344CB8AC3E}">
        <p14:creationId xmlns:p14="http://schemas.microsoft.com/office/powerpoint/2010/main" val="808541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8864-11A3-3D05-9C3E-DE9627554834}"/>
              </a:ext>
            </a:extLst>
          </p:cNvPr>
          <p:cNvSpPr>
            <a:spLocks noGrp="1"/>
          </p:cNvSpPr>
          <p:nvPr>
            <p:ph type="title"/>
          </p:nvPr>
        </p:nvSpPr>
        <p:spPr>
          <a:xfrm>
            <a:off x="1186542" y="103869"/>
            <a:ext cx="10189029" cy="843190"/>
          </a:xfrm>
        </p:spPr>
        <p:txBody>
          <a:bodyPr>
            <a:normAutofit/>
          </a:bodyPr>
          <a:lstStyle/>
          <a:p>
            <a:pPr algn="ctr"/>
            <a:r>
              <a:rPr lang="en-IN" sz="4000" dirty="0"/>
              <a:t>FUNCTION OF PLACENTA</a:t>
            </a:r>
            <a:endParaRPr lang="en-IN"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0B712B8-0324-5725-18F7-07D722BCC34F}"/>
              </a:ext>
            </a:extLst>
          </p:cNvPr>
          <p:cNvSpPr>
            <a:spLocks noGrp="1"/>
          </p:cNvSpPr>
          <p:nvPr>
            <p:ph idx="1"/>
          </p:nvPr>
        </p:nvSpPr>
        <p:spPr>
          <a:xfrm>
            <a:off x="587829" y="1066800"/>
            <a:ext cx="11168743" cy="5366657"/>
          </a:xfrm>
        </p:spPr>
        <p:txBody>
          <a:bodyPr>
            <a:noAutofit/>
          </a:bodyPr>
          <a:lstStyle/>
          <a:p>
            <a:pPr marL="457200" indent="-457200" algn="just">
              <a:lnSpc>
                <a:spcPct val="150000"/>
              </a:lnSpc>
              <a:buFont typeface="+mj-lt"/>
              <a:buAutoNum type="arabicPeriod"/>
            </a:pPr>
            <a:r>
              <a:rPr lang="en-IN" sz="2200" b="1" dirty="0"/>
              <a:t>Transportation-</a:t>
            </a:r>
            <a:r>
              <a:rPr lang="en-IN" sz="2200" dirty="0"/>
              <a:t> Through the </a:t>
            </a:r>
            <a:r>
              <a:rPr lang="en-IN" sz="2200" dirty="0" err="1"/>
              <a:t>plancenta</a:t>
            </a:r>
            <a:r>
              <a:rPr lang="en-IN" sz="2200" dirty="0"/>
              <a:t>, transportation of O2, water, electrolytes and nutrition occurs from mother to </a:t>
            </a:r>
            <a:r>
              <a:rPr lang="en-IN" sz="2200" dirty="0" err="1"/>
              <a:t>fetus</a:t>
            </a:r>
            <a:r>
              <a:rPr lang="en-IN" sz="2200" dirty="0"/>
              <a:t> and waste products like urea, uric and, co, &amp; others, produced by </a:t>
            </a:r>
            <a:r>
              <a:rPr lang="en-IN" sz="2200" dirty="0" err="1"/>
              <a:t>fetus</a:t>
            </a:r>
            <a:r>
              <a:rPr lang="en-IN" sz="2200" dirty="0"/>
              <a:t> are excreted to the maternal blood.\</a:t>
            </a:r>
          </a:p>
          <a:p>
            <a:pPr marL="457200" indent="-457200" algn="just">
              <a:lnSpc>
                <a:spcPct val="150000"/>
              </a:lnSpc>
              <a:buFont typeface="+mj-lt"/>
              <a:buAutoNum type="arabicPeriod"/>
            </a:pPr>
            <a:r>
              <a:rPr lang="en-IN" sz="2200" b="1" dirty="0"/>
              <a:t>Barrier</a:t>
            </a:r>
            <a:r>
              <a:rPr lang="ja-JP" altLang="en-US" sz="2200" dirty="0"/>
              <a:t>一</a:t>
            </a:r>
            <a:r>
              <a:rPr lang="en-IN" sz="2200" dirty="0"/>
              <a:t>It acts as a barrier &amp; prevents many microorganism and harmful substances such as drugs to enter into the </a:t>
            </a:r>
            <a:r>
              <a:rPr lang="en-IN" sz="2200" dirty="0" err="1"/>
              <a:t>fetus</a:t>
            </a:r>
            <a:r>
              <a:rPr lang="en-IN" sz="2200" dirty="0"/>
              <a:t> from mother. However, most viruses (HIV) &amp; some </a:t>
            </a:r>
            <a:r>
              <a:rPr lang="en-IN" sz="2200" dirty="0" err="1"/>
              <a:t>bacterias</a:t>
            </a:r>
            <a:r>
              <a:rPr lang="en-IN" sz="2200" dirty="0"/>
              <a:t> (tuberculosis) may cross the placental barrier to affect the </a:t>
            </a:r>
            <a:r>
              <a:rPr lang="en-IN" sz="2200" dirty="0" err="1"/>
              <a:t>fetus</a:t>
            </a:r>
            <a:r>
              <a:rPr lang="en-IN" sz="2200" dirty="0"/>
              <a:t>. Some drugs are contraindicated in pregnancy can cross the placenta to cause congenital anomalies. Usually maternal hormones cannot cross the </a:t>
            </a:r>
            <a:r>
              <a:rPr lang="en-IN" sz="2200" dirty="0" err="1"/>
              <a:t>plancenta</a:t>
            </a:r>
            <a:r>
              <a:rPr lang="en-IN" sz="2200" dirty="0"/>
              <a:t> but synthetic </a:t>
            </a:r>
            <a:r>
              <a:rPr lang="en-IN" sz="2200" dirty="0" err="1"/>
              <a:t>estrogens</a:t>
            </a:r>
            <a:r>
              <a:rPr lang="en-IN" sz="2200" dirty="0"/>
              <a:t> &amp; </a:t>
            </a:r>
            <a:r>
              <a:rPr lang="en-IN" sz="2200" dirty="0" err="1"/>
              <a:t>progesterones</a:t>
            </a:r>
            <a:r>
              <a:rPr lang="en-IN" sz="2200" dirty="0"/>
              <a:t> can easily cross the placenta &amp; affect the </a:t>
            </a:r>
            <a:r>
              <a:rPr lang="en-IN" sz="2200" dirty="0" err="1"/>
              <a:t>fetus</a:t>
            </a:r>
            <a:r>
              <a:rPr lang="en-IN" sz="2200" dirty="0"/>
              <a:t>.</a:t>
            </a:r>
          </a:p>
        </p:txBody>
      </p:sp>
    </p:spTree>
    <p:extLst>
      <p:ext uri="{BB962C8B-B14F-4D97-AF65-F5344CB8AC3E}">
        <p14:creationId xmlns:p14="http://schemas.microsoft.com/office/powerpoint/2010/main" val="1025067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3DED-9CAD-36F6-766C-90A68C636B79}"/>
              </a:ext>
            </a:extLst>
          </p:cNvPr>
          <p:cNvSpPr>
            <a:spLocks noGrp="1"/>
          </p:cNvSpPr>
          <p:nvPr>
            <p:ph type="title"/>
          </p:nvPr>
        </p:nvSpPr>
        <p:spPr>
          <a:xfrm>
            <a:off x="206828" y="174172"/>
            <a:ext cx="6095999" cy="304799"/>
          </a:xfrm>
        </p:spPr>
        <p:txBody>
          <a:bodyPr>
            <a:noAutofit/>
          </a:bodyPr>
          <a:lstStyle/>
          <a:p>
            <a:r>
              <a:rPr lang="en-IN" sz="3600" b="1" dirty="0" err="1"/>
              <a:t>Cont</a:t>
            </a:r>
            <a:r>
              <a:rPr lang="en-IN" sz="3600" b="1" dirty="0"/>
              <a:t>…</a:t>
            </a:r>
          </a:p>
        </p:txBody>
      </p:sp>
      <p:sp>
        <p:nvSpPr>
          <p:cNvPr id="3" name="Content Placeholder 2">
            <a:extLst>
              <a:ext uri="{FF2B5EF4-FFF2-40B4-BE49-F238E27FC236}">
                <a16:creationId xmlns:a16="http://schemas.microsoft.com/office/drawing/2014/main" id="{D755B045-75E9-2774-69F1-4466BFED4BF3}"/>
              </a:ext>
            </a:extLst>
          </p:cNvPr>
          <p:cNvSpPr>
            <a:spLocks noGrp="1"/>
          </p:cNvSpPr>
          <p:nvPr>
            <p:ph idx="1"/>
          </p:nvPr>
        </p:nvSpPr>
        <p:spPr>
          <a:xfrm>
            <a:off x="639533" y="506186"/>
            <a:ext cx="11326587" cy="6057900"/>
          </a:xfrm>
        </p:spPr>
        <p:txBody>
          <a:bodyPr>
            <a:noAutofit/>
          </a:bodyPr>
          <a:lstStyle/>
          <a:p>
            <a:pPr marL="457200" indent="-457200" algn="just">
              <a:lnSpc>
                <a:spcPct val="150000"/>
              </a:lnSpc>
              <a:buFont typeface="+mj-lt"/>
              <a:buAutoNum type="arabicPeriod" startAt="3"/>
            </a:pPr>
            <a:r>
              <a:rPr lang="en-IN" sz="2200" b="1" dirty="0"/>
              <a:t>Storage</a:t>
            </a:r>
            <a:r>
              <a:rPr lang="en-IN" sz="2200" dirty="0"/>
              <a:t> -</a:t>
            </a:r>
            <a:r>
              <a:rPr lang="en-US" sz="2200" dirty="0"/>
              <a:t> </a:t>
            </a:r>
            <a:r>
              <a:rPr lang="en-IN" sz="2200" dirty="0"/>
              <a:t>It stores nutrients such as carbohydrates, proteins, calcium, iron etc. which are released into the </a:t>
            </a:r>
            <a:r>
              <a:rPr lang="en-IN" sz="2200" dirty="0" err="1"/>
              <a:t>fetal</a:t>
            </a:r>
            <a:r>
              <a:rPr lang="en-IN" sz="2200" dirty="0"/>
              <a:t> circulation when are required.</a:t>
            </a:r>
          </a:p>
          <a:p>
            <a:pPr marL="457200" indent="-457200" algn="just">
              <a:lnSpc>
                <a:spcPct val="150000"/>
              </a:lnSpc>
              <a:buFont typeface="+mj-lt"/>
              <a:buAutoNum type="arabicPeriod" startAt="3"/>
            </a:pPr>
            <a:r>
              <a:rPr lang="en-IN" sz="2200" dirty="0"/>
              <a:t>Endocrine - It produces several hormones those are necessary in pregnancy.</a:t>
            </a:r>
          </a:p>
          <a:p>
            <a:pPr marL="731520" lvl="1" indent="-457200" algn="just">
              <a:lnSpc>
                <a:spcPct val="150000"/>
              </a:lnSpc>
              <a:buFont typeface="+mj-lt"/>
              <a:buAutoNum type="alphaLcPeriod"/>
            </a:pPr>
            <a:r>
              <a:rPr lang="en-IN" sz="2200" dirty="0" err="1"/>
              <a:t>Estrogens</a:t>
            </a:r>
            <a:r>
              <a:rPr lang="en-IN" sz="2200" dirty="0"/>
              <a:t>    </a:t>
            </a:r>
          </a:p>
          <a:p>
            <a:pPr marL="731520" lvl="1" indent="-457200" algn="just">
              <a:lnSpc>
                <a:spcPct val="150000"/>
              </a:lnSpc>
              <a:buFont typeface="+mj-lt"/>
              <a:buAutoNum type="alphaLcPeriod"/>
            </a:pPr>
            <a:r>
              <a:rPr lang="en-IN" sz="2200" dirty="0"/>
              <a:t>Progesterone </a:t>
            </a:r>
          </a:p>
          <a:p>
            <a:pPr marL="731520" lvl="1" indent="-457200" algn="just">
              <a:lnSpc>
                <a:spcPct val="150000"/>
              </a:lnSpc>
              <a:buFont typeface="+mj-lt"/>
              <a:buAutoNum type="alphaLcPeriod"/>
            </a:pPr>
            <a:r>
              <a:rPr lang="en-IN" sz="2200" dirty="0"/>
              <a:t>HCG (up </a:t>
            </a:r>
            <a:r>
              <a:rPr lang="en-IN" sz="2200" dirty="0" err="1"/>
              <a:t>yo</a:t>
            </a:r>
            <a:r>
              <a:rPr lang="en-IN" sz="2200" dirty="0"/>
              <a:t> 4th month)  </a:t>
            </a:r>
          </a:p>
          <a:p>
            <a:pPr marL="731520" lvl="1" indent="-457200" algn="just">
              <a:lnSpc>
                <a:spcPct val="150000"/>
              </a:lnSpc>
              <a:buFont typeface="+mj-lt"/>
              <a:buAutoNum type="alphaLcPeriod"/>
            </a:pPr>
            <a:r>
              <a:rPr lang="en-IN" sz="2200" dirty="0"/>
              <a:t>HCS ( human chorionic somatotropin) or HPL (Human placental lactogen).   </a:t>
            </a:r>
          </a:p>
          <a:p>
            <a:pPr marL="731520" lvl="1" indent="-457200" algn="just">
              <a:lnSpc>
                <a:spcPct val="150000"/>
              </a:lnSpc>
              <a:buFont typeface="+mj-lt"/>
              <a:buAutoNum type="alphaLcPeriod"/>
            </a:pPr>
            <a:r>
              <a:rPr lang="en-IN" sz="2200" dirty="0" err="1"/>
              <a:t>Relaxin</a:t>
            </a:r>
            <a:r>
              <a:rPr lang="en-IN" sz="2200" dirty="0"/>
              <a:t> ( secreted by both ovary and placenta).</a:t>
            </a:r>
          </a:p>
          <a:p>
            <a:pPr algn="just">
              <a:buNone/>
            </a:pPr>
            <a:r>
              <a:rPr lang="en-IN" sz="2200" dirty="0"/>
              <a:t>[Note- </a:t>
            </a:r>
            <a:r>
              <a:rPr lang="en-US" sz="2200" dirty="0"/>
              <a:t>Function of HCL / HPL – </a:t>
            </a:r>
          </a:p>
          <a:p>
            <a:pPr marL="731520" lvl="1" indent="-457200" algn="just">
              <a:buAutoNum type="arabicPeriod"/>
            </a:pPr>
            <a:r>
              <a:rPr lang="en-US" sz="2000" dirty="0"/>
              <a:t>Stimulates development of breast for lactation.</a:t>
            </a:r>
          </a:p>
          <a:p>
            <a:pPr marL="731520" lvl="1" indent="-457200" algn="just">
              <a:buAutoNum type="arabicPeriod"/>
            </a:pPr>
            <a:r>
              <a:rPr lang="en-US" sz="2000" dirty="0"/>
              <a:t>It has anti insulin effect on mother as it increases blood glucose and amino acid level in the maternal blood to go to the fetal circulation.</a:t>
            </a:r>
          </a:p>
          <a:p>
            <a:pPr marL="274320" lvl="1" indent="0" algn="just">
              <a:lnSpc>
                <a:spcPct val="150000"/>
              </a:lnSpc>
              <a:buNone/>
            </a:pPr>
            <a:endParaRPr lang="en-IN" sz="2200" dirty="0"/>
          </a:p>
        </p:txBody>
      </p:sp>
    </p:spTree>
    <p:extLst>
      <p:ext uri="{BB962C8B-B14F-4D97-AF65-F5344CB8AC3E}">
        <p14:creationId xmlns:p14="http://schemas.microsoft.com/office/powerpoint/2010/main" val="613254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F091-7373-2D43-20B9-D691D63C7247}"/>
              </a:ext>
            </a:extLst>
          </p:cNvPr>
          <p:cNvSpPr>
            <a:spLocks noGrp="1"/>
          </p:cNvSpPr>
          <p:nvPr>
            <p:ph type="title"/>
          </p:nvPr>
        </p:nvSpPr>
        <p:spPr>
          <a:xfrm>
            <a:off x="557591" y="286866"/>
            <a:ext cx="8629951" cy="790820"/>
          </a:xfrm>
        </p:spPr>
        <p:txBody>
          <a:bodyPr>
            <a:normAutofit/>
          </a:bodyPr>
          <a:lstStyle/>
          <a:p>
            <a:r>
              <a:rPr lang="en-US" sz="4800" b="1" dirty="0" err="1"/>
              <a:t>Cont</a:t>
            </a:r>
            <a:r>
              <a:rPr lang="en-US" sz="4800" b="1" dirty="0"/>
              <a:t>…</a:t>
            </a:r>
            <a:endParaRPr lang="en-IN" sz="4800" b="1" dirty="0"/>
          </a:p>
        </p:txBody>
      </p:sp>
      <p:sp>
        <p:nvSpPr>
          <p:cNvPr id="3" name="Content Placeholder 2">
            <a:extLst>
              <a:ext uri="{FF2B5EF4-FFF2-40B4-BE49-F238E27FC236}">
                <a16:creationId xmlns:a16="http://schemas.microsoft.com/office/drawing/2014/main" id="{BA3774A7-CA63-2D8D-26DA-F137DD8AE1AB}"/>
              </a:ext>
            </a:extLst>
          </p:cNvPr>
          <p:cNvSpPr>
            <a:spLocks noGrp="1"/>
          </p:cNvSpPr>
          <p:nvPr>
            <p:ph idx="1"/>
          </p:nvPr>
        </p:nvSpPr>
        <p:spPr>
          <a:xfrm>
            <a:off x="610809" y="1077686"/>
            <a:ext cx="11023599" cy="5780314"/>
          </a:xfrm>
        </p:spPr>
        <p:txBody>
          <a:bodyPr>
            <a:normAutofit/>
          </a:bodyPr>
          <a:lstStyle/>
          <a:p>
            <a:pPr marL="457200" indent="-457200" algn="just">
              <a:lnSpc>
                <a:spcPct val="150000"/>
              </a:lnSpc>
              <a:buFont typeface="+mj-lt"/>
              <a:buAutoNum type="arabicPeriod" startAt="5"/>
            </a:pPr>
            <a:r>
              <a:rPr lang="en-US" sz="2200" b="1" dirty="0"/>
              <a:t>Immunity-</a:t>
            </a:r>
            <a:r>
              <a:rPr lang="en-US" sz="2200" dirty="0"/>
              <a:t> Maternal antibodies against some infections such as measles, </a:t>
            </a:r>
            <a:r>
              <a:rPr lang="en-US" sz="2200" dirty="0" err="1"/>
              <a:t>diptheria</a:t>
            </a:r>
            <a:r>
              <a:rPr lang="en-US" sz="2200" dirty="0"/>
              <a:t>, tetanus, </a:t>
            </a:r>
            <a:r>
              <a:rPr lang="en-US" sz="2200" dirty="0" err="1"/>
              <a:t>pertusis</a:t>
            </a:r>
            <a:r>
              <a:rPr lang="en-US" sz="2200" dirty="0"/>
              <a:t>, etc. reach the fetus through placenta (passive immunity). To provide immunity against such diseases after birth </a:t>
            </a:r>
            <a:r>
              <a:rPr lang="en-US" sz="2200" dirty="0" err="1"/>
              <a:t>upto</a:t>
            </a:r>
            <a:r>
              <a:rPr lang="en-US" sz="2200" dirty="0"/>
              <a:t> some month. As maternal and fetal circulations are separated, i.e. no intermixing of blood, there is no chance of antigen &amp; antibody reaction (for rejection of product of conception).</a:t>
            </a:r>
          </a:p>
          <a:p>
            <a:pPr marL="457200" indent="-457200" algn="just">
              <a:lnSpc>
                <a:spcPct val="150000"/>
              </a:lnSpc>
              <a:buFont typeface="+mj-lt"/>
              <a:buAutoNum type="arabicPeriod" startAt="5"/>
            </a:pPr>
            <a:r>
              <a:rPr lang="en-US" sz="2200" b="1" dirty="0"/>
              <a:t>Treatment</a:t>
            </a:r>
            <a:r>
              <a:rPr lang="en-US" sz="2200" dirty="0"/>
              <a:t> - It can be used as source of hormone or drugs or blood. Parts of placenta can be used for transplantation of skin in burn. Umbilical vein may be used in grafting of blood vessels, cord blood can be used as </a:t>
            </a:r>
            <a:r>
              <a:rPr lang="en-US" sz="2200" dirty="0" err="1"/>
              <a:t>pleuripotent</a:t>
            </a:r>
            <a:r>
              <a:rPr lang="en-US" sz="2200" dirty="0"/>
              <a:t> stem cells (blood mother cells) in transplantation of red bone marrow in blood cancer.</a:t>
            </a:r>
          </a:p>
        </p:txBody>
      </p:sp>
    </p:spTree>
    <p:extLst>
      <p:ext uri="{BB962C8B-B14F-4D97-AF65-F5344CB8AC3E}">
        <p14:creationId xmlns:p14="http://schemas.microsoft.com/office/powerpoint/2010/main" val="162623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C510-4E0C-4C8E-672C-4B7F8E1DACE7}"/>
              </a:ext>
            </a:extLst>
          </p:cNvPr>
          <p:cNvSpPr>
            <a:spLocks noGrp="1"/>
          </p:cNvSpPr>
          <p:nvPr>
            <p:ph type="title"/>
          </p:nvPr>
        </p:nvSpPr>
        <p:spPr>
          <a:xfrm>
            <a:off x="1602620" y="108857"/>
            <a:ext cx="8063895" cy="881743"/>
          </a:xfrm>
        </p:spPr>
        <p:txBody>
          <a:bodyPr>
            <a:normAutofit/>
          </a:bodyPr>
          <a:lstStyle/>
          <a:p>
            <a:pPr algn="ctr"/>
            <a:r>
              <a:rPr lang="en-US" sz="4400" dirty="0"/>
              <a:t>FORMATION OF UMBILICAL CORD</a:t>
            </a:r>
            <a:endParaRPr lang="en-IN" sz="4400" dirty="0"/>
          </a:p>
        </p:txBody>
      </p:sp>
      <p:sp>
        <p:nvSpPr>
          <p:cNvPr id="3" name="Content Placeholder 2">
            <a:extLst>
              <a:ext uri="{FF2B5EF4-FFF2-40B4-BE49-F238E27FC236}">
                <a16:creationId xmlns:a16="http://schemas.microsoft.com/office/drawing/2014/main" id="{86847B26-3951-E31D-CF81-044FC9951009}"/>
              </a:ext>
            </a:extLst>
          </p:cNvPr>
          <p:cNvSpPr>
            <a:spLocks noGrp="1"/>
          </p:cNvSpPr>
          <p:nvPr>
            <p:ph idx="1"/>
          </p:nvPr>
        </p:nvSpPr>
        <p:spPr>
          <a:xfrm>
            <a:off x="1061357" y="1306287"/>
            <a:ext cx="10069285" cy="5040086"/>
          </a:xfrm>
        </p:spPr>
        <p:txBody>
          <a:bodyPr>
            <a:noAutofit/>
          </a:bodyPr>
          <a:lstStyle/>
          <a:p>
            <a:pPr algn="just">
              <a:lnSpc>
                <a:spcPct val="150000"/>
              </a:lnSpc>
            </a:pPr>
            <a:r>
              <a:rPr lang="en-US" sz="2200" dirty="0"/>
              <a:t>It is the connection between mother (placenta) and fetus or embryo. The umbilical cord is developed from connecting stalk.</a:t>
            </a:r>
          </a:p>
          <a:p>
            <a:pPr algn="just">
              <a:lnSpc>
                <a:spcPct val="150000"/>
              </a:lnSpc>
            </a:pPr>
            <a:r>
              <a:rPr lang="en-US" sz="2200" dirty="0"/>
              <a:t>By the end of 2nd week, the bilaminar embryonic disc becomes connected to the trophoblast by a band of extra-embryonic mesoderm is called as connecting stalk. </a:t>
            </a:r>
          </a:p>
          <a:p>
            <a:pPr algn="just">
              <a:lnSpc>
                <a:spcPct val="150000"/>
              </a:lnSpc>
            </a:pPr>
            <a:r>
              <a:rPr lang="en-US" sz="2200" dirty="0"/>
              <a:t>It becomes future umbilical cord, later a layer of amnion surrounds the entire umbilical cord and gives it a shining appearance. Anatomically umbilical cord is considered as fetal membrane.</a:t>
            </a:r>
          </a:p>
        </p:txBody>
      </p:sp>
    </p:spTree>
    <p:extLst>
      <p:ext uri="{BB962C8B-B14F-4D97-AF65-F5344CB8AC3E}">
        <p14:creationId xmlns:p14="http://schemas.microsoft.com/office/powerpoint/2010/main" val="3326101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CE7E-ACCA-E48B-904F-5FCCB188CAAE}"/>
              </a:ext>
            </a:extLst>
          </p:cNvPr>
          <p:cNvSpPr>
            <a:spLocks noGrp="1"/>
          </p:cNvSpPr>
          <p:nvPr>
            <p:ph type="title"/>
          </p:nvPr>
        </p:nvSpPr>
        <p:spPr>
          <a:xfrm>
            <a:off x="405191" y="337456"/>
            <a:ext cx="9805610" cy="45719"/>
          </a:xfrm>
        </p:spPr>
        <p:txBody>
          <a:bodyPr>
            <a:noAutofit/>
          </a:bodyPr>
          <a:lstStyle/>
          <a:p>
            <a:r>
              <a:rPr lang="en-US" sz="4000" b="1" dirty="0" err="1"/>
              <a:t>Cont</a:t>
            </a:r>
            <a:r>
              <a:rPr lang="en-US" sz="4000" b="1" dirty="0"/>
              <a:t>…</a:t>
            </a:r>
            <a:endParaRPr lang="en-IN" sz="4000" b="1" dirty="0"/>
          </a:p>
        </p:txBody>
      </p:sp>
      <p:sp>
        <p:nvSpPr>
          <p:cNvPr id="3" name="Content Placeholder 2">
            <a:extLst>
              <a:ext uri="{FF2B5EF4-FFF2-40B4-BE49-F238E27FC236}">
                <a16:creationId xmlns:a16="http://schemas.microsoft.com/office/drawing/2014/main" id="{265E2132-43E8-5CE5-B204-11DA673BDCFE}"/>
              </a:ext>
            </a:extLst>
          </p:cNvPr>
          <p:cNvSpPr>
            <a:spLocks noGrp="1"/>
          </p:cNvSpPr>
          <p:nvPr>
            <p:ph idx="1"/>
          </p:nvPr>
        </p:nvSpPr>
        <p:spPr>
          <a:xfrm>
            <a:off x="633790" y="996042"/>
            <a:ext cx="11295743" cy="4865915"/>
          </a:xfrm>
        </p:spPr>
        <p:txBody>
          <a:bodyPr>
            <a:noAutofit/>
          </a:bodyPr>
          <a:lstStyle/>
          <a:p>
            <a:pPr marL="0" indent="0" algn="just">
              <a:lnSpc>
                <a:spcPct val="150000"/>
              </a:lnSpc>
              <a:buNone/>
            </a:pPr>
            <a:r>
              <a:rPr lang="en-US" sz="2000" b="1" dirty="0"/>
              <a:t>Structure</a:t>
            </a:r>
          </a:p>
          <a:p>
            <a:pPr algn="just">
              <a:lnSpc>
                <a:spcPct val="150000"/>
              </a:lnSpc>
            </a:pPr>
            <a:r>
              <a:rPr lang="en-US" sz="2000" dirty="0"/>
              <a:t>It consists of two arteries those carry deoxygenated blood from fetus to placenta and one vein that carries oxygenated blood from mother to fetus. </a:t>
            </a:r>
          </a:p>
          <a:p>
            <a:pPr algn="just">
              <a:lnSpc>
                <a:spcPct val="150000"/>
              </a:lnSpc>
            </a:pPr>
            <a:r>
              <a:rPr lang="en-US" sz="2000" dirty="0"/>
              <a:t>It is well supported by a mucus connective tissue called </a:t>
            </a:r>
            <a:r>
              <a:rPr lang="en-US" sz="2000" dirty="0" err="1"/>
              <a:t>wharton's</a:t>
            </a:r>
            <a:r>
              <a:rPr lang="en-US" sz="2000" dirty="0"/>
              <a:t> jelly. </a:t>
            </a:r>
          </a:p>
          <a:p>
            <a:pPr algn="just">
              <a:lnSpc>
                <a:spcPct val="150000"/>
              </a:lnSpc>
            </a:pPr>
            <a:r>
              <a:rPr lang="en-US" sz="2000" dirty="0"/>
              <a:t>Both </a:t>
            </a:r>
            <a:r>
              <a:rPr lang="en-US" sz="2000" dirty="0" err="1"/>
              <a:t>wharton's</a:t>
            </a:r>
            <a:r>
              <a:rPr lang="en-US" sz="2000" dirty="0"/>
              <a:t> jelly and blood vessels are derived from a fetal membrane called allantois.</a:t>
            </a:r>
          </a:p>
          <a:p>
            <a:pPr algn="just">
              <a:lnSpc>
                <a:spcPct val="150000"/>
              </a:lnSpc>
            </a:pPr>
            <a:r>
              <a:rPr lang="en-US" sz="2000" dirty="0"/>
              <a:t>Normally its diameter varies from 0.2 to 0.8 cm; its length also varies from 30-100 cm (average 55 cm). The length below 30 cm is considered as abnormal.</a:t>
            </a:r>
          </a:p>
        </p:txBody>
      </p:sp>
    </p:spTree>
    <p:extLst>
      <p:ext uri="{BB962C8B-B14F-4D97-AF65-F5344CB8AC3E}">
        <p14:creationId xmlns:p14="http://schemas.microsoft.com/office/powerpoint/2010/main" val="42467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760AC-0421-28F8-3E08-1D5E916483AE}"/>
              </a:ext>
            </a:extLst>
          </p:cNvPr>
          <p:cNvSpPr>
            <a:spLocks noGrp="1"/>
          </p:cNvSpPr>
          <p:nvPr>
            <p:ph type="title"/>
          </p:nvPr>
        </p:nvSpPr>
        <p:spPr>
          <a:xfrm>
            <a:off x="122791" y="92746"/>
            <a:ext cx="5973209" cy="462425"/>
          </a:xfrm>
        </p:spPr>
        <p:txBody>
          <a:bodyPr>
            <a:normAutofit fontScale="90000"/>
          </a:bodyPr>
          <a:lstStyle/>
          <a:p>
            <a:r>
              <a:rPr lang="en-US" sz="3600" dirty="0" err="1"/>
              <a:t>Cont</a:t>
            </a:r>
            <a:r>
              <a:rPr lang="en-US" sz="3600" dirty="0"/>
              <a:t>…</a:t>
            </a:r>
            <a:endParaRPr lang="en-IN" sz="3600" dirty="0"/>
          </a:p>
        </p:txBody>
      </p:sp>
      <p:sp>
        <p:nvSpPr>
          <p:cNvPr id="3" name="Content Placeholder 2">
            <a:extLst>
              <a:ext uri="{FF2B5EF4-FFF2-40B4-BE49-F238E27FC236}">
                <a16:creationId xmlns:a16="http://schemas.microsoft.com/office/drawing/2014/main" id="{12C83053-0355-DD63-CDCC-2AE059DC252F}"/>
              </a:ext>
            </a:extLst>
          </p:cNvPr>
          <p:cNvSpPr>
            <a:spLocks noGrp="1"/>
          </p:cNvSpPr>
          <p:nvPr>
            <p:ph idx="1"/>
          </p:nvPr>
        </p:nvSpPr>
        <p:spPr>
          <a:xfrm>
            <a:off x="533400" y="957943"/>
            <a:ext cx="11049000" cy="5725886"/>
          </a:xfrm>
        </p:spPr>
        <p:txBody>
          <a:bodyPr>
            <a:normAutofit/>
          </a:bodyPr>
          <a:lstStyle/>
          <a:p>
            <a:pPr algn="just">
              <a:lnSpc>
                <a:spcPct val="150000"/>
              </a:lnSpc>
            </a:pPr>
            <a:r>
              <a:rPr lang="en-US" sz="2200" dirty="0"/>
              <a:t>The vessels in the cord are twisted and folded which creates nodules on the surface. Sometimes it looks as a knot and is known as false knot. Two arteries have smaller diameter than vein. Actually there are two veins, but the right umbilical vein disappears during early fetal development, leaving only one umbilical vein (left)</a:t>
            </a:r>
          </a:p>
          <a:p>
            <a:pPr algn="just">
              <a:lnSpc>
                <a:spcPct val="150000"/>
              </a:lnSpc>
            </a:pPr>
            <a:r>
              <a:rPr lang="en-US" sz="2200" dirty="0"/>
              <a:t>The vessels in the umbilical cord are twisted or </a:t>
            </a:r>
            <a:r>
              <a:rPr lang="en-US" sz="2200" dirty="0" err="1"/>
              <a:t>spiralled</a:t>
            </a:r>
            <a:r>
              <a:rPr lang="en-US" sz="2200" dirty="0"/>
              <a:t>. The twisting or </a:t>
            </a:r>
            <a:r>
              <a:rPr lang="en-US" sz="2200" dirty="0" err="1"/>
              <a:t>spiralling</a:t>
            </a:r>
            <a:r>
              <a:rPr lang="en-US" sz="2200" dirty="0"/>
              <a:t> may be clockwise (dextral) or </a:t>
            </a:r>
            <a:r>
              <a:rPr lang="en-US" sz="2200" dirty="0" err="1"/>
              <a:t>anticlock</a:t>
            </a:r>
            <a:r>
              <a:rPr lang="en-US" sz="2200" dirty="0"/>
              <a:t> wise (sinistral) but the </a:t>
            </a:r>
            <a:r>
              <a:rPr lang="en-US" sz="2200" dirty="0" err="1"/>
              <a:t>anticlock</a:t>
            </a:r>
            <a:r>
              <a:rPr lang="en-US" sz="2200" dirty="0"/>
              <a:t> wise twisting is more common</a:t>
            </a:r>
            <a:endParaRPr lang="en-IN" sz="2200" dirty="0"/>
          </a:p>
          <a:p>
            <a:endParaRPr lang="en-IN" sz="2200" dirty="0"/>
          </a:p>
        </p:txBody>
      </p:sp>
    </p:spTree>
    <p:extLst>
      <p:ext uri="{BB962C8B-B14F-4D97-AF65-F5344CB8AC3E}">
        <p14:creationId xmlns:p14="http://schemas.microsoft.com/office/powerpoint/2010/main" val="2586871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393C1-7507-6D69-A722-8A7648F370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7A8D0-F629-CAE1-A06A-B2820D6E900D}"/>
              </a:ext>
            </a:extLst>
          </p:cNvPr>
          <p:cNvSpPr>
            <a:spLocks noGrp="1"/>
          </p:cNvSpPr>
          <p:nvPr>
            <p:ph type="title"/>
          </p:nvPr>
        </p:nvSpPr>
        <p:spPr>
          <a:xfrm>
            <a:off x="862391" y="228601"/>
            <a:ext cx="11101009" cy="794657"/>
          </a:xfrm>
        </p:spPr>
        <p:txBody>
          <a:bodyPr>
            <a:noAutofit/>
          </a:bodyPr>
          <a:lstStyle/>
          <a:p>
            <a:pPr algn="ctr">
              <a:lnSpc>
                <a:spcPct val="150000"/>
              </a:lnSpc>
            </a:pPr>
            <a:r>
              <a:rPr lang="en-US" sz="3600" dirty="0"/>
              <a:t>GASTRULATION AND DEVELOPMENT OF INNER CELL MASS</a:t>
            </a:r>
            <a:endParaRPr lang="en-IN" sz="3600" dirty="0"/>
          </a:p>
        </p:txBody>
      </p:sp>
      <p:sp>
        <p:nvSpPr>
          <p:cNvPr id="3" name="Content Placeholder 2">
            <a:extLst>
              <a:ext uri="{FF2B5EF4-FFF2-40B4-BE49-F238E27FC236}">
                <a16:creationId xmlns:a16="http://schemas.microsoft.com/office/drawing/2014/main" id="{07A33AE1-FE8B-5BB0-4FEB-B5C2A300E63A}"/>
              </a:ext>
            </a:extLst>
          </p:cNvPr>
          <p:cNvSpPr>
            <a:spLocks noGrp="1"/>
          </p:cNvSpPr>
          <p:nvPr>
            <p:ph idx="1"/>
          </p:nvPr>
        </p:nvSpPr>
        <p:spPr>
          <a:xfrm>
            <a:off x="413656" y="1328057"/>
            <a:ext cx="11549743" cy="6966857"/>
          </a:xfrm>
        </p:spPr>
        <p:txBody>
          <a:bodyPr>
            <a:normAutofit/>
          </a:bodyPr>
          <a:lstStyle/>
          <a:p>
            <a:pPr algn="just">
              <a:lnSpc>
                <a:spcPct val="150000"/>
              </a:lnSpc>
            </a:pPr>
            <a:r>
              <a:rPr lang="en-US" sz="2400" b="1" dirty="0"/>
              <a:t>Definition: </a:t>
            </a:r>
            <a:r>
              <a:rPr lang="en-US" sz="2400" dirty="0"/>
              <a:t>The various movements of cells occur in the inner cell mass leading to the formation of 3 primary germ layers is referred to as gastrulation.</a:t>
            </a:r>
          </a:p>
          <a:p>
            <a:pPr algn="just">
              <a:lnSpc>
                <a:spcPct val="150000"/>
              </a:lnSpc>
            </a:pPr>
            <a:r>
              <a:rPr lang="en-US" sz="2400" dirty="0"/>
              <a:t>At about 14th day following fertilization the cells of inner cell mass are arranged like a disc in 3 layers e.g. the upper ectoderm, middle mesoderm and lower endoderm and the disc is referred to as embryonic disc. </a:t>
            </a:r>
          </a:p>
          <a:p>
            <a:pPr algn="just">
              <a:lnSpc>
                <a:spcPct val="150000"/>
              </a:lnSpc>
            </a:pPr>
            <a:r>
              <a:rPr lang="en-US" sz="2400" dirty="0"/>
              <a:t>These are the embryonic tissues from which all tissues and organs of body develop. It is very difficult to understand how these 3 layers develop into all the organs of the body. Different organs, developed from different layers are described below.</a:t>
            </a:r>
            <a:endParaRPr lang="en-IN" sz="2400" dirty="0"/>
          </a:p>
        </p:txBody>
      </p:sp>
    </p:spTree>
    <p:extLst>
      <p:ext uri="{BB962C8B-B14F-4D97-AF65-F5344CB8AC3E}">
        <p14:creationId xmlns:p14="http://schemas.microsoft.com/office/powerpoint/2010/main" val="2556196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CF827-CE36-3CEA-202F-7CFB1EB12497}"/>
              </a:ext>
            </a:extLst>
          </p:cNvPr>
          <p:cNvSpPr>
            <a:spLocks noGrp="1"/>
          </p:cNvSpPr>
          <p:nvPr>
            <p:ph type="title"/>
          </p:nvPr>
        </p:nvSpPr>
        <p:spPr>
          <a:xfrm>
            <a:off x="231648" y="125403"/>
            <a:ext cx="5624866" cy="440654"/>
          </a:xfrm>
        </p:spPr>
        <p:txBody>
          <a:bodyPr>
            <a:normAutofit fontScale="90000"/>
          </a:bodyPr>
          <a:lstStyle/>
          <a:p>
            <a:r>
              <a:rPr lang="en-US" sz="4000" dirty="0" err="1"/>
              <a:t>Cont</a:t>
            </a:r>
            <a:r>
              <a:rPr lang="en-US" sz="4000" dirty="0"/>
              <a:t>…</a:t>
            </a:r>
            <a:endParaRPr lang="en-IN" sz="4000" dirty="0"/>
          </a:p>
        </p:txBody>
      </p:sp>
      <p:graphicFrame>
        <p:nvGraphicFramePr>
          <p:cNvPr id="4" name="Content Placeholder 3">
            <a:extLst>
              <a:ext uri="{FF2B5EF4-FFF2-40B4-BE49-F238E27FC236}">
                <a16:creationId xmlns:a16="http://schemas.microsoft.com/office/drawing/2014/main" id="{F495A7C2-2F18-F8AD-266D-262659B0D3FE}"/>
              </a:ext>
            </a:extLst>
          </p:cNvPr>
          <p:cNvGraphicFramePr>
            <a:graphicFrameLocks noGrp="1"/>
          </p:cNvGraphicFramePr>
          <p:nvPr>
            <p:ph idx="1"/>
            <p:extLst>
              <p:ext uri="{D42A27DB-BD31-4B8C-83A1-F6EECF244321}">
                <p14:modId xmlns:p14="http://schemas.microsoft.com/office/powerpoint/2010/main" val="4067858038"/>
              </p:ext>
            </p:extLst>
          </p:nvPr>
        </p:nvGraphicFramePr>
        <p:xfrm>
          <a:off x="1066801" y="566057"/>
          <a:ext cx="10058397" cy="6126480"/>
        </p:xfrm>
        <a:graphic>
          <a:graphicData uri="http://schemas.openxmlformats.org/drawingml/2006/table">
            <a:tbl>
              <a:tblPr firstRow="1" bandRow="1">
                <a:tableStyleId>{3B4B98B0-60AC-42C2-AFA5-B58CD77FA1E5}</a:tableStyleId>
              </a:tblPr>
              <a:tblGrid>
                <a:gridCol w="3352799">
                  <a:extLst>
                    <a:ext uri="{9D8B030D-6E8A-4147-A177-3AD203B41FA5}">
                      <a16:colId xmlns:a16="http://schemas.microsoft.com/office/drawing/2014/main" val="2260079526"/>
                    </a:ext>
                  </a:extLst>
                </a:gridCol>
                <a:gridCol w="3352799">
                  <a:extLst>
                    <a:ext uri="{9D8B030D-6E8A-4147-A177-3AD203B41FA5}">
                      <a16:colId xmlns:a16="http://schemas.microsoft.com/office/drawing/2014/main" val="2954217442"/>
                    </a:ext>
                  </a:extLst>
                </a:gridCol>
                <a:gridCol w="3352799">
                  <a:extLst>
                    <a:ext uri="{9D8B030D-6E8A-4147-A177-3AD203B41FA5}">
                      <a16:colId xmlns:a16="http://schemas.microsoft.com/office/drawing/2014/main" val="1393277083"/>
                    </a:ext>
                  </a:extLst>
                </a:gridCol>
              </a:tblGrid>
              <a:tr h="370840">
                <a:tc>
                  <a:txBody>
                    <a:bodyPr/>
                    <a:lstStyle/>
                    <a:p>
                      <a:r>
                        <a:rPr lang="en-US" sz="2200" dirty="0"/>
                        <a:t>Ectoderm</a:t>
                      </a:r>
                      <a:endParaRPr lang="en-IN" sz="2200" dirty="0"/>
                    </a:p>
                  </a:txBody>
                  <a:tcPr/>
                </a:tc>
                <a:tc>
                  <a:txBody>
                    <a:bodyPr/>
                    <a:lstStyle/>
                    <a:p>
                      <a:r>
                        <a:rPr lang="en-US" sz="2200" dirty="0"/>
                        <a:t>Mesoderm</a:t>
                      </a:r>
                      <a:endParaRPr lang="en-IN" sz="2200" dirty="0"/>
                    </a:p>
                  </a:txBody>
                  <a:tcPr/>
                </a:tc>
                <a:tc>
                  <a:txBody>
                    <a:bodyPr/>
                    <a:lstStyle/>
                    <a:p>
                      <a:r>
                        <a:rPr lang="en-US" sz="2200" dirty="0"/>
                        <a:t>Endoderm</a:t>
                      </a:r>
                      <a:endParaRPr lang="en-IN" sz="2200" dirty="0"/>
                    </a:p>
                  </a:txBody>
                  <a:tcPr/>
                </a:tc>
                <a:extLst>
                  <a:ext uri="{0D108BD9-81ED-4DB2-BD59-A6C34878D82A}">
                    <a16:rowId xmlns:a16="http://schemas.microsoft.com/office/drawing/2014/main" val="2688869881"/>
                  </a:ext>
                </a:extLst>
              </a:tr>
              <a:tr h="370840">
                <a:tc>
                  <a:txBody>
                    <a:bodyPr/>
                    <a:lstStyle/>
                    <a:p>
                      <a:r>
                        <a:rPr lang="en-US" sz="2200" dirty="0"/>
                        <a:t>Nervous system</a:t>
                      </a:r>
                      <a:endParaRPr lang="en-IN" sz="2200" dirty="0"/>
                    </a:p>
                  </a:txBody>
                  <a:tcPr/>
                </a:tc>
                <a:tc>
                  <a:txBody>
                    <a:bodyPr/>
                    <a:lstStyle/>
                    <a:p>
                      <a:r>
                        <a:rPr lang="en-US" sz="2200" dirty="0"/>
                        <a:t>Dermis</a:t>
                      </a:r>
                      <a:endParaRPr lang="en-IN" sz="2200" dirty="0"/>
                    </a:p>
                  </a:txBody>
                  <a:tcPr/>
                </a:tc>
                <a:tc>
                  <a:txBody>
                    <a:bodyPr/>
                    <a:lstStyle/>
                    <a:p>
                      <a:r>
                        <a:rPr lang="en-US" sz="2200" dirty="0"/>
                        <a:t>Lining of GI tract (except oral cavity and anal canal)</a:t>
                      </a:r>
                      <a:endParaRPr lang="en-IN" sz="2200" dirty="0"/>
                    </a:p>
                  </a:txBody>
                  <a:tcPr/>
                </a:tc>
                <a:extLst>
                  <a:ext uri="{0D108BD9-81ED-4DB2-BD59-A6C34878D82A}">
                    <a16:rowId xmlns:a16="http://schemas.microsoft.com/office/drawing/2014/main" val="4139953019"/>
                  </a:ext>
                </a:extLst>
              </a:tr>
              <a:tr h="370840">
                <a:tc>
                  <a:txBody>
                    <a:bodyPr/>
                    <a:lstStyle/>
                    <a:p>
                      <a:r>
                        <a:rPr lang="en-US" sz="2200" dirty="0"/>
                        <a:t>Epidermis</a:t>
                      </a:r>
                      <a:endParaRPr lang="en-IN" sz="2200" dirty="0"/>
                    </a:p>
                  </a:txBody>
                  <a:tcPr/>
                </a:tc>
                <a:tc>
                  <a:txBody>
                    <a:bodyPr/>
                    <a:lstStyle/>
                    <a:p>
                      <a:r>
                        <a:rPr lang="en-US" sz="2200" dirty="0"/>
                        <a:t>Urogenital system</a:t>
                      </a:r>
                      <a:endParaRPr lang="en-IN" sz="2200" dirty="0"/>
                    </a:p>
                  </a:txBody>
                  <a:tcPr/>
                </a:tc>
                <a:tc>
                  <a:txBody>
                    <a:bodyPr/>
                    <a:lstStyle/>
                    <a:p>
                      <a:r>
                        <a:rPr lang="en-US" sz="2200" dirty="0"/>
                        <a:t>Liver</a:t>
                      </a:r>
                      <a:endParaRPr lang="en-IN" sz="2200" dirty="0"/>
                    </a:p>
                  </a:txBody>
                  <a:tcPr/>
                </a:tc>
                <a:extLst>
                  <a:ext uri="{0D108BD9-81ED-4DB2-BD59-A6C34878D82A}">
                    <a16:rowId xmlns:a16="http://schemas.microsoft.com/office/drawing/2014/main" val="3006237127"/>
                  </a:ext>
                </a:extLst>
              </a:tr>
              <a:tr h="370840">
                <a:tc>
                  <a:txBody>
                    <a:bodyPr/>
                    <a:lstStyle/>
                    <a:p>
                      <a:r>
                        <a:rPr lang="en-US" sz="2200" dirty="0"/>
                        <a:t>Lens of eye</a:t>
                      </a:r>
                      <a:endParaRPr lang="en-IN" sz="2200" dirty="0"/>
                    </a:p>
                  </a:txBody>
                  <a:tcPr/>
                </a:tc>
                <a:tc>
                  <a:txBody>
                    <a:bodyPr/>
                    <a:lstStyle/>
                    <a:p>
                      <a:r>
                        <a:rPr lang="en-US" sz="2200" dirty="0"/>
                        <a:t>Peritoneum</a:t>
                      </a:r>
                      <a:endParaRPr lang="en-IN" sz="2200" dirty="0"/>
                    </a:p>
                  </a:txBody>
                  <a:tcPr/>
                </a:tc>
                <a:tc>
                  <a:txBody>
                    <a:bodyPr/>
                    <a:lstStyle/>
                    <a:p>
                      <a:r>
                        <a:rPr lang="en-US" sz="2200" dirty="0"/>
                        <a:t>Pancreas</a:t>
                      </a:r>
                      <a:endParaRPr lang="en-IN" sz="2200" dirty="0"/>
                    </a:p>
                  </a:txBody>
                  <a:tcPr/>
                </a:tc>
                <a:extLst>
                  <a:ext uri="{0D108BD9-81ED-4DB2-BD59-A6C34878D82A}">
                    <a16:rowId xmlns:a16="http://schemas.microsoft.com/office/drawing/2014/main" val="161228065"/>
                  </a:ext>
                </a:extLst>
              </a:tr>
              <a:tr h="370840">
                <a:tc>
                  <a:txBody>
                    <a:bodyPr/>
                    <a:lstStyle/>
                    <a:p>
                      <a:r>
                        <a:rPr lang="en-US" sz="2200" dirty="0"/>
                        <a:t>Hairs</a:t>
                      </a:r>
                      <a:endParaRPr lang="en-IN" sz="2200" dirty="0"/>
                    </a:p>
                  </a:txBody>
                  <a:tcPr/>
                </a:tc>
                <a:tc>
                  <a:txBody>
                    <a:bodyPr/>
                    <a:lstStyle/>
                    <a:p>
                      <a:r>
                        <a:rPr lang="en-US" sz="2200" dirty="0"/>
                        <a:t>Glands</a:t>
                      </a:r>
                      <a:endParaRPr lang="en-IN" sz="2200" dirty="0"/>
                    </a:p>
                  </a:txBody>
                  <a:tcPr/>
                </a:tc>
                <a:tc>
                  <a:txBody>
                    <a:bodyPr/>
                    <a:lstStyle/>
                    <a:p>
                      <a:r>
                        <a:rPr lang="en-US" sz="2200" dirty="0"/>
                        <a:t>Thyroid</a:t>
                      </a:r>
                      <a:endParaRPr lang="en-IN" sz="2200" dirty="0"/>
                    </a:p>
                  </a:txBody>
                  <a:tcPr/>
                </a:tc>
                <a:extLst>
                  <a:ext uri="{0D108BD9-81ED-4DB2-BD59-A6C34878D82A}">
                    <a16:rowId xmlns:a16="http://schemas.microsoft.com/office/drawing/2014/main" val="803055360"/>
                  </a:ext>
                </a:extLst>
              </a:tr>
              <a:tr h="370840">
                <a:tc>
                  <a:txBody>
                    <a:bodyPr/>
                    <a:lstStyle/>
                    <a:p>
                      <a:r>
                        <a:rPr lang="en-US" sz="2200" dirty="0"/>
                        <a:t>Oral cavity</a:t>
                      </a:r>
                      <a:endParaRPr lang="en-IN" sz="2200" dirty="0"/>
                    </a:p>
                  </a:txBody>
                  <a:tcPr/>
                </a:tc>
                <a:tc>
                  <a:txBody>
                    <a:bodyPr/>
                    <a:lstStyle/>
                    <a:p>
                      <a:r>
                        <a:rPr lang="en-US" sz="2200" dirty="0"/>
                        <a:t>All connective tissue</a:t>
                      </a:r>
                    </a:p>
                  </a:txBody>
                  <a:tcPr/>
                </a:tc>
                <a:tc>
                  <a:txBody>
                    <a:bodyPr/>
                    <a:lstStyle/>
                    <a:p>
                      <a:r>
                        <a:rPr lang="en-US" sz="2200" dirty="0"/>
                        <a:t>Respiratory system</a:t>
                      </a:r>
                      <a:endParaRPr lang="en-IN" sz="2200" dirty="0"/>
                    </a:p>
                  </a:txBody>
                  <a:tcPr/>
                </a:tc>
                <a:extLst>
                  <a:ext uri="{0D108BD9-81ED-4DB2-BD59-A6C34878D82A}">
                    <a16:rowId xmlns:a16="http://schemas.microsoft.com/office/drawing/2014/main" val="1108466101"/>
                  </a:ext>
                </a:extLst>
              </a:tr>
              <a:tr h="370840">
                <a:tc>
                  <a:txBody>
                    <a:bodyPr/>
                    <a:lstStyle/>
                    <a:p>
                      <a:r>
                        <a:rPr lang="en-US" sz="2200" dirty="0"/>
                        <a:t>Anal canal</a:t>
                      </a:r>
                      <a:endParaRPr lang="en-IN" sz="2200" dirty="0"/>
                    </a:p>
                  </a:txBody>
                  <a:tcPr/>
                </a:tc>
                <a:tc rowSpan="6">
                  <a:txBody>
                    <a:bodyPr/>
                    <a:lstStyle/>
                    <a:p>
                      <a:pPr marL="742950" lvl="1" indent="-285750">
                        <a:buFont typeface="Arial" panose="020B0604020202020204" pitchFamily="34" charset="0"/>
                        <a:buChar char="•"/>
                      </a:pPr>
                      <a:r>
                        <a:rPr lang="en-US" sz="2200" dirty="0"/>
                        <a:t>Areolar</a:t>
                      </a:r>
                    </a:p>
                    <a:p>
                      <a:pPr marL="742950" lvl="1" indent="-285750">
                        <a:buFont typeface="Arial" panose="020B0604020202020204" pitchFamily="34" charset="0"/>
                        <a:buChar char="•"/>
                      </a:pPr>
                      <a:r>
                        <a:rPr lang="en-US" sz="2200" dirty="0"/>
                        <a:t>Adipose</a:t>
                      </a:r>
                    </a:p>
                    <a:p>
                      <a:pPr marL="742950" lvl="1" indent="-285750">
                        <a:buFont typeface="Arial" panose="020B0604020202020204" pitchFamily="34" charset="0"/>
                        <a:buChar char="•"/>
                      </a:pPr>
                      <a:r>
                        <a:rPr lang="en-US" sz="2200" dirty="0"/>
                        <a:t>White fibrous</a:t>
                      </a:r>
                    </a:p>
                    <a:p>
                      <a:pPr marL="742950" lvl="1" indent="-285750">
                        <a:buFont typeface="Arial" panose="020B0604020202020204" pitchFamily="34" charset="0"/>
                        <a:buChar char="•"/>
                      </a:pPr>
                      <a:r>
                        <a:rPr lang="en-US" sz="2200" dirty="0"/>
                        <a:t>Ligament</a:t>
                      </a:r>
                    </a:p>
                    <a:p>
                      <a:pPr marL="742950" lvl="1" indent="-285750">
                        <a:buFont typeface="Arial" panose="020B0604020202020204" pitchFamily="34" charset="0"/>
                        <a:buChar char="•"/>
                      </a:pPr>
                      <a:r>
                        <a:rPr lang="en-US" sz="2200" dirty="0"/>
                        <a:t>Tendon</a:t>
                      </a:r>
                    </a:p>
                    <a:p>
                      <a:pPr marL="742950" lvl="1" indent="-285750">
                        <a:buFont typeface="Arial" panose="020B0604020202020204" pitchFamily="34" charset="0"/>
                        <a:buChar char="•"/>
                      </a:pPr>
                      <a:r>
                        <a:rPr lang="en-US" sz="2200" dirty="0"/>
                        <a:t>Bone</a:t>
                      </a:r>
                    </a:p>
                    <a:p>
                      <a:pPr marL="742950" lvl="1" indent="-285750">
                        <a:buFont typeface="Arial" panose="020B0604020202020204" pitchFamily="34" charset="0"/>
                        <a:buChar char="•"/>
                      </a:pPr>
                      <a:r>
                        <a:rPr lang="en-US" sz="2200" dirty="0"/>
                        <a:t>Cartilage</a:t>
                      </a:r>
                    </a:p>
                    <a:p>
                      <a:pPr marL="742950" lvl="1" indent="-285750">
                        <a:buFont typeface="Arial" panose="020B0604020202020204" pitchFamily="34" charset="0"/>
                        <a:buChar char="•"/>
                      </a:pPr>
                      <a:r>
                        <a:rPr lang="en-US" sz="2200" dirty="0"/>
                        <a:t>Lymph </a:t>
                      </a:r>
                      <a:endParaRPr lang="en-IN" sz="2200" dirty="0"/>
                    </a:p>
                  </a:txBody>
                  <a:tcPr/>
                </a:tc>
                <a:tc>
                  <a:txBody>
                    <a:bodyPr/>
                    <a:lstStyle/>
                    <a:p>
                      <a:r>
                        <a:rPr lang="en-US" sz="2200" dirty="0"/>
                        <a:t>Urinary bladder and urethra</a:t>
                      </a:r>
                      <a:endParaRPr lang="en-IN" sz="2200" dirty="0"/>
                    </a:p>
                  </a:txBody>
                  <a:tcPr/>
                </a:tc>
                <a:extLst>
                  <a:ext uri="{0D108BD9-81ED-4DB2-BD59-A6C34878D82A}">
                    <a16:rowId xmlns:a16="http://schemas.microsoft.com/office/drawing/2014/main" val="778421582"/>
                  </a:ext>
                </a:extLst>
              </a:tr>
              <a:tr h="370840">
                <a:tc>
                  <a:txBody>
                    <a:bodyPr/>
                    <a:lstStyle/>
                    <a:p>
                      <a:endParaRPr lang="en-IN" sz="2200" dirty="0"/>
                    </a:p>
                  </a:txBody>
                  <a:tcPr/>
                </a:tc>
                <a:tc vMerge="1">
                  <a:txBody>
                    <a:bodyPr/>
                    <a:lstStyle/>
                    <a:p>
                      <a:endParaRPr/>
                    </a:p>
                  </a:txBody>
                  <a:tcPr/>
                </a:tc>
                <a:tc>
                  <a:txBody>
                    <a:bodyPr/>
                    <a:lstStyle/>
                    <a:p>
                      <a:r>
                        <a:rPr lang="en-US" sz="2200" dirty="0"/>
                        <a:t>Vagina, vestibule</a:t>
                      </a:r>
                      <a:endParaRPr lang="en-IN" sz="2200" dirty="0"/>
                    </a:p>
                  </a:txBody>
                  <a:tcPr/>
                </a:tc>
                <a:extLst>
                  <a:ext uri="{0D108BD9-81ED-4DB2-BD59-A6C34878D82A}">
                    <a16:rowId xmlns:a16="http://schemas.microsoft.com/office/drawing/2014/main" val="2505814421"/>
                  </a:ext>
                </a:extLst>
              </a:tr>
              <a:tr h="370840">
                <a:tc>
                  <a:txBody>
                    <a:bodyPr/>
                    <a:lstStyle/>
                    <a:p>
                      <a:endParaRPr lang="en-IN" sz="2200" dirty="0"/>
                    </a:p>
                  </a:txBody>
                  <a:tcPr/>
                </a:tc>
                <a:tc vMerge="1">
                  <a:txBody>
                    <a:bodyPr/>
                    <a:lstStyle/>
                    <a:p>
                      <a:endParaRPr/>
                    </a:p>
                  </a:txBody>
                  <a:tcPr/>
                </a:tc>
                <a:tc>
                  <a:txBody>
                    <a:bodyPr/>
                    <a:lstStyle/>
                    <a:p>
                      <a:r>
                        <a:rPr lang="en-US" sz="2200" dirty="0" err="1"/>
                        <a:t>Bartholian’s</a:t>
                      </a:r>
                      <a:r>
                        <a:rPr lang="en-US" sz="2200" dirty="0"/>
                        <a:t> gland</a:t>
                      </a:r>
                      <a:endParaRPr lang="en-IN" sz="2200" dirty="0"/>
                    </a:p>
                  </a:txBody>
                  <a:tcPr/>
                </a:tc>
                <a:extLst>
                  <a:ext uri="{0D108BD9-81ED-4DB2-BD59-A6C34878D82A}">
                    <a16:rowId xmlns:a16="http://schemas.microsoft.com/office/drawing/2014/main" val="2143684052"/>
                  </a:ext>
                </a:extLst>
              </a:tr>
              <a:tr h="370840">
                <a:tc>
                  <a:txBody>
                    <a:bodyPr/>
                    <a:lstStyle/>
                    <a:p>
                      <a:endParaRPr lang="en-IN" sz="2200" dirty="0"/>
                    </a:p>
                  </a:txBody>
                  <a:tcPr/>
                </a:tc>
                <a:tc vMerge="1">
                  <a:txBody>
                    <a:bodyPr/>
                    <a:lstStyle/>
                    <a:p>
                      <a:endParaRPr/>
                    </a:p>
                  </a:txBody>
                  <a:tcPr/>
                </a:tc>
                <a:tc>
                  <a:txBody>
                    <a:bodyPr/>
                    <a:lstStyle/>
                    <a:p>
                      <a:endParaRPr lang="en-IN" sz="2200" dirty="0"/>
                    </a:p>
                  </a:txBody>
                  <a:tcPr/>
                </a:tc>
                <a:extLst>
                  <a:ext uri="{0D108BD9-81ED-4DB2-BD59-A6C34878D82A}">
                    <a16:rowId xmlns:a16="http://schemas.microsoft.com/office/drawing/2014/main" val="929221792"/>
                  </a:ext>
                </a:extLst>
              </a:tr>
              <a:tr h="370840">
                <a:tc>
                  <a:txBody>
                    <a:bodyPr/>
                    <a:lstStyle/>
                    <a:p>
                      <a:endParaRPr lang="en-IN" sz="2200" dirty="0"/>
                    </a:p>
                  </a:txBody>
                  <a:tcPr/>
                </a:tc>
                <a:tc vMerge="1">
                  <a:txBody>
                    <a:bodyPr/>
                    <a:lstStyle/>
                    <a:p>
                      <a:endParaRPr/>
                    </a:p>
                  </a:txBody>
                  <a:tcPr/>
                </a:tc>
                <a:tc>
                  <a:txBody>
                    <a:bodyPr/>
                    <a:lstStyle/>
                    <a:p>
                      <a:endParaRPr lang="en-IN" sz="2200" dirty="0"/>
                    </a:p>
                  </a:txBody>
                  <a:tcPr/>
                </a:tc>
                <a:extLst>
                  <a:ext uri="{0D108BD9-81ED-4DB2-BD59-A6C34878D82A}">
                    <a16:rowId xmlns:a16="http://schemas.microsoft.com/office/drawing/2014/main" val="3279180195"/>
                  </a:ext>
                </a:extLst>
              </a:tr>
              <a:tr h="370840">
                <a:tc>
                  <a:txBody>
                    <a:bodyPr/>
                    <a:lstStyle/>
                    <a:p>
                      <a:endParaRPr lang="en-IN" sz="2200" dirty="0"/>
                    </a:p>
                  </a:txBody>
                  <a:tcPr/>
                </a:tc>
                <a:tc vMerge="1">
                  <a:txBody>
                    <a:bodyPr/>
                    <a:lstStyle/>
                    <a:p>
                      <a:endParaRPr/>
                    </a:p>
                  </a:txBody>
                  <a:tcPr/>
                </a:tc>
                <a:tc>
                  <a:txBody>
                    <a:bodyPr/>
                    <a:lstStyle/>
                    <a:p>
                      <a:endParaRPr lang="en-IN" sz="2200" dirty="0"/>
                    </a:p>
                  </a:txBody>
                  <a:tcPr/>
                </a:tc>
                <a:extLst>
                  <a:ext uri="{0D108BD9-81ED-4DB2-BD59-A6C34878D82A}">
                    <a16:rowId xmlns:a16="http://schemas.microsoft.com/office/drawing/2014/main" val="2647853845"/>
                  </a:ext>
                </a:extLst>
              </a:tr>
            </a:tbl>
          </a:graphicData>
        </a:graphic>
      </p:graphicFrame>
    </p:spTree>
    <p:extLst>
      <p:ext uri="{BB962C8B-B14F-4D97-AF65-F5344CB8AC3E}">
        <p14:creationId xmlns:p14="http://schemas.microsoft.com/office/powerpoint/2010/main" val="230259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7451-B7AA-D5F1-C6E6-B14DD8F1D985}"/>
              </a:ext>
            </a:extLst>
          </p:cNvPr>
          <p:cNvSpPr>
            <a:spLocks noGrp="1"/>
          </p:cNvSpPr>
          <p:nvPr>
            <p:ph type="title"/>
          </p:nvPr>
        </p:nvSpPr>
        <p:spPr/>
        <p:txBody>
          <a:bodyPr>
            <a:normAutofit fontScale="90000"/>
          </a:bodyPr>
          <a:lstStyle/>
          <a:p>
            <a:r>
              <a:rPr lang="en-US" b="1" dirty="0" err="1">
                <a:highlight>
                  <a:srgbClr val="FFFF00"/>
                </a:highlight>
                <a:latin typeface="Times New Roman" panose="02020603050405020304" pitchFamily="18" charset="0"/>
                <a:cs typeface="Times New Roman" panose="02020603050405020304" pitchFamily="18" charset="0"/>
              </a:rPr>
              <a:t>Cource</a:t>
            </a:r>
            <a:r>
              <a:rPr lang="en-US" b="1" dirty="0">
                <a:highlight>
                  <a:srgbClr val="FFFF00"/>
                </a:highlight>
                <a:latin typeface="Times New Roman" panose="02020603050405020304" pitchFamily="18" charset="0"/>
                <a:cs typeface="Times New Roman" panose="02020603050405020304" pitchFamily="18" charset="0"/>
              </a:rPr>
              <a:t> Learning Outcomes</a:t>
            </a:r>
            <a:br>
              <a:rPr lang="en-US" b="1" dirty="0">
                <a:highlight>
                  <a:srgbClr val="FFFF00"/>
                </a:highlight>
                <a:latin typeface="Times New Roman" panose="02020603050405020304" pitchFamily="18" charset="0"/>
                <a:cs typeface="Times New Roman" panose="02020603050405020304" pitchFamily="18" charset="0"/>
              </a:rPr>
            </a:br>
            <a:endParaRPr lang="en-IN" dirty="0"/>
          </a:p>
        </p:txBody>
      </p:sp>
      <p:sp>
        <p:nvSpPr>
          <p:cNvPr id="3" name="Content Placeholder 2">
            <a:extLst>
              <a:ext uri="{FF2B5EF4-FFF2-40B4-BE49-F238E27FC236}">
                <a16:creationId xmlns:a16="http://schemas.microsoft.com/office/drawing/2014/main" id="{F47130DC-8B28-7EA1-058A-7227F30E2FF5}"/>
              </a:ext>
            </a:extLst>
          </p:cNvPr>
          <p:cNvSpPr>
            <a:spLocks noGrp="1"/>
          </p:cNvSpPr>
          <p:nvPr>
            <p:ph idx="1"/>
          </p:nvPr>
        </p:nvSpPr>
        <p:spPr>
          <a:xfrm>
            <a:off x="1382486" y="2046515"/>
            <a:ext cx="10482943" cy="4528456"/>
          </a:xfrm>
        </p:spPr>
        <p:txBody>
          <a:bodyPr>
            <a:noAutofit/>
          </a:bodyPr>
          <a:lstStyle/>
          <a:p>
            <a:pPr marL="0" indent="0" algn="ctr">
              <a:buNone/>
            </a:pPr>
            <a:endParaRPr lang="en-IN" b="1" dirty="0">
              <a:latin typeface="Times New Roman" panose="02020603050405020304" pitchFamily="18" charset="0"/>
              <a:cs typeface="Times New Roman" panose="02020603050405020304" pitchFamily="18" charset="0"/>
            </a:endParaRPr>
          </a:p>
          <a:p>
            <a:pPr>
              <a:lnSpc>
                <a:spcPct val="250000"/>
              </a:lnSpc>
            </a:pPr>
            <a:r>
              <a:rPr lang="en-US" dirty="0"/>
              <a:t>Evaluate normal growth and development and its deviation in children.</a:t>
            </a:r>
          </a:p>
          <a:p>
            <a:pPr>
              <a:lnSpc>
                <a:spcPct val="250000"/>
              </a:lnSpc>
            </a:pPr>
            <a:r>
              <a:rPr lang="en-US" dirty="0"/>
              <a:t>Demonstrate knowledge and skills in assessing and intervening child health through Ayurveda with research updates</a:t>
            </a:r>
            <a:br>
              <a:rPr lang="en-IN" dirty="0">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135322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5908F-C62B-80ED-85E3-463B62EFB5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1C2F00-E79A-092D-7874-DE8F29FD59A8}"/>
              </a:ext>
            </a:extLst>
          </p:cNvPr>
          <p:cNvSpPr>
            <a:spLocks noGrp="1"/>
          </p:cNvSpPr>
          <p:nvPr>
            <p:ph type="title"/>
          </p:nvPr>
        </p:nvSpPr>
        <p:spPr>
          <a:xfrm>
            <a:off x="1066800" y="67056"/>
            <a:ext cx="10058400" cy="1609344"/>
          </a:xfrm>
        </p:spPr>
        <p:txBody>
          <a:bodyPr>
            <a:normAutofit/>
          </a:bodyPr>
          <a:lstStyle/>
          <a:p>
            <a:r>
              <a:rPr lang="en-US" sz="5400" dirty="0"/>
              <a:t>FORMATION OF EMBRYONIC OR FETAL MEMBRANES</a:t>
            </a:r>
            <a:endParaRPr lang="en-IN" dirty="0"/>
          </a:p>
        </p:txBody>
      </p:sp>
      <p:sp>
        <p:nvSpPr>
          <p:cNvPr id="3" name="Content Placeholder 2">
            <a:extLst>
              <a:ext uri="{FF2B5EF4-FFF2-40B4-BE49-F238E27FC236}">
                <a16:creationId xmlns:a16="http://schemas.microsoft.com/office/drawing/2014/main" id="{971CAEAB-D407-F1A5-CBB3-921E97B0348B}"/>
              </a:ext>
            </a:extLst>
          </p:cNvPr>
          <p:cNvSpPr>
            <a:spLocks noGrp="1"/>
          </p:cNvSpPr>
          <p:nvPr>
            <p:ph sz="half" idx="1"/>
          </p:nvPr>
        </p:nvSpPr>
        <p:spPr>
          <a:xfrm>
            <a:off x="903515" y="1676401"/>
            <a:ext cx="6313714" cy="5013958"/>
          </a:xfrm>
        </p:spPr>
        <p:txBody>
          <a:bodyPr>
            <a:normAutofit/>
          </a:bodyPr>
          <a:lstStyle/>
          <a:p>
            <a:pPr algn="just">
              <a:lnSpc>
                <a:spcPct val="150000"/>
              </a:lnSpc>
            </a:pPr>
            <a:r>
              <a:rPr lang="en-US" sz="2400" dirty="0"/>
              <a:t>Embryonic membrane are formed during early embryonic development. These membranes lie outside the embryo or fetus and perform dual functions, protection and nourishment. The embryonic membrane are : </a:t>
            </a:r>
          </a:p>
          <a:p>
            <a:pPr marL="0" indent="0" algn="just">
              <a:lnSpc>
                <a:spcPct val="150000"/>
              </a:lnSpc>
              <a:buNone/>
            </a:pPr>
            <a:r>
              <a:rPr lang="en-US" sz="2400" dirty="0"/>
              <a:t>  (a) Amnion, (b) Yolk sac, (c) Chorion, (d) Allantois</a:t>
            </a:r>
          </a:p>
        </p:txBody>
      </p:sp>
      <p:sp>
        <p:nvSpPr>
          <p:cNvPr id="2" name="Content Placeholder 1">
            <a:extLst>
              <a:ext uri="{FF2B5EF4-FFF2-40B4-BE49-F238E27FC236}">
                <a16:creationId xmlns:a16="http://schemas.microsoft.com/office/drawing/2014/main" id="{26D6B379-F162-A4CC-B996-F55F9D8A7342}"/>
              </a:ext>
            </a:extLst>
          </p:cNvPr>
          <p:cNvSpPr>
            <a:spLocks noGrp="1"/>
          </p:cNvSpPr>
          <p:nvPr>
            <p:ph sz="half" idx="2"/>
          </p:nvPr>
        </p:nvSpPr>
        <p:spPr>
          <a:xfrm>
            <a:off x="7848599" y="1676400"/>
            <a:ext cx="3940629" cy="4495800"/>
          </a:xfrm>
        </p:spPr>
        <p:txBody>
          <a:bodyPr>
            <a:normAutofit/>
          </a:bodyPr>
          <a:lstStyle/>
          <a:p>
            <a:endParaRPr lang="en-IN" dirty="0"/>
          </a:p>
        </p:txBody>
      </p:sp>
    </p:spTree>
    <p:extLst>
      <p:ext uri="{BB962C8B-B14F-4D97-AF65-F5344CB8AC3E}">
        <p14:creationId xmlns:p14="http://schemas.microsoft.com/office/powerpoint/2010/main" val="692795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C3E543-B232-09AB-2045-6551AFC87BED}"/>
              </a:ext>
            </a:extLst>
          </p:cNvPr>
          <p:cNvSpPr>
            <a:spLocks noGrp="1"/>
          </p:cNvSpPr>
          <p:nvPr>
            <p:ph idx="1"/>
          </p:nvPr>
        </p:nvSpPr>
        <p:spPr>
          <a:xfrm>
            <a:off x="794657" y="576943"/>
            <a:ext cx="10602686" cy="5856514"/>
          </a:xfrm>
        </p:spPr>
        <p:txBody>
          <a:bodyPr>
            <a:normAutofit fontScale="92500"/>
          </a:bodyPr>
          <a:lstStyle/>
          <a:p>
            <a:pPr marL="457200" indent="-457200" algn="just">
              <a:lnSpc>
                <a:spcPct val="150000"/>
              </a:lnSpc>
              <a:buFont typeface="+mj-lt"/>
              <a:buAutoNum type="alphaUcPeriod"/>
            </a:pPr>
            <a:r>
              <a:rPr lang="en-US" sz="2400" b="1" dirty="0"/>
              <a:t>Development of Amnion – </a:t>
            </a:r>
          </a:p>
          <a:p>
            <a:pPr indent="-365760" algn="just">
              <a:lnSpc>
                <a:spcPct val="150000"/>
              </a:lnSpc>
              <a:buFont typeface="Wingdings" panose="05000000000000000000" pitchFamily="2" charset="2"/>
              <a:buChar char="v"/>
            </a:pPr>
            <a:r>
              <a:rPr lang="en-US" sz="2400" dirty="0"/>
              <a:t>Cells of inner cell mass are differentiated into two layers after 8 days of fertilization.(</a:t>
            </a:r>
            <a:r>
              <a:rPr lang="en-US" sz="2400" dirty="0" err="1"/>
              <a:t>i</a:t>
            </a:r>
            <a:r>
              <a:rPr lang="en-US" sz="2400" dirty="0"/>
              <a:t>) Epiblast (primitive ectoderm)(i1) Hypoblast (primitive endoderm)</a:t>
            </a:r>
          </a:p>
          <a:p>
            <a:pPr indent="-365760" algn="just">
              <a:lnSpc>
                <a:spcPct val="150000"/>
              </a:lnSpc>
              <a:buFont typeface="Wingdings" panose="05000000000000000000" pitchFamily="2" charset="2"/>
              <a:buChar char="v"/>
            </a:pPr>
            <a:r>
              <a:rPr lang="en-US" sz="2400" dirty="0"/>
              <a:t>These two layers are together known as bilaminar embryonic disc. A small cavity appears within the epiblast, which gradually enlarges, is known as amniotic cavity. </a:t>
            </a:r>
          </a:p>
          <a:p>
            <a:pPr indent="-365760" algn="just">
              <a:lnSpc>
                <a:spcPct val="150000"/>
              </a:lnSpc>
              <a:buFont typeface="Wingdings" panose="05000000000000000000" pitchFamily="2" charset="2"/>
              <a:buChar char="v"/>
            </a:pPr>
            <a:r>
              <a:rPr lang="en-US" sz="2400" dirty="0"/>
              <a:t>As amniotic cavity enlarges, a thin protective membrane develops from the epiblast is called as amnion. As the embryo grows, the amnion gradually surrounds the entire embryo and is filled with a fluid called as amniotic fluid.</a:t>
            </a:r>
            <a:endParaRPr lang="en-IN" sz="2400" dirty="0"/>
          </a:p>
        </p:txBody>
      </p:sp>
    </p:spTree>
    <p:extLst>
      <p:ext uri="{BB962C8B-B14F-4D97-AF65-F5344CB8AC3E}">
        <p14:creationId xmlns:p14="http://schemas.microsoft.com/office/powerpoint/2010/main" val="2179337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5B315B-153E-482B-BA1E-2B2ED569254E}"/>
              </a:ext>
            </a:extLst>
          </p:cNvPr>
          <p:cNvSpPr>
            <a:spLocks noGrp="1"/>
          </p:cNvSpPr>
          <p:nvPr>
            <p:ph idx="1"/>
          </p:nvPr>
        </p:nvSpPr>
        <p:spPr>
          <a:xfrm>
            <a:off x="702128" y="250371"/>
            <a:ext cx="10787743" cy="6357257"/>
          </a:xfrm>
        </p:spPr>
        <p:txBody>
          <a:bodyPr>
            <a:normAutofit/>
          </a:bodyPr>
          <a:lstStyle/>
          <a:p>
            <a:pPr marL="457200" indent="-457200" algn="just">
              <a:lnSpc>
                <a:spcPct val="150000"/>
              </a:lnSpc>
              <a:spcBef>
                <a:spcPts val="600"/>
              </a:spcBef>
              <a:buFont typeface="+mj-lt"/>
              <a:buAutoNum type="alphaUcPeriod" startAt="2"/>
            </a:pPr>
            <a:r>
              <a:rPr lang="en-US" sz="2400" b="1" dirty="0" err="1"/>
              <a:t>Devlopment</a:t>
            </a:r>
            <a:r>
              <a:rPr lang="en-US" sz="2400" b="1" dirty="0"/>
              <a:t> of Yolk sac – </a:t>
            </a:r>
          </a:p>
          <a:p>
            <a:pPr indent="-365760" algn="just">
              <a:lnSpc>
                <a:spcPct val="150000"/>
              </a:lnSpc>
              <a:spcBef>
                <a:spcPts val="600"/>
              </a:spcBef>
              <a:buFont typeface="Wingdings" panose="05000000000000000000" pitchFamily="2" charset="2"/>
              <a:buChar char="v"/>
            </a:pPr>
            <a:r>
              <a:rPr lang="en-US" sz="2400" dirty="0"/>
              <a:t>The cells of the hypoblast form a cavity or sac, which is called as yolk sac. It is lined with the cells of endoderm. </a:t>
            </a:r>
          </a:p>
          <a:p>
            <a:pPr indent="-365760" algn="just">
              <a:lnSpc>
                <a:spcPct val="150000"/>
              </a:lnSpc>
              <a:spcBef>
                <a:spcPts val="600"/>
              </a:spcBef>
              <a:buFont typeface="Wingdings" panose="05000000000000000000" pitchFamily="2" charset="2"/>
              <a:buChar char="v"/>
            </a:pPr>
            <a:r>
              <a:rPr lang="en-US" sz="2400" dirty="0"/>
              <a:t>In many lower species it provides exclusive nutrients to the embryo; but the human embryo derives its nutrition from the maternal endometrium. </a:t>
            </a:r>
          </a:p>
          <a:p>
            <a:pPr indent="-365760" algn="just">
              <a:lnSpc>
                <a:spcPct val="150000"/>
              </a:lnSpc>
              <a:spcBef>
                <a:spcPts val="600"/>
              </a:spcBef>
              <a:buFont typeface="Wingdings" panose="05000000000000000000" pitchFamily="2" charset="2"/>
              <a:buChar char="v"/>
            </a:pPr>
            <a:r>
              <a:rPr lang="en-US" sz="2400" dirty="0"/>
              <a:t>In human, the blood is formed from the yolk sac during embryonic period. </a:t>
            </a:r>
          </a:p>
          <a:p>
            <a:pPr indent="-365760" algn="just">
              <a:lnSpc>
                <a:spcPct val="150000"/>
              </a:lnSpc>
              <a:spcBef>
                <a:spcPts val="600"/>
              </a:spcBef>
              <a:buFont typeface="Wingdings" panose="05000000000000000000" pitchFamily="2" charset="2"/>
              <a:buChar char="v"/>
            </a:pPr>
            <a:r>
              <a:rPr lang="en-US" sz="2400" dirty="0"/>
              <a:t>Some cells of the yolk sac also differentiate into primary germ cells which in future become Spermatogonia in male. As fetus grows it becomes a non-functional part of the umbilical cord</a:t>
            </a:r>
            <a:endParaRPr lang="en-IN" sz="2400" dirty="0"/>
          </a:p>
        </p:txBody>
      </p:sp>
    </p:spTree>
    <p:extLst>
      <p:ext uri="{BB962C8B-B14F-4D97-AF65-F5344CB8AC3E}">
        <p14:creationId xmlns:p14="http://schemas.microsoft.com/office/powerpoint/2010/main" val="3217854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D916E9-7BE2-903C-3469-BFE33F34D7B5}"/>
              </a:ext>
            </a:extLst>
          </p:cNvPr>
          <p:cNvSpPr>
            <a:spLocks noGrp="1"/>
          </p:cNvSpPr>
          <p:nvPr>
            <p:ph idx="1"/>
          </p:nvPr>
        </p:nvSpPr>
        <p:spPr>
          <a:xfrm>
            <a:off x="968829" y="598714"/>
            <a:ext cx="11027227" cy="5965372"/>
          </a:xfrm>
        </p:spPr>
        <p:txBody>
          <a:bodyPr>
            <a:normAutofit/>
          </a:bodyPr>
          <a:lstStyle/>
          <a:p>
            <a:pPr marL="457200" indent="-457200" algn="just">
              <a:lnSpc>
                <a:spcPct val="150000"/>
              </a:lnSpc>
              <a:spcBef>
                <a:spcPts val="400"/>
              </a:spcBef>
              <a:buFont typeface="+mj-lt"/>
              <a:buAutoNum type="alphaUcPeriod" startAt="3"/>
            </a:pPr>
            <a:r>
              <a:rPr lang="en-US" sz="2200" b="1" dirty="0"/>
              <a:t>Chorion – </a:t>
            </a:r>
          </a:p>
          <a:p>
            <a:pPr indent="-365760" algn="just">
              <a:lnSpc>
                <a:spcPct val="150000"/>
              </a:lnSpc>
              <a:spcBef>
                <a:spcPts val="400"/>
              </a:spcBef>
              <a:buFont typeface="Wingdings" panose="05000000000000000000" pitchFamily="2" charset="2"/>
              <a:buChar char="v"/>
            </a:pPr>
            <a:r>
              <a:rPr lang="en-US" sz="2200" dirty="0"/>
              <a:t>It is derived from the trophoblast and extra embryonic mesoderm. </a:t>
            </a:r>
          </a:p>
          <a:p>
            <a:pPr indent="-365760" algn="just">
              <a:lnSpc>
                <a:spcPct val="150000"/>
              </a:lnSpc>
              <a:spcBef>
                <a:spcPts val="400"/>
              </a:spcBef>
              <a:buFont typeface="Wingdings" panose="05000000000000000000" pitchFamily="2" charset="2"/>
              <a:buChar char="v"/>
            </a:pPr>
            <a:r>
              <a:rPr lang="en-US" sz="2200" dirty="0"/>
              <a:t>It becomes the principal part of the placenta. </a:t>
            </a:r>
          </a:p>
          <a:p>
            <a:pPr indent="-365760" algn="just">
              <a:lnSpc>
                <a:spcPct val="150000"/>
              </a:lnSpc>
              <a:spcBef>
                <a:spcPts val="400"/>
              </a:spcBef>
              <a:buFont typeface="Wingdings" panose="05000000000000000000" pitchFamily="2" charset="2"/>
              <a:buChar char="v"/>
            </a:pPr>
            <a:r>
              <a:rPr lang="en-US" sz="2200" dirty="0"/>
              <a:t>It is described in the slide of "formation of placenta“</a:t>
            </a:r>
          </a:p>
          <a:p>
            <a:pPr marL="457200" indent="-457200" algn="just">
              <a:lnSpc>
                <a:spcPct val="150000"/>
              </a:lnSpc>
              <a:spcBef>
                <a:spcPts val="400"/>
              </a:spcBef>
              <a:buFont typeface="+mj-lt"/>
              <a:buAutoNum type="alphaUcPeriod" startAt="4"/>
            </a:pPr>
            <a:r>
              <a:rPr lang="en-US" sz="2200" b="1" dirty="0"/>
              <a:t>Allantois – </a:t>
            </a:r>
          </a:p>
          <a:p>
            <a:pPr indent="-365760" algn="just">
              <a:lnSpc>
                <a:spcPct val="150000"/>
              </a:lnSpc>
              <a:spcBef>
                <a:spcPts val="400"/>
              </a:spcBef>
              <a:buFont typeface="Wingdings" panose="05000000000000000000" pitchFamily="2" charset="2"/>
              <a:buChar char="v"/>
            </a:pPr>
            <a:r>
              <a:rPr lang="en-US" sz="2200" dirty="0"/>
              <a:t>It is a </a:t>
            </a:r>
            <a:r>
              <a:rPr lang="en-US" sz="2200" dirty="0" err="1"/>
              <a:t>vascularised</a:t>
            </a:r>
            <a:r>
              <a:rPr lang="en-US" sz="2200" dirty="0"/>
              <a:t> membrane and serves as an early site of blood formation. </a:t>
            </a:r>
          </a:p>
          <a:p>
            <a:pPr indent="-365760" algn="just">
              <a:lnSpc>
                <a:spcPct val="150000"/>
              </a:lnSpc>
              <a:spcBef>
                <a:spcPts val="400"/>
              </a:spcBef>
              <a:buFont typeface="Wingdings" panose="05000000000000000000" pitchFamily="2" charset="2"/>
              <a:buChar char="v"/>
            </a:pPr>
            <a:r>
              <a:rPr lang="en-US" sz="2200" dirty="0"/>
              <a:t>Later its blood vessels connect mother and fetus in the placenta also becomes a non-functional part of umbilical cord.</a:t>
            </a:r>
            <a:endParaRPr lang="en-IN" sz="2200" dirty="0"/>
          </a:p>
        </p:txBody>
      </p:sp>
    </p:spTree>
    <p:extLst>
      <p:ext uri="{BB962C8B-B14F-4D97-AF65-F5344CB8AC3E}">
        <p14:creationId xmlns:p14="http://schemas.microsoft.com/office/powerpoint/2010/main" val="1983066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0B19-9D5E-31E0-5F69-AAE2EC96B892}"/>
              </a:ext>
            </a:extLst>
          </p:cNvPr>
          <p:cNvSpPr>
            <a:spLocks noGrp="1"/>
          </p:cNvSpPr>
          <p:nvPr>
            <p:ph type="title"/>
          </p:nvPr>
        </p:nvSpPr>
        <p:spPr>
          <a:xfrm>
            <a:off x="2842695" y="334844"/>
            <a:ext cx="6506610" cy="701911"/>
          </a:xfrm>
        </p:spPr>
        <p:txBody>
          <a:bodyPr>
            <a:normAutofit fontScale="90000"/>
          </a:bodyPr>
          <a:lstStyle/>
          <a:p>
            <a:pPr algn="ctr"/>
            <a:r>
              <a:rPr lang="en-US" sz="5400" dirty="0"/>
              <a:t>AMNIOTIC FLUID</a:t>
            </a:r>
            <a:endParaRPr lang="en-IN" dirty="0"/>
          </a:p>
        </p:txBody>
      </p:sp>
      <p:sp>
        <p:nvSpPr>
          <p:cNvPr id="3" name="Content Placeholder 2">
            <a:extLst>
              <a:ext uri="{FF2B5EF4-FFF2-40B4-BE49-F238E27FC236}">
                <a16:creationId xmlns:a16="http://schemas.microsoft.com/office/drawing/2014/main" id="{6CB5AA00-38D4-5FA5-7189-DCA4B6E6201D}"/>
              </a:ext>
            </a:extLst>
          </p:cNvPr>
          <p:cNvSpPr>
            <a:spLocks noGrp="1"/>
          </p:cNvSpPr>
          <p:nvPr>
            <p:ph idx="1"/>
          </p:nvPr>
        </p:nvSpPr>
        <p:spPr>
          <a:xfrm>
            <a:off x="849086" y="1415143"/>
            <a:ext cx="10570028" cy="5108013"/>
          </a:xfrm>
        </p:spPr>
        <p:txBody>
          <a:bodyPr>
            <a:normAutofit/>
          </a:bodyPr>
          <a:lstStyle/>
          <a:p>
            <a:pPr marL="0" indent="0" algn="just">
              <a:lnSpc>
                <a:spcPct val="150000"/>
              </a:lnSpc>
              <a:buNone/>
            </a:pPr>
            <a:r>
              <a:rPr lang="en-US" sz="2400" b="1" dirty="0"/>
              <a:t>Definition</a:t>
            </a:r>
            <a:r>
              <a:rPr lang="en-US" sz="2400" dirty="0"/>
              <a:t>: The faintly alkaline watery fluid present in the amniotic sac in which embryo or fetus grows is called amniotic fluid.</a:t>
            </a:r>
          </a:p>
          <a:p>
            <a:pPr marL="0" indent="0" algn="just">
              <a:lnSpc>
                <a:spcPct val="150000"/>
              </a:lnSpc>
              <a:buNone/>
            </a:pPr>
            <a:r>
              <a:rPr lang="en-US" sz="2400" b="1" dirty="0"/>
              <a:t>Origin</a:t>
            </a:r>
            <a:r>
              <a:rPr lang="en-US" sz="2400" dirty="0"/>
              <a:t> : The exact (precise) origin of amniotic fluid is still unknown; but following assumption (hypothesis) may be considered -</a:t>
            </a:r>
            <a:endParaRPr lang="en-IN" sz="2400" dirty="0">
              <a:highlight>
                <a:srgbClr val="FFFF00"/>
              </a:highlight>
            </a:endParaRPr>
          </a:p>
        </p:txBody>
      </p:sp>
    </p:spTree>
    <p:extLst>
      <p:ext uri="{BB962C8B-B14F-4D97-AF65-F5344CB8AC3E}">
        <p14:creationId xmlns:p14="http://schemas.microsoft.com/office/powerpoint/2010/main" val="2990096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B66C8-0B41-5C67-0AAC-7CFEE33614E7}"/>
              </a:ext>
            </a:extLst>
          </p:cNvPr>
          <p:cNvSpPr>
            <a:spLocks noGrp="1"/>
          </p:cNvSpPr>
          <p:nvPr>
            <p:ph idx="1"/>
          </p:nvPr>
        </p:nvSpPr>
        <p:spPr>
          <a:xfrm>
            <a:off x="500741" y="849086"/>
            <a:ext cx="10831287" cy="6291943"/>
          </a:xfrm>
        </p:spPr>
        <p:txBody>
          <a:bodyPr>
            <a:noAutofit/>
          </a:bodyPr>
          <a:lstStyle/>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200" i="0" u="none" strike="noStrike" cap="none" normalizeH="0" baseline="0" dirty="0">
                <a:ln>
                  <a:noFill/>
                </a:ln>
                <a:solidFill>
                  <a:schemeClr val="tx1"/>
                </a:solidFill>
                <a:effectLst/>
              </a:rPr>
              <a:t>When a fluid is secreted through membrane it is known as transudation. Amniotic fluid is secreted through membranes from both maternal and fetal circulation. From maternal circulation the secretion comes through placenta and uterine wall and from fetal circulation the secretion comes through umbilical cord.</a:t>
            </a:r>
            <a:endParaRPr lang="en-US" altLang="en-US" sz="2200" dirty="0"/>
          </a:p>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200" i="0" u="none" strike="noStrike" cap="none" normalizeH="0" baseline="0" dirty="0">
                <a:ln>
                  <a:noFill/>
                </a:ln>
                <a:solidFill>
                  <a:schemeClr val="tx1"/>
                </a:solidFill>
                <a:effectLst/>
              </a:rPr>
              <a:t>Contribution from fetal urine</a:t>
            </a:r>
            <a:r>
              <a:rPr lang="en-US" altLang="en-US" sz="2200" dirty="0"/>
              <a:t>.</a:t>
            </a:r>
          </a:p>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200" i="0" u="none" strike="noStrike" cap="none" normalizeH="0" baseline="0" dirty="0">
                <a:ln>
                  <a:noFill/>
                </a:ln>
                <a:solidFill>
                  <a:schemeClr val="tx1"/>
                </a:solidFill>
                <a:effectLst/>
              </a:rPr>
              <a:t>Secretion from </a:t>
            </a:r>
            <a:r>
              <a:rPr kumimoji="0" lang="en-US" altLang="en-US" sz="2200" i="0" u="none" strike="noStrike" cap="none" normalizeH="0" baseline="0" dirty="0" err="1">
                <a:ln>
                  <a:noFill/>
                </a:ln>
                <a:solidFill>
                  <a:schemeClr val="tx1"/>
                </a:solidFill>
                <a:effectLst/>
              </a:rPr>
              <a:t>tracheo</a:t>
            </a:r>
            <a:r>
              <a:rPr kumimoji="0" lang="en-US" altLang="en-US" sz="2200" i="0" u="none" strike="noStrike" cap="none" normalizeH="0" baseline="0" dirty="0">
                <a:ln>
                  <a:noFill/>
                </a:ln>
                <a:solidFill>
                  <a:schemeClr val="tx1"/>
                </a:solidFill>
                <a:effectLst/>
              </a:rPr>
              <a:t>-bronchial tree.</a:t>
            </a:r>
            <a:endParaRPr lang="en-US" altLang="en-US" sz="2200" dirty="0"/>
          </a:p>
          <a:p>
            <a:pPr marL="457200" marR="0" lvl="0" indent="-457200" algn="just"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200" i="0" u="none" strike="noStrike" cap="none" normalizeH="0" baseline="0" dirty="0">
                <a:ln>
                  <a:noFill/>
                </a:ln>
                <a:solidFill>
                  <a:schemeClr val="tx1"/>
                </a:solidFill>
                <a:effectLst/>
              </a:rPr>
              <a:t>Through the fetal skin before 20th week (because after 20 weeks it becomes impermeable due to deposition of keratin).</a:t>
            </a:r>
            <a:endParaRPr lang="en-IN" sz="2200" dirty="0"/>
          </a:p>
        </p:txBody>
      </p:sp>
    </p:spTree>
    <p:extLst>
      <p:ext uri="{BB962C8B-B14F-4D97-AF65-F5344CB8AC3E}">
        <p14:creationId xmlns:p14="http://schemas.microsoft.com/office/powerpoint/2010/main" val="1743650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C6FAC0-F6F5-AB1E-C05D-29AA2FEDB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623887"/>
            <a:ext cx="5829300" cy="5610225"/>
          </a:xfrm>
          <a:prstGeom prst="rect">
            <a:avLst/>
          </a:prstGeom>
        </p:spPr>
      </p:pic>
    </p:spTree>
    <p:extLst>
      <p:ext uri="{BB962C8B-B14F-4D97-AF65-F5344CB8AC3E}">
        <p14:creationId xmlns:p14="http://schemas.microsoft.com/office/powerpoint/2010/main" val="40891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62CE-A4CA-A06F-1DC7-5A0D63B0D6DA}"/>
              </a:ext>
            </a:extLst>
          </p:cNvPr>
          <p:cNvSpPr>
            <a:spLocks noGrp="1"/>
          </p:cNvSpPr>
          <p:nvPr>
            <p:ph type="title"/>
          </p:nvPr>
        </p:nvSpPr>
        <p:spPr>
          <a:xfrm>
            <a:off x="1198055" y="415246"/>
            <a:ext cx="10730895" cy="1261154"/>
          </a:xfrm>
        </p:spPr>
        <p:txBody>
          <a:bodyPr>
            <a:normAutofit/>
          </a:bodyPr>
          <a:lstStyle/>
          <a:p>
            <a:r>
              <a:rPr lang="en-US" dirty="0"/>
              <a:t>Key points</a:t>
            </a:r>
            <a:endParaRPr lang="en-IN" dirty="0"/>
          </a:p>
        </p:txBody>
      </p:sp>
      <p:sp>
        <p:nvSpPr>
          <p:cNvPr id="3" name="Content Placeholder 2">
            <a:extLst>
              <a:ext uri="{FF2B5EF4-FFF2-40B4-BE49-F238E27FC236}">
                <a16:creationId xmlns:a16="http://schemas.microsoft.com/office/drawing/2014/main" id="{817CAB98-37EF-391E-B54A-D8835E1143F6}"/>
              </a:ext>
            </a:extLst>
          </p:cNvPr>
          <p:cNvSpPr>
            <a:spLocks noGrp="1"/>
          </p:cNvSpPr>
          <p:nvPr>
            <p:ph idx="1"/>
          </p:nvPr>
        </p:nvSpPr>
        <p:spPr>
          <a:xfrm>
            <a:off x="947057" y="2046513"/>
            <a:ext cx="10525859" cy="4713515"/>
          </a:xfrm>
        </p:spPr>
        <p:txBody>
          <a:bodyPr>
            <a:normAutofit/>
          </a:bodyPr>
          <a:lstStyle/>
          <a:p>
            <a:pPr algn="just">
              <a:lnSpc>
                <a:spcPct val="150000"/>
              </a:lnSpc>
            </a:pPr>
            <a:r>
              <a:rPr lang="en-IN" sz="2200" dirty="0"/>
              <a:t>Fertilization</a:t>
            </a:r>
          </a:p>
          <a:p>
            <a:pPr algn="just">
              <a:lnSpc>
                <a:spcPct val="150000"/>
              </a:lnSpc>
            </a:pPr>
            <a:r>
              <a:rPr lang="en-IN" sz="2200" dirty="0"/>
              <a:t>Cleavage </a:t>
            </a:r>
          </a:p>
          <a:p>
            <a:pPr algn="just">
              <a:lnSpc>
                <a:spcPct val="150000"/>
              </a:lnSpc>
            </a:pPr>
            <a:r>
              <a:rPr lang="en-IN" sz="2200" dirty="0"/>
              <a:t>Morula stage</a:t>
            </a:r>
          </a:p>
          <a:p>
            <a:pPr algn="just">
              <a:lnSpc>
                <a:spcPct val="150000"/>
              </a:lnSpc>
            </a:pPr>
            <a:r>
              <a:rPr lang="en-IN" sz="2200" dirty="0"/>
              <a:t>Blastocyst stage</a:t>
            </a:r>
          </a:p>
          <a:p>
            <a:pPr algn="just">
              <a:lnSpc>
                <a:spcPct val="150000"/>
              </a:lnSpc>
            </a:pPr>
            <a:r>
              <a:rPr lang="en-IN" sz="2200" dirty="0"/>
              <a:t>Implantation </a:t>
            </a:r>
          </a:p>
        </p:txBody>
      </p:sp>
    </p:spTree>
    <p:extLst>
      <p:ext uri="{BB962C8B-B14F-4D97-AF65-F5344CB8AC3E}">
        <p14:creationId xmlns:p14="http://schemas.microsoft.com/office/powerpoint/2010/main" val="44364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46C0-CDD0-EAF8-15BA-142F228C3B1E}"/>
              </a:ext>
            </a:extLst>
          </p:cNvPr>
          <p:cNvSpPr>
            <a:spLocks noGrp="1"/>
          </p:cNvSpPr>
          <p:nvPr>
            <p:ph type="title"/>
          </p:nvPr>
        </p:nvSpPr>
        <p:spPr>
          <a:xfrm>
            <a:off x="438477" y="354003"/>
            <a:ext cx="2119666" cy="331797"/>
          </a:xfrm>
        </p:spPr>
        <p:txBody>
          <a:bodyPr>
            <a:normAutofit fontScale="90000"/>
          </a:bodyPr>
          <a:lstStyle/>
          <a:p>
            <a:r>
              <a:rPr lang="en-US" dirty="0" err="1"/>
              <a:t>Cont</a:t>
            </a:r>
            <a:r>
              <a:rPr lang="en-US" dirty="0"/>
              <a:t>…</a:t>
            </a:r>
            <a:endParaRPr lang="en-IN" dirty="0"/>
          </a:p>
        </p:txBody>
      </p:sp>
      <p:sp>
        <p:nvSpPr>
          <p:cNvPr id="3" name="Content Placeholder 2">
            <a:extLst>
              <a:ext uri="{FF2B5EF4-FFF2-40B4-BE49-F238E27FC236}">
                <a16:creationId xmlns:a16="http://schemas.microsoft.com/office/drawing/2014/main" id="{68EE76B9-EA33-70F6-DC52-ECC6278E80E9}"/>
              </a:ext>
            </a:extLst>
          </p:cNvPr>
          <p:cNvSpPr>
            <a:spLocks noGrp="1"/>
          </p:cNvSpPr>
          <p:nvPr>
            <p:ph idx="1"/>
          </p:nvPr>
        </p:nvSpPr>
        <p:spPr>
          <a:xfrm>
            <a:off x="438477" y="957943"/>
            <a:ext cx="11187466" cy="5725886"/>
          </a:xfrm>
        </p:spPr>
        <p:txBody>
          <a:bodyPr>
            <a:normAutofit/>
          </a:bodyPr>
          <a:lstStyle/>
          <a:p>
            <a:pPr algn="just">
              <a:lnSpc>
                <a:spcPct val="150000"/>
              </a:lnSpc>
            </a:pPr>
            <a:r>
              <a:rPr lang="en-US" sz="2200" dirty="0">
                <a:highlight>
                  <a:srgbClr val="FFFF00"/>
                </a:highlight>
              </a:rPr>
              <a:t>Fertilizin</a:t>
            </a:r>
            <a:r>
              <a:rPr lang="en-US" sz="2200" dirty="0"/>
              <a:t> and </a:t>
            </a:r>
            <a:r>
              <a:rPr lang="en-US" sz="2200" dirty="0" err="1">
                <a:highlight>
                  <a:srgbClr val="FFFF00"/>
                </a:highlight>
              </a:rPr>
              <a:t>Antifertilizin</a:t>
            </a:r>
            <a:r>
              <a:rPr lang="en-US" sz="2200" dirty="0"/>
              <a:t> are </a:t>
            </a:r>
            <a:r>
              <a:rPr lang="en-US" sz="2200" dirty="0">
                <a:highlight>
                  <a:srgbClr val="FFFF00"/>
                </a:highlight>
              </a:rPr>
              <a:t>specific proteins</a:t>
            </a:r>
            <a:r>
              <a:rPr lang="en-US" sz="2200" dirty="0"/>
              <a:t>. </a:t>
            </a:r>
            <a:r>
              <a:rPr lang="en-US" sz="2200" dirty="0" err="1"/>
              <a:t>Antifertilizin</a:t>
            </a:r>
            <a:r>
              <a:rPr lang="en-US" sz="2200" dirty="0"/>
              <a:t> present on the surface of sperm and fertilizin is </a:t>
            </a:r>
            <a:r>
              <a:rPr lang="en-US" sz="2200" dirty="0" err="1"/>
              <a:t>scereted</a:t>
            </a:r>
            <a:r>
              <a:rPr lang="en-US" sz="2200" dirty="0"/>
              <a:t> by the ovum. </a:t>
            </a:r>
            <a:r>
              <a:rPr lang="en-US" sz="2200" dirty="0" err="1"/>
              <a:t>Firtilizin</a:t>
            </a:r>
            <a:r>
              <a:rPr lang="en-US" sz="2200" dirty="0"/>
              <a:t> and </a:t>
            </a:r>
            <a:r>
              <a:rPr lang="en-US" sz="2200" dirty="0" err="1"/>
              <a:t>Antifertilizin</a:t>
            </a:r>
            <a:r>
              <a:rPr lang="en-US" sz="2200" dirty="0"/>
              <a:t> of same species attract each other; this results in the </a:t>
            </a:r>
            <a:r>
              <a:rPr lang="en-US" sz="2200" dirty="0" err="1"/>
              <a:t>aggretion</a:t>
            </a:r>
            <a:r>
              <a:rPr lang="en-US" sz="2200" dirty="0"/>
              <a:t> of sperms </a:t>
            </a:r>
            <a:r>
              <a:rPr lang="en-US" sz="2200" dirty="0" err="1"/>
              <a:t>arround</a:t>
            </a:r>
            <a:r>
              <a:rPr lang="en-US" sz="2200" dirty="0"/>
              <a:t> the ovum; this phenomenon helps to understand why random fertilization does not occur in between two different species.</a:t>
            </a:r>
          </a:p>
          <a:p>
            <a:pPr algn="just">
              <a:lnSpc>
                <a:spcPct val="150000"/>
              </a:lnSpc>
            </a:pPr>
            <a:r>
              <a:rPr lang="en-US" sz="2200" dirty="0">
                <a:highlight>
                  <a:srgbClr val="FFFF00"/>
                </a:highlight>
              </a:rPr>
              <a:t>About 200-500 millions </a:t>
            </a:r>
            <a:r>
              <a:rPr lang="en-US" sz="2200" dirty="0"/>
              <a:t>of sperms are introduced into the vagina during coitus, only </a:t>
            </a:r>
            <a:r>
              <a:rPr lang="en-US" sz="2200" dirty="0">
                <a:highlight>
                  <a:srgbClr val="FFFF00"/>
                </a:highlight>
              </a:rPr>
              <a:t>1% </a:t>
            </a:r>
            <a:r>
              <a:rPr lang="en-US" sz="2200" dirty="0"/>
              <a:t>of them (</a:t>
            </a:r>
            <a:r>
              <a:rPr lang="en-US" sz="2200" dirty="0">
                <a:highlight>
                  <a:srgbClr val="FFFF00"/>
                </a:highlight>
              </a:rPr>
              <a:t>4-5 million</a:t>
            </a:r>
            <a:r>
              <a:rPr lang="en-US" sz="2200" dirty="0"/>
              <a:t>) reach inside the cervix and </a:t>
            </a:r>
            <a:r>
              <a:rPr lang="en-US" sz="2200" dirty="0">
                <a:highlight>
                  <a:srgbClr val="FFFF00"/>
                </a:highlight>
              </a:rPr>
              <a:t>few hundred</a:t>
            </a:r>
            <a:r>
              <a:rPr lang="en-US" sz="2200" dirty="0"/>
              <a:t> reach secondary oocyte in the fallopian tube, other expel outside and die. </a:t>
            </a:r>
            <a:r>
              <a:rPr lang="en-US" sz="2200" dirty="0">
                <a:highlight>
                  <a:srgbClr val="FFFF00"/>
                </a:highlight>
              </a:rPr>
              <a:t>Prostaglandin</a:t>
            </a:r>
            <a:r>
              <a:rPr lang="en-US" sz="2200" dirty="0"/>
              <a:t> present in semen probably stimulate uterine motility during coitus and help in the movement of sperm through uterus into the fallopian tube. Sperm takes </a:t>
            </a:r>
            <a:r>
              <a:rPr lang="en-US" sz="2200" dirty="0">
                <a:highlight>
                  <a:srgbClr val="FFFF00"/>
                </a:highlight>
              </a:rPr>
              <a:t>5-10 min </a:t>
            </a:r>
            <a:r>
              <a:rPr lang="en-US" sz="2200" dirty="0"/>
              <a:t>following ejaculation to go to the fallopian tube and ovum gets fertilized </a:t>
            </a:r>
          </a:p>
        </p:txBody>
      </p:sp>
    </p:spTree>
    <p:extLst>
      <p:ext uri="{BB962C8B-B14F-4D97-AF65-F5344CB8AC3E}">
        <p14:creationId xmlns:p14="http://schemas.microsoft.com/office/powerpoint/2010/main" val="215713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BC945-996E-AED0-750D-D7B67BA3F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72B87F-7D7E-742A-7A3F-FE41EF46F706}"/>
              </a:ext>
            </a:extLst>
          </p:cNvPr>
          <p:cNvSpPr>
            <a:spLocks noGrp="1"/>
          </p:cNvSpPr>
          <p:nvPr>
            <p:ph type="title"/>
          </p:nvPr>
        </p:nvSpPr>
        <p:spPr>
          <a:xfrm>
            <a:off x="1003880" y="0"/>
            <a:ext cx="9226296" cy="1011501"/>
          </a:xfrm>
        </p:spPr>
        <p:txBody>
          <a:bodyPr>
            <a:noAutofit/>
          </a:bodyPr>
          <a:lstStyle/>
          <a:p>
            <a:pPr marL="0" indent="0" algn="ctr">
              <a:buNone/>
            </a:pPr>
            <a:r>
              <a:rPr lang="en-US" sz="4400" dirty="0"/>
              <a:t>Cleavage</a:t>
            </a:r>
            <a:r>
              <a:rPr lang="en-US" sz="4000" dirty="0"/>
              <a:t> </a:t>
            </a:r>
            <a:endParaRPr lang="en-US" sz="4000" b="1" dirty="0"/>
          </a:p>
        </p:txBody>
      </p:sp>
      <p:sp>
        <p:nvSpPr>
          <p:cNvPr id="3" name="Content Placeholder 2">
            <a:extLst>
              <a:ext uri="{FF2B5EF4-FFF2-40B4-BE49-F238E27FC236}">
                <a16:creationId xmlns:a16="http://schemas.microsoft.com/office/drawing/2014/main" id="{ADE163CE-3273-C8E4-76C4-2638F5D7F5DD}"/>
              </a:ext>
            </a:extLst>
          </p:cNvPr>
          <p:cNvSpPr>
            <a:spLocks noGrp="1"/>
          </p:cNvSpPr>
          <p:nvPr>
            <p:ph sz="half" idx="1"/>
          </p:nvPr>
        </p:nvSpPr>
        <p:spPr>
          <a:xfrm>
            <a:off x="335074" y="1011501"/>
            <a:ext cx="7894526" cy="6965987"/>
          </a:xfrm>
        </p:spPr>
        <p:txBody>
          <a:bodyPr>
            <a:noAutofit/>
          </a:bodyPr>
          <a:lstStyle/>
          <a:p>
            <a:pPr algn="just">
              <a:lnSpc>
                <a:spcPct val="150000"/>
              </a:lnSpc>
            </a:pPr>
            <a:r>
              <a:rPr lang="en-US" sz="2000" dirty="0"/>
              <a:t>Early mitotic division of the zygote resulting into smaller cells immediately following fertilization is called cleavage. The resulting </a:t>
            </a:r>
            <a:r>
              <a:rPr lang="en-US" dirty="0"/>
              <a:t>cells are known as blastomeres. </a:t>
            </a:r>
          </a:p>
          <a:p>
            <a:pPr algn="just">
              <a:lnSpc>
                <a:spcPct val="150000"/>
              </a:lnSpc>
            </a:pPr>
            <a:r>
              <a:rPr lang="en-US" dirty="0"/>
              <a:t>During cleavage the dividing cells are remained within the zona pellucida. Although cleavage increases the number of cells but not increases the size of zygote. The progressively smaller cells produced by the cleavage are called blastomeres.</a:t>
            </a:r>
          </a:p>
          <a:p>
            <a:pPr algn="just">
              <a:lnSpc>
                <a:spcPct val="150000"/>
              </a:lnSpc>
            </a:pPr>
            <a:r>
              <a:rPr lang="en-US" dirty="0"/>
              <a:t>A few days after fertilization (3 to 4 days) successive cleavages produce a solid mass of cells, still surrounded by the zona </a:t>
            </a:r>
            <a:r>
              <a:rPr lang="en-US" dirty="0" err="1"/>
              <a:t>pelucida</a:t>
            </a:r>
            <a:r>
              <a:rPr lang="en-US" dirty="0"/>
              <a:t> is called Morula (means Mulberry, a fruit), which is about the same size as the original zygote.</a:t>
            </a:r>
            <a:endParaRPr lang="en-US" sz="2000" dirty="0"/>
          </a:p>
          <a:p>
            <a:pPr algn="just">
              <a:lnSpc>
                <a:spcPct val="150000"/>
              </a:lnSpc>
            </a:pPr>
            <a:endParaRPr lang="en-US" sz="2200" dirty="0"/>
          </a:p>
        </p:txBody>
      </p:sp>
      <p:pic>
        <p:nvPicPr>
          <p:cNvPr id="6" name="Content Placeholder 5">
            <a:extLst>
              <a:ext uri="{FF2B5EF4-FFF2-40B4-BE49-F238E27FC236}">
                <a16:creationId xmlns:a16="http://schemas.microsoft.com/office/drawing/2014/main" id="{401AD9B9-50B2-EA78-CE5D-053D89DFB48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t="993" b="-373"/>
          <a:stretch/>
        </p:blipFill>
        <p:spPr>
          <a:xfrm>
            <a:off x="8388542" y="1175657"/>
            <a:ext cx="3683267" cy="4757057"/>
          </a:xfrm>
        </p:spPr>
      </p:pic>
    </p:spTree>
    <p:extLst>
      <p:ext uri="{BB962C8B-B14F-4D97-AF65-F5344CB8AC3E}">
        <p14:creationId xmlns:p14="http://schemas.microsoft.com/office/powerpoint/2010/main" val="10235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A42B-3A49-A544-82A3-B4AA8B51C1D1}"/>
              </a:ext>
            </a:extLst>
          </p:cNvPr>
          <p:cNvSpPr>
            <a:spLocks noGrp="1"/>
          </p:cNvSpPr>
          <p:nvPr>
            <p:ph type="title"/>
          </p:nvPr>
        </p:nvSpPr>
        <p:spPr>
          <a:xfrm>
            <a:off x="1612609" y="473746"/>
            <a:ext cx="8966781" cy="516854"/>
          </a:xfrm>
        </p:spPr>
        <p:txBody>
          <a:bodyPr>
            <a:normAutofit fontScale="90000"/>
          </a:bodyPr>
          <a:lstStyle/>
          <a:p>
            <a:pPr algn="ctr"/>
            <a:r>
              <a:rPr lang="en-US" dirty="0"/>
              <a:t>Implantation </a:t>
            </a:r>
            <a:endParaRPr lang="en-IN" dirty="0"/>
          </a:p>
        </p:txBody>
      </p:sp>
      <p:sp>
        <p:nvSpPr>
          <p:cNvPr id="3" name="Content Placeholder 2">
            <a:extLst>
              <a:ext uri="{FF2B5EF4-FFF2-40B4-BE49-F238E27FC236}">
                <a16:creationId xmlns:a16="http://schemas.microsoft.com/office/drawing/2014/main" id="{D2106D81-2189-C259-F378-FB4A72DB5694}"/>
              </a:ext>
            </a:extLst>
          </p:cNvPr>
          <p:cNvSpPr>
            <a:spLocks noGrp="1"/>
          </p:cNvSpPr>
          <p:nvPr>
            <p:ph idx="1"/>
          </p:nvPr>
        </p:nvSpPr>
        <p:spPr>
          <a:xfrm>
            <a:off x="631371" y="1349828"/>
            <a:ext cx="11168743" cy="5236029"/>
          </a:xfrm>
        </p:spPr>
        <p:txBody>
          <a:bodyPr>
            <a:normAutofit/>
          </a:bodyPr>
          <a:lstStyle/>
          <a:p>
            <a:pPr algn="just">
              <a:lnSpc>
                <a:spcPct val="150000"/>
              </a:lnSpc>
            </a:pPr>
            <a:r>
              <a:rPr lang="en-US" sz="2200" b="1" dirty="0"/>
              <a:t>Definition-</a:t>
            </a:r>
            <a:r>
              <a:rPr lang="en-US" sz="2200" dirty="0"/>
              <a:t> Attachment, penetration and embedment of blastocyst inside the endometrium, which occur at about 6th or 7th day after the fertilization is called implantation.</a:t>
            </a:r>
          </a:p>
          <a:p>
            <a:pPr algn="just">
              <a:lnSpc>
                <a:spcPct val="150000"/>
              </a:lnSpc>
            </a:pPr>
            <a:r>
              <a:rPr lang="en-US" sz="2200" dirty="0"/>
              <a:t>Morula enters into the uterine cavity on 3rd or 4th day after fertilization. </a:t>
            </a:r>
          </a:p>
          <a:p>
            <a:pPr algn="just">
              <a:lnSpc>
                <a:spcPct val="150000"/>
              </a:lnSpc>
            </a:pPr>
            <a:r>
              <a:rPr lang="en-US" sz="2200" dirty="0"/>
              <a:t>Then it becomes blastocyst. The blastocyst remain free within the uterine cavity for about 2 days before attachment to the uterine wall. </a:t>
            </a:r>
          </a:p>
          <a:p>
            <a:pPr algn="just">
              <a:lnSpc>
                <a:spcPct val="150000"/>
              </a:lnSpc>
            </a:pPr>
            <a:r>
              <a:rPr lang="en-US" sz="2200" dirty="0"/>
              <a:t>After 6 days of fertilization the blastocyst loosely attaches to the endometrium. </a:t>
            </a:r>
          </a:p>
          <a:p>
            <a:pPr algn="just">
              <a:lnSpc>
                <a:spcPct val="150000"/>
              </a:lnSpc>
            </a:pPr>
            <a:r>
              <a:rPr lang="en-US" sz="2200" dirty="0"/>
              <a:t>During implantation, the inner cell mass of the blastocyst remains towards endometrium.</a:t>
            </a:r>
            <a:endParaRPr lang="en-IN" sz="2200" dirty="0"/>
          </a:p>
        </p:txBody>
      </p:sp>
    </p:spTree>
    <p:extLst>
      <p:ext uri="{BB962C8B-B14F-4D97-AF65-F5344CB8AC3E}">
        <p14:creationId xmlns:p14="http://schemas.microsoft.com/office/powerpoint/2010/main" val="216268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F1FE-D97F-8B95-A92B-0B22F304512F}"/>
              </a:ext>
            </a:extLst>
          </p:cNvPr>
          <p:cNvSpPr>
            <a:spLocks noGrp="1"/>
          </p:cNvSpPr>
          <p:nvPr>
            <p:ph type="title"/>
          </p:nvPr>
        </p:nvSpPr>
        <p:spPr>
          <a:xfrm>
            <a:off x="503791" y="299575"/>
            <a:ext cx="2936095" cy="299139"/>
          </a:xfrm>
        </p:spPr>
        <p:txBody>
          <a:bodyPr>
            <a:normAutofit fontScale="90000"/>
          </a:bodyPr>
          <a:lstStyle/>
          <a:p>
            <a:r>
              <a:rPr lang="en-US" dirty="0"/>
              <a:t>CONT…</a:t>
            </a:r>
            <a:endParaRPr lang="en-IN" dirty="0"/>
          </a:p>
        </p:txBody>
      </p:sp>
      <p:sp>
        <p:nvSpPr>
          <p:cNvPr id="3" name="Content Placeholder 2">
            <a:extLst>
              <a:ext uri="{FF2B5EF4-FFF2-40B4-BE49-F238E27FC236}">
                <a16:creationId xmlns:a16="http://schemas.microsoft.com/office/drawing/2014/main" id="{638CCBAE-8304-DCD4-C99D-FC7A1380F982}"/>
              </a:ext>
            </a:extLst>
          </p:cNvPr>
          <p:cNvSpPr>
            <a:spLocks noGrp="1"/>
          </p:cNvSpPr>
          <p:nvPr>
            <p:ph sz="half" idx="1"/>
          </p:nvPr>
        </p:nvSpPr>
        <p:spPr>
          <a:xfrm>
            <a:off x="503791" y="1426028"/>
            <a:ext cx="3820886" cy="4201886"/>
          </a:xfrm>
        </p:spPr>
        <p:txBody>
          <a:bodyPr>
            <a:normAutofit/>
          </a:bodyPr>
          <a:lstStyle/>
          <a:p>
            <a:pPr marL="0" indent="0">
              <a:lnSpc>
                <a:spcPct val="150000"/>
              </a:lnSpc>
              <a:buNone/>
            </a:pPr>
            <a:r>
              <a:rPr lang="en-US" dirty="0"/>
              <a:t>'O’ DAY         Fertilization</a:t>
            </a:r>
            <a:br>
              <a:rPr lang="en-US" dirty="0"/>
            </a:br>
            <a:r>
              <a:rPr lang="en-US" dirty="0"/>
              <a:t>1 DAY           2 cells stage </a:t>
            </a:r>
            <a:br>
              <a:rPr lang="en-US" dirty="0"/>
            </a:br>
            <a:r>
              <a:rPr lang="en-US" dirty="0"/>
              <a:t>2 DAY           4 cells stage </a:t>
            </a:r>
            <a:br>
              <a:rPr lang="en-US" dirty="0"/>
            </a:br>
            <a:r>
              <a:rPr lang="en-US" dirty="0"/>
              <a:t>3 DAY          08 cells stage</a:t>
            </a:r>
            <a:br>
              <a:rPr lang="en-US" dirty="0"/>
            </a:br>
            <a:r>
              <a:rPr lang="en-US" dirty="0"/>
              <a:t>4 DAY         16x cells stage </a:t>
            </a:r>
          </a:p>
          <a:p>
            <a:pPr marL="0" indent="0">
              <a:lnSpc>
                <a:spcPct val="150000"/>
              </a:lnSpc>
              <a:buNone/>
            </a:pPr>
            <a:r>
              <a:rPr lang="en-US" dirty="0"/>
              <a:t>5 DAY      EARLY BLASTOCYST</a:t>
            </a:r>
          </a:p>
          <a:p>
            <a:pPr marL="0" indent="0">
              <a:lnSpc>
                <a:spcPct val="150000"/>
              </a:lnSpc>
              <a:buNone/>
            </a:pPr>
            <a:r>
              <a:rPr lang="en-US" dirty="0"/>
              <a:t>6-7 DAY       IMPLANTATION</a:t>
            </a:r>
            <a:endParaRPr lang="en-IN" dirty="0"/>
          </a:p>
        </p:txBody>
      </p:sp>
      <p:pic>
        <p:nvPicPr>
          <p:cNvPr id="8" name="Picture 7">
            <a:extLst>
              <a:ext uri="{FF2B5EF4-FFF2-40B4-BE49-F238E27FC236}">
                <a16:creationId xmlns:a16="http://schemas.microsoft.com/office/drawing/2014/main" id="{6EC3A21E-029D-11FA-EBAB-CE0949F2D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676" y="772885"/>
            <a:ext cx="7867323" cy="4778829"/>
          </a:xfrm>
          <a:prstGeom prst="rect">
            <a:avLst/>
          </a:prstGeom>
        </p:spPr>
      </p:pic>
    </p:spTree>
    <p:extLst>
      <p:ext uri="{BB962C8B-B14F-4D97-AF65-F5344CB8AC3E}">
        <p14:creationId xmlns:p14="http://schemas.microsoft.com/office/powerpoint/2010/main" val="2497226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FDE83-F3AD-996C-AD14-78EDE89C9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486" y="0"/>
            <a:ext cx="9144000" cy="6858000"/>
          </a:xfrm>
          <a:prstGeom prst="rect">
            <a:avLst/>
          </a:prstGeom>
        </p:spPr>
      </p:pic>
    </p:spTree>
    <p:extLst>
      <p:ext uri="{BB962C8B-B14F-4D97-AF65-F5344CB8AC3E}">
        <p14:creationId xmlns:p14="http://schemas.microsoft.com/office/powerpoint/2010/main" val="39442772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11875</TotalTime>
  <Words>2787</Words>
  <Application>Microsoft Office PowerPoint</Application>
  <PresentationFormat>Widescreen</PresentationFormat>
  <Paragraphs>177</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Arial Narrow</vt:lpstr>
      <vt:lpstr>Rockwell</vt:lpstr>
      <vt:lpstr>Rockwell Condensed</vt:lpstr>
      <vt:lpstr>Times New Roman</vt:lpstr>
      <vt:lpstr>Wingdings</vt:lpstr>
      <vt:lpstr>Wood Type</vt:lpstr>
      <vt:lpstr>Fetal development </vt:lpstr>
      <vt:lpstr>PowerPoint Presentation</vt:lpstr>
      <vt:lpstr>Cource Learning Outcomes </vt:lpstr>
      <vt:lpstr>Key points</vt:lpstr>
      <vt:lpstr>Cont…</vt:lpstr>
      <vt:lpstr>Cleavage </vt:lpstr>
      <vt:lpstr>Implantation </vt:lpstr>
      <vt:lpstr>CONT…</vt:lpstr>
      <vt:lpstr>PowerPoint Presentation</vt:lpstr>
      <vt:lpstr>formation of placenta</vt:lpstr>
      <vt:lpstr>PowerPoint Presentation</vt:lpstr>
      <vt:lpstr>Cont…</vt:lpstr>
      <vt:lpstr>Cont…</vt:lpstr>
      <vt:lpstr>Cont…</vt:lpstr>
      <vt:lpstr>Cont…</vt:lpstr>
      <vt:lpstr>PowerPoint Presentation</vt:lpstr>
      <vt:lpstr>Cont..</vt:lpstr>
      <vt:lpstr>PowerPoint Presentation</vt:lpstr>
      <vt:lpstr>Cont…</vt:lpstr>
      <vt:lpstr>Cont..</vt:lpstr>
      <vt:lpstr>STRUCTURE OF PLACENTA-</vt:lpstr>
      <vt:lpstr>FUNCTION OF PLACENTA</vt:lpstr>
      <vt:lpstr>Cont…</vt:lpstr>
      <vt:lpstr>Cont…</vt:lpstr>
      <vt:lpstr>FORMATION OF UMBILICAL CORD</vt:lpstr>
      <vt:lpstr>Cont…</vt:lpstr>
      <vt:lpstr>Cont…</vt:lpstr>
      <vt:lpstr>GASTRULATION AND DEVELOPMENT OF INNER CELL MASS</vt:lpstr>
      <vt:lpstr>Cont…</vt:lpstr>
      <vt:lpstr>FORMATION OF EMBRYONIC OR FETAL MEMBRANES</vt:lpstr>
      <vt:lpstr>PowerPoint Presentation</vt:lpstr>
      <vt:lpstr>PowerPoint Presentation</vt:lpstr>
      <vt:lpstr>PowerPoint Presentation</vt:lpstr>
      <vt:lpstr>AMNIOTIC FLUID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 laptop</dc:creator>
  <cp:lastModifiedBy>hp laptop</cp:lastModifiedBy>
  <cp:revision>21</cp:revision>
  <dcterms:created xsi:type="dcterms:W3CDTF">2025-04-10T06:29:20Z</dcterms:created>
  <dcterms:modified xsi:type="dcterms:W3CDTF">2025-09-12T06:13:49Z</dcterms:modified>
</cp:coreProperties>
</file>