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1" r:id="rId3"/>
    <p:sldId id="282" r:id="rId4"/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32" d="100"/>
          <a:sy n="32" d="100"/>
        </p:scale>
        <p:origin x="1412" y="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Early Embryonic Development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Notes-based PowerPoint Presentation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B7451-B7AA-D5F1-C6E6-B14DD8F1D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Cource</a:t>
            </a:r>
            <a: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Learning Outcomes</a:t>
            </a:r>
            <a:br>
              <a:rPr lang="en-US" b="1" dirty="0"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7130DC-8B28-7EA1-058A-7227F30E2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865" y="2392136"/>
            <a:ext cx="7862207" cy="339634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250000"/>
              </a:lnSpc>
            </a:pPr>
            <a:r>
              <a:rPr lang="en-US" dirty="0"/>
              <a:t>Evaluate normal growth and development and its deviation in children.</a:t>
            </a:r>
          </a:p>
          <a:p>
            <a:pPr>
              <a:lnSpc>
                <a:spcPct val="250000"/>
              </a:lnSpc>
            </a:pPr>
            <a:r>
              <a:rPr lang="en-US" dirty="0"/>
              <a:t>Demonstrate knowledge and skills in assessing and intervening child health through Ayurveda with research updates</a:t>
            </a:r>
            <a:b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53224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4428A-63E4-5206-3541-2A62DD160C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6914" y="1387930"/>
            <a:ext cx="7231175" cy="43434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200000"/>
              </a:lnSpc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Teaching learning methods-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lecture with power point presentation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Domain-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Cognitive/comprehension and Cognition / Knowledge 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Must to know / desirable to know / Nice to know-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Must Know and Desire to know</a:t>
            </a:r>
          </a:p>
          <a:p>
            <a:pPr>
              <a:lnSpc>
                <a:spcPct val="20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Millers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pyramid- </a:t>
            </a:r>
            <a:r>
              <a:rPr lang="en-US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Know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1039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Decidual Changes During Pregnancy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The space between decidua capsularis and decidua vera is called the decidual space.</a:t>
            </a:r>
          </a:p>
          <a:p>
            <a:pPr>
              <a:defRPr sz="1800"/>
            </a:pPr>
            <a:r>
              <a:t>As the embryo grows towards the uterine cavity, the decidual space gradually reduces and is completely absent by the 4th month.</a:t>
            </a:r>
          </a:p>
          <a:p>
            <a:pPr>
              <a:defRPr sz="1800"/>
            </a:pPr>
            <a:r>
              <a:t>By term, decidua capsularis and decidua vera become atrophied due to pressure.</a:t>
            </a:r>
          </a:p>
          <a:p>
            <a:pPr>
              <a:defRPr sz="1800"/>
            </a:pPr>
            <a:r>
              <a:t>The decidua basalis becomes extensively developed and forms the maternal portion of the placenta.</a:t>
            </a:r>
          </a:p>
          <a:p>
            <a:pPr>
              <a:defRPr sz="1800"/>
            </a:pPr>
            <a:r>
              <a:t>Endometrial glands enlarge and the endometrium becomes more vascularized at the site of implantation.</a:t>
            </a:r>
          </a:p>
          <a:p>
            <a:pPr>
              <a:defRPr sz="1800"/>
            </a:pPr>
            <a:r>
              <a:t>The decidua basalis provides glycogen and lipids for the developing embryo.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Trophoblast Differentiation and Implantation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On the 8th day, the trophoblast differentiates into two layers: cytotrophoblast (inner) and syncytiotrophoblast (outer).</a:t>
            </a:r>
          </a:p>
          <a:p>
            <a:pPr>
              <a:defRPr sz="1800"/>
            </a:pPr>
            <a:r>
              <a:t>Syncytiotrophoblast secretes enzymes that digest the endometrium, allowing blastocyst embedding.</a:t>
            </a:r>
          </a:p>
          <a:p>
            <a:pPr>
              <a:defRPr sz="1800"/>
            </a:pPr>
            <a:r>
              <a:t>By the 9th day, the blastocyst is fully embedded in the endometrium.</a:t>
            </a:r>
          </a:p>
          <a:p>
            <a:pPr>
              <a:defRPr sz="1800"/>
            </a:pPr>
            <a:r>
              <a:t>Trophoblast secretes hCG hormone, which stimulates the corpus luteum to produce progesterone and estrogen.</a:t>
            </a:r>
          </a:p>
          <a:p>
            <a:pPr>
              <a:defRPr sz="1800"/>
            </a:pPr>
            <a:r>
              <a:t>Peak hCG secretion occurs around the 9th week of pregnancy.</a:t>
            </a:r>
          </a:p>
          <a:p>
            <a:pPr>
              <a:defRPr sz="1800"/>
            </a:pPr>
            <a:r>
              <a:t>Syncytiotrophoblast forms lacunae filled with maternal blood, which nourish the embryo.</a:t>
            </a:r>
          </a:p>
          <a:p>
            <a:pPr>
              <a:defRPr sz="1800"/>
            </a:pPr>
            <a:r>
              <a:t>Endometrial capillaries dilate and become sinusoids.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Functions of the Trophoblast &amp; Extraembryonic Mesoderm 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Trophoblast functions: (a) Invasion of endometrium (b) Nutrition to embryo (c) Hormone production.</a:t>
            </a:r>
          </a:p>
          <a:p>
            <a:pPr>
              <a:defRPr sz="1800"/>
            </a:pPr>
            <a:r>
              <a:t>On the 9th day, extraembryonic mesoderm (primary mesenchyme) appears below the cytotrophoblast.</a:t>
            </a:r>
          </a:p>
          <a:p>
            <a:pPr>
              <a:defRPr sz="1800"/>
            </a:pPr>
            <a:r>
              <a:t>Origin of these cells is still unknown.</a:t>
            </a:r>
          </a:p>
          <a:p>
            <a:pPr>
              <a:defRPr sz="1800"/>
            </a:pPr>
            <a:r>
              <a:t>These cells cover the yolk sac, amnion, and inner surface of cytotrophoblast.</a:t>
            </a:r>
          </a:p>
          <a:p>
            <a:pPr>
              <a:defRPr sz="1800"/>
            </a:pPr>
            <a:r>
              <a:t>They do not contribute to organ formation; hence called extraembryonic.</a:t>
            </a:r>
          </a:p>
          <a:p>
            <a:pPr>
              <a:defRPr sz="1800"/>
            </a:pPr>
            <a:r>
              <a:t>The cavity within this mesoderm is called the extraembryonic coelom.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Formation of Chorion and Chorionic Villi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defRPr sz="1800"/>
            </a:pPr>
            <a:r>
              <a:t>Chorion = Extraembryonic mesoderm + Cytotrophoblast + Syncytiotrophoblast.</a:t>
            </a:r>
          </a:p>
          <a:p>
            <a:pPr>
              <a:defRPr sz="1800"/>
            </a:pPr>
            <a:r>
              <a:t>Chorion becomes the main fetal part of the placenta.</a:t>
            </a:r>
          </a:p>
          <a:p>
            <a:pPr>
              <a:defRPr sz="1800"/>
            </a:pPr>
            <a:r>
              <a:t>After 9th day, primary chorionic villi form, which develop into secondary and tertiary villi.</a:t>
            </a:r>
          </a:p>
          <a:p>
            <a:pPr>
              <a:defRPr sz="1800"/>
            </a:pPr>
            <a:r>
              <a:t>Mesodermal cells enter villi, forming blood vessels and blood cells.</a:t>
            </a:r>
          </a:p>
          <a:p>
            <a:pPr>
              <a:defRPr sz="1800"/>
            </a:pPr>
            <a:r>
              <a:t>These connect to the intraembryonic circulation via the umbilical cord.</a:t>
            </a:r>
          </a:p>
          <a:p>
            <a:pPr>
              <a:defRPr sz="1800"/>
            </a:pPr>
            <a:r>
              <a:t>Villi towards the myometrium form the placenta; those towards uterine cavity atrophy due to pressure.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442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Early Embryonic Development</vt:lpstr>
      <vt:lpstr>Cource Learning Outcomes </vt:lpstr>
      <vt:lpstr>PowerPoint Presentation</vt:lpstr>
      <vt:lpstr>Decidual Changes During Pregnancy</vt:lpstr>
      <vt:lpstr>Trophoblast Differentiation and Implantation</vt:lpstr>
      <vt:lpstr>Functions of the Trophoblast &amp; Extraembryonic Mesoderm Formation</vt:lpstr>
      <vt:lpstr>Formation of Chorion and Chorionic Villi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hp laptop</cp:lastModifiedBy>
  <cp:revision>2</cp:revision>
  <dcterms:created xsi:type="dcterms:W3CDTF">2013-01-27T09:14:16Z</dcterms:created>
  <dcterms:modified xsi:type="dcterms:W3CDTF">2025-09-12T06:13:35Z</dcterms:modified>
  <cp:category/>
</cp:coreProperties>
</file>