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3"/>
  </p:notesMasterIdLst>
  <p:sldIdLst>
    <p:sldId id="281" r:id="rId2"/>
    <p:sldId id="282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</p:sldIdLst>
  <p:sldSz cx="9144000" cy="6858000" type="screen4x3"/>
  <p:notesSz cx="9144000" cy="6858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412" y="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9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8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9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9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59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78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8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8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8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78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7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7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67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34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635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1824989" y="859663"/>
            <a:ext cx="54940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302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7451-B7AA-D5F1-C6E6-B14DD8F1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89" y="859663"/>
            <a:ext cx="5494020" cy="984885"/>
          </a:xfrm>
        </p:spPr>
        <p:txBody>
          <a:bodyPr/>
          <a:lstStyle/>
          <a:p>
            <a:r>
              <a:rPr lang="en-US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Cource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Learning Outcomes</a:t>
            </a:r>
            <a:b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30DC-8B28-7EA1-058A-7227F30E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65" y="2392136"/>
            <a:ext cx="7862207" cy="3396342"/>
          </a:xfrm>
        </p:spPr>
        <p:txBody>
          <a:bodyPr>
            <a:noAutofit/>
          </a:bodyPr>
          <a:lstStyle/>
          <a:p>
            <a:pPr algn="ctr"/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dirty="0"/>
              <a:t>Evaluate normal growth and development and its deviation in children.</a:t>
            </a:r>
          </a:p>
          <a:p>
            <a:pPr>
              <a:lnSpc>
                <a:spcPct val="250000"/>
              </a:lnSpc>
            </a:pPr>
            <a:r>
              <a:rPr lang="en-US" dirty="0"/>
              <a:t>Demonstrate knowledge and skills in assessing and intervening child health through Ayurveda with research updates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2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bject 2"/>
          <p:cNvSpPr txBox="1">
            <a:spLocks noGrp="1"/>
          </p:cNvSpPr>
          <p:nvPr>
            <p:ph type="title"/>
          </p:nvPr>
        </p:nvSpPr>
        <p:spPr>
          <a:xfrm>
            <a:off x="2712211" y="554863"/>
            <a:ext cx="4810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Summary </a:t>
            </a:r>
            <a:r>
              <a:rPr spc="-10" dirty="0"/>
              <a:t>of </a:t>
            </a:r>
            <a:r>
              <a:rPr dirty="0"/>
              <a:t>Viral</a:t>
            </a:r>
            <a:r>
              <a:rPr spc="-70" dirty="0"/>
              <a:t> </a:t>
            </a:r>
            <a:r>
              <a:rPr dirty="0"/>
              <a:t>Diarrhea</a:t>
            </a:r>
          </a:p>
        </p:txBody>
      </p:sp>
      <p:sp>
        <p:nvSpPr>
          <p:cNvPr id="1048622" name="object 3"/>
          <p:cNvSpPr txBox="1"/>
          <p:nvPr/>
        </p:nvSpPr>
        <p:spPr>
          <a:xfrm>
            <a:off x="2707385" y="1248279"/>
            <a:ext cx="6165850" cy="33178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likely 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infectious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diarrhea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Rotavirus and Norovirus </a:t>
            </a:r>
            <a:r>
              <a:rPr sz="2400" dirty="0">
                <a:latin typeface="Arial"/>
                <a:cs typeface="Arial"/>
              </a:rPr>
              <a:t>are most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</a:t>
            </a:r>
            <a:endParaRPr sz="2400">
              <a:latin typeface="Arial"/>
              <a:cs typeface="Arial"/>
            </a:endParaRPr>
          </a:p>
          <a:p>
            <a:pPr marL="355600" marR="2095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Symptoms </a:t>
            </a:r>
            <a:r>
              <a:rPr sz="2400" spc="-5" dirty="0">
                <a:latin typeface="Arial"/>
                <a:cs typeface="Arial"/>
              </a:rPr>
              <a:t>usually include low grade </a:t>
            </a:r>
            <a:r>
              <a:rPr sz="2400" dirty="0">
                <a:latin typeface="Arial"/>
                <a:cs typeface="Arial"/>
              </a:rPr>
              <a:t>fever,  </a:t>
            </a:r>
            <a:r>
              <a:rPr sz="2400" spc="-5" dirty="0">
                <a:latin typeface="Arial"/>
                <a:cs typeface="Arial"/>
              </a:rPr>
              <a:t>nausea and vomiting, abdominal </a:t>
            </a:r>
            <a:r>
              <a:rPr sz="2400" dirty="0">
                <a:latin typeface="Arial"/>
                <a:cs typeface="Arial"/>
              </a:rPr>
              <a:t>cramps,  </a:t>
            </a:r>
            <a:r>
              <a:rPr sz="2400" spc="-5" dirty="0">
                <a:latin typeface="Arial"/>
                <a:cs typeface="Arial"/>
              </a:rPr>
              <a:t>and watery diarrhea lasting 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  <a:p>
            <a:pPr marL="355600" marR="37846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Viral shedding can occur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weeks </a:t>
            </a:r>
            <a:r>
              <a:rPr sz="2400" dirty="0">
                <a:latin typeface="Arial"/>
                <a:cs typeface="Arial"/>
              </a:rPr>
              <a:t>after  symptoms</a:t>
            </a:r>
            <a:r>
              <a:rPr sz="2400" spc="-5" dirty="0">
                <a:latin typeface="Arial"/>
                <a:cs typeface="Arial"/>
              </a:rPr>
              <a:t> resolve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Feco-oral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transmis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23" name="object 4"/>
          <p:cNvSpPr/>
          <p:nvPr/>
        </p:nvSpPr>
        <p:spPr>
          <a:xfrm>
            <a:off x="5791200" y="3886200"/>
            <a:ext cx="2514600" cy="280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4" name="object 5"/>
          <p:cNvSpPr/>
          <p:nvPr/>
        </p:nvSpPr>
        <p:spPr>
          <a:xfrm>
            <a:off x="5786628" y="3881628"/>
            <a:ext cx="2524125" cy="2816860"/>
          </a:xfrm>
          <a:custGeom>
            <a:avLst/>
            <a:gdLst/>
            <a:ahLst/>
            <a:cxnLst/>
            <a:rect l="l" t="t" r="r" b="b"/>
            <a:pathLst>
              <a:path w="2524125" h="2816859">
                <a:moveTo>
                  <a:pt x="0" y="2816352"/>
                </a:moveTo>
                <a:lnTo>
                  <a:pt x="2523744" y="2816352"/>
                </a:lnTo>
                <a:lnTo>
                  <a:pt x="2523744" y="0"/>
                </a:lnTo>
                <a:lnTo>
                  <a:pt x="0" y="0"/>
                </a:lnTo>
                <a:lnTo>
                  <a:pt x="0" y="2816352"/>
                </a:lnTo>
                <a:close/>
              </a:path>
            </a:pathLst>
          </a:custGeom>
          <a:ln w="914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3280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Bacterial</a:t>
            </a:r>
            <a:r>
              <a:rPr spc="-80" dirty="0"/>
              <a:t> </a:t>
            </a:r>
            <a:r>
              <a:rPr dirty="0"/>
              <a:t>Diarrhea</a:t>
            </a:r>
          </a:p>
        </p:txBody>
      </p:sp>
      <p:sp>
        <p:nvSpPr>
          <p:cNvPr id="1048626" name="object 3"/>
          <p:cNvSpPr txBox="1"/>
          <p:nvPr/>
        </p:nvSpPr>
        <p:spPr>
          <a:xfrm>
            <a:off x="2773172" y="1460471"/>
            <a:ext cx="5574665" cy="267906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Escherichia coli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(EHEC,ETEC)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Shigella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Vibrio cholera (serogroups </a:t>
            </a:r>
            <a:r>
              <a:rPr sz="2400" dirty="0">
                <a:latin typeface="Arial"/>
                <a:cs typeface="Arial"/>
              </a:rPr>
              <a:t>O1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&amp;O139)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Salmonella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Campylobacter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27" name="object 4"/>
          <p:cNvSpPr/>
          <p:nvPr/>
        </p:nvSpPr>
        <p:spPr>
          <a:xfrm>
            <a:off x="6019800" y="3581400"/>
            <a:ext cx="2667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558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Summary of Bacterial</a:t>
            </a:r>
            <a:r>
              <a:rPr spc="-80" dirty="0"/>
              <a:t> </a:t>
            </a:r>
            <a:r>
              <a:rPr dirty="0"/>
              <a:t>Diarrhea</a:t>
            </a:r>
          </a:p>
        </p:txBody>
      </p:sp>
      <p:sp>
        <p:nvSpPr>
          <p:cNvPr id="1048629" name="object 3"/>
          <p:cNvSpPr txBox="1"/>
          <p:nvPr/>
        </p:nvSpPr>
        <p:spPr>
          <a:xfrm>
            <a:off x="2773172" y="1460471"/>
            <a:ext cx="6137275" cy="288036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 affect all 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groups</a:t>
            </a:r>
            <a:endParaRPr sz="2400">
              <a:latin typeface="Arial"/>
              <a:cs typeface="Arial"/>
            </a:endParaRPr>
          </a:p>
          <a:p>
            <a:pPr marL="355600" marR="65532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Fecal-oral transmission, </a:t>
            </a:r>
            <a:r>
              <a:rPr sz="2400" dirty="0">
                <a:latin typeface="Arial"/>
                <a:cs typeface="Arial"/>
              </a:rPr>
              <a:t>often </a:t>
            </a:r>
            <a:r>
              <a:rPr sz="2400" spc="-5" dirty="0">
                <a:latin typeface="Arial"/>
                <a:cs typeface="Arial"/>
              </a:rPr>
              <a:t>through  </a:t>
            </a:r>
            <a:r>
              <a:rPr sz="2400" dirty="0">
                <a:latin typeface="Arial"/>
                <a:cs typeface="Arial"/>
              </a:rPr>
              <a:t>contaminated </a:t>
            </a:r>
            <a:r>
              <a:rPr sz="2400" spc="-5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Typical </a:t>
            </a:r>
            <a:r>
              <a:rPr sz="2400" dirty="0">
                <a:latin typeface="Arial"/>
                <a:cs typeface="Arial"/>
              </a:rPr>
              <a:t>symptoms </a:t>
            </a:r>
            <a:r>
              <a:rPr sz="2400" spc="-5" dirty="0">
                <a:latin typeface="Arial"/>
                <a:cs typeface="Arial"/>
              </a:rPr>
              <a:t>include bloody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diarrhea,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severe </a:t>
            </a:r>
            <a:r>
              <a:rPr sz="2400" dirty="0">
                <a:latin typeface="Arial"/>
                <a:cs typeface="Arial"/>
              </a:rPr>
              <a:t>cramping,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malaise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Antibiotic </a:t>
            </a:r>
            <a:r>
              <a:rPr sz="2400" dirty="0">
                <a:latin typeface="Arial"/>
                <a:cs typeface="Arial"/>
              </a:rPr>
              <a:t>treatment </a:t>
            </a:r>
            <a:r>
              <a:rPr sz="2400" spc="-5" dirty="0">
                <a:latin typeface="Arial"/>
                <a:cs typeface="Arial"/>
              </a:rPr>
              <a:t>not always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1584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Par</a:t>
            </a:r>
            <a:r>
              <a:rPr spc="-10" dirty="0"/>
              <a:t>a</a:t>
            </a:r>
            <a:r>
              <a:rPr dirty="0"/>
              <a:t>sitic</a:t>
            </a:r>
          </a:p>
        </p:txBody>
      </p:sp>
      <p:sp>
        <p:nvSpPr>
          <p:cNvPr id="1048631" name="object 3"/>
          <p:cNvSpPr txBox="1"/>
          <p:nvPr/>
        </p:nvSpPr>
        <p:spPr>
          <a:xfrm>
            <a:off x="2773172" y="1552003"/>
            <a:ext cx="3757295" cy="2221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Giardia</a:t>
            </a:r>
            <a:r>
              <a:rPr sz="2400" spc="-5" dirty="0">
                <a:latin typeface="Arial"/>
                <a:cs typeface="Arial"/>
              </a:rPr>
              <a:t> lamblia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Cryptosporidium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parvum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Entamoeba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histolytica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Cyclospora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cayetanensis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Isospora</a:t>
            </a:r>
            <a:r>
              <a:rPr sz="2400" spc="-5" dirty="0">
                <a:latin typeface="Arial"/>
                <a:cs typeface="Arial"/>
              </a:rPr>
              <a:t> belli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32" name="object 4"/>
          <p:cNvSpPr/>
          <p:nvPr/>
        </p:nvSpPr>
        <p:spPr>
          <a:xfrm>
            <a:off x="4030979" y="4113276"/>
            <a:ext cx="2953512" cy="194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ject 2"/>
          <p:cNvSpPr/>
          <p:nvPr/>
        </p:nvSpPr>
        <p:spPr>
          <a:xfrm>
            <a:off x="1676400" y="152400"/>
            <a:ext cx="71628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3055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Clinical</a:t>
            </a:r>
            <a:r>
              <a:rPr spc="-70" dirty="0"/>
              <a:t> </a:t>
            </a:r>
            <a:r>
              <a:rPr dirty="0"/>
              <a:t>Features</a:t>
            </a:r>
          </a:p>
        </p:txBody>
      </p:sp>
      <p:sp>
        <p:nvSpPr>
          <p:cNvPr id="1048638" name="object 3"/>
          <p:cNvSpPr txBox="1"/>
          <p:nvPr/>
        </p:nvSpPr>
        <p:spPr>
          <a:xfrm>
            <a:off x="2773172" y="1552003"/>
            <a:ext cx="5901055" cy="4123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Mild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Slightly irritable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thirsty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Moderate</a:t>
            </a:r>
            <a:endParaRPr sz="2400">
              <a:latin typeface="Arial"/>
              <a:cs typeface="Arial"/>
            </a:endParaRPr>
          </a:p>
          <a:p>
            <a:pPr marL="355600" marR="2787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More irritable, pinched look, depressed  fontanelle, sunken </a:t>
            </a:r>
            <a:r>
              <a:rPr sz="2400" dirty="0">
                <a:latin typeface="Arial"/>
                <a:cs typeface="Arial"/>
              </a:rPr>
              <a:t>eyes, </a:t>
            </a:r>
            <a:r>
              <a:rPr sz="2400" spc="-5" dirty="0">
                <a:latin typeface="Arial"/>
                <a:cs typeface="Arial"/>
              </a:rPr>
              <a:t>dry tongue,  distended abd. urine </a:t>
            </a:r>
            <a:r>
              <a:rPr sz="2400" dirty="0">
                <a:latin typeface="Arial"/>
                <a:cs typeface="Arial"/>
              </a:rPr>
              <a:t>output at </a:t>
            </a:r>
            <a:r>
              <a:rPr sz="2400" spc="-5" dirty="0">
                <a:latin typeface="Arial"/>
                <a:cs typeface="Arial"/>
              </a:rPr>
              <a:t>longer  intervals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Extreme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case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Moribund look, weak and </a:t>
            </a:r>
            <a:r>
              <a:rPr sz="2400" dirty="0">
                <a:latin typeface="Arial"/>
                <a:cs typeface="Arial"/>
              </a:rPr>
              <a:t>thready </a:t>
            </a:r>
            <a:r>
              <a:rPr sz="2400" spc="-5" dirty="0">
                <a:latin typeface="Arial"/>
                <a:cs typeface="Arial"/>
              </a:rPr>
              <a:t>pulse,  low blood </a:t>
            </a:r>
            <a:r>
              <a:rPr sz="2400" dirty="0">
                <a:latin typeface="Arial"/>
                <a:cs typeface="Arial"/>
              </a:rPr>
              <a:t>pressure, </a:t>
            </a:r>
            <a:r>
              <a:rPr sz="2400" spc="-5" dirty="0">
                <a:latin typeface="Arial"/>
                <a:cs typeface="Arial"/>
              </a:rPr>
              <a:t>reduced urine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3731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Assessment of</a:t>
            </a:r>
            <a:r>
              <a:rPr spc="-95" dirty="0"/>
              <a:t> </a:t>
            </a:r>
            <a:r>
              <a:rPr dirty="0"/>
              <a:t>Child</a:t>
            </a:r>
          </a:p>
        </p:txBody>
      </p:sp>
      <p:sp>
        <p:nvSpPr>
          <p:cNvPr id="1048640" name="object 3"/>
          <p:cNvSpPr txBox="1"/>
          <p:nvPr/>
        </p:nvSpPr>
        <p:spPr>
          <a:xfrm>
            <a:off x="2773172" y="1552003"/>
            <a:ext cx="3995420" cy="2221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Type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diarrhea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Look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dehydration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Assess 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malnutrition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Rule </a:t>
            </a:r>
            <a:r>
              <a:rPr sz="2400" dirty="0">
                <a:latin typeface="Arial"/>
                <a:cs typeface="Arial"/>
              </a:rPr>
              <a:t>out systemic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Assess</a:t>
            </a:r>
            <a:r>
              <a:rPr sz="2400" spc="-5" dirty="0">
                <a:latin typeface="Arial"/>
                <a:cs typeface="Arial"/>
              </a:rPr>
              <a:t> feeding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1292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Hi</a:t>
            </a:r>
            <a:r>
              <a:rPr spc="5" dirty="0"/>
              <a:t>s</a:t>
            </a:r>
            <a:r>
              <a:rPr dirty="0"/>
              <a:t>tory</a:t>
            </a:r>
          </a:p>
        </p:txBody>
      </p:sp>
      <p:sp>
        <p:nvSpPr>
          <p:cNvPr id="1048642" name="object 3"/>
          <p:cNvSpPr txBox="1"/>
          <p:nvPr/>
        </p:nvSpPr>
        <p:spPr>
          <a:xfrm>
            <a:off x="2773172" y="1552003"/>
            <a:ext cx="579247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Onset, duration and </a:t>
            </a:r>
            <a:r>
              <a:rPr sz="2400" spc="-5" dirty="0">
                <a:latin typeface="Arial"/>
                <a:cs typeface="Arial"/>
              </a:rPr>
              <a:t>no.of </a:t>
            </a:r>
            <a:r>
              <a:rPr sz="2400" dirty="0">
                <a:latin typeface="Arial"/>
                <a:cs typeface="Arial"/>
              </a:rPr>
              <a:t>stools per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Blood in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stools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No. of </a:t>
            </a:r>
            <a:r>
              <a:rPr sz="2400" spc="-5" dirty="0">
                <a:latin typeface="Arial"/>
                <a:cs typeface="Arial"/>
              </a:rPr>
              <a:t>episodes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vomiting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Associated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Oral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intake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Drugs or other local </a:t>
            </a:r>
            <a:r>
              <a:rPr sz="2400" dirty="0">
                <a:latin typeface="Arial"/>
                <a:cs typeface="Arial"/>
              </a:rPr>
              <a:t>remedies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taken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Immunization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3888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Physical</a:t>
            </a:r>
            <a:r>
              <a:rPr spc="-50" dirty="0"/>
              <a:t> </a:t>
            </a:r>
            <a:r>
              <a:rPr spc="-5" dirty="0"/>
              <a:t>Examination</a:t>
            </a:r>
          </a:p>
        </p:txBody>
      </p:sp>
      <p:sp>
        <p:nvSpPr>
          <p:cNvPr id="1048644" name="object 3"/>
          <p:cNvSpPr txBox="1"/>
          <p:nvPr/>
        </p:nvSpPr>
        <p:spPr>
          <a:xfrm>
            <a:off x="2773172" y="1460471"/>
            <a:ext cx="3708400" cy="214820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Vitals, </a:t>
            </a:r>
            <a:r>
              <a:rPr sz="2400" dirty="0">
                <a:latin typeface="Arial"/>
                <a:cs typeface="Arial"/>
              </a:rPr>
              <a:t>vitals,</a:t>
            </a:r>
            <a:r>
              <a:rPr sz="2400" spc="-5" dirty="0">
                <a:latin typeface="Arial"/>
                <a:cs typeface="Arial"/>
              </a:rPr>
              <a:t> vitals!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Abdominal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Presence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occult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blood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Signs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dehydration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3979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Laboratory</a:t>
            </a:r>
            <a:r>
              <a:rPr spc="-95" dirty="0"/>
              <a:t> </a:t>
            </a:r>
            <a:r>
              <a:rPr dirty="0"/>
              <a:t>Evaluation</a:t>
            </a:r>
          </a:p>
        </p:txBody>
      </p:sp>
      <p:sp>
        <p:nvSpPr>
          <p:cNvPr id="1048646" name="object 3"/>
          <p:cNvSpPr txBox="1"/>
          <p:nvPr/>
        </p:nvSpPr>
        <p:spPr>
          <a:xfrm>
            <a:off x="2297938" y="1804161"/>
            <a:ext cx="614807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291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Can be managed effectively without lab  investigations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Stool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microscopy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selected situations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like</a:t>
            </a:r>
            <a:endParaRPr sz="2400">
              <a:latin typeface="Arial"/>
              <a:cs typeface="Arial"/>
            </a:endParaRPr>
          </a:p>
          <a:p>
            <a:pPr marL="770255" marR="2131060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cholera (darting motion)  giardiasis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(trophozoites)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Stool culture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decide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antibiotic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therapy in patients with </a:t>
            </a:r>
            <a:r>
              <a:rPr sz="2400" i="1" spc="-5" dirty="0">
                <a:latin typeface="Arial"/>
                <a:cs typeface="Arial"/>
              </a:rPr>
              <a:t>shigella</a:t>
            </a:r>
            <a:r>
              <a:rPr sz="2400" i="1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dysentery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428A-63E4-5206-3541-2A62DD16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387930"/>
            <a:ext cx="7231175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learning methods-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lecture with power point presentation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Cognitive/comprehension and Cognition / Knowledge 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to know / desirable to know / Nice to know-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Know and Desire to know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pyramid-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03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object 2"/>
          <p:cNvSpPr txBox="1">
            <a:spLocks noGrp="1"/>
          </p:cNvSpPr>
          <p:nvPr>
            <p:ph type="title"/>
          </p:nvPr>
        </p:nvSpPr>
        <p:spPr>
          <a:xfrm>
            <a:off x="2746375" y="554863"/>
            <a:ext cx="4719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Principles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1048648" name="object 3"/>
          <p:cNvSpPr txBox="1"/>
          <p:nvPr/>
        </p:nvSpPr>
        <p:spPr>
          <a:xfrm>
            <a:off x="2746375" y="1172079"/>
            <a:ext cx="5591175" cy="2586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4 Major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components:</a:t>
            </a:r>
            <a:endParaRPr sz="2400" b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Rehydration and maintaining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hydration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Ensuring adequate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feeding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Oral </a:t>
            </a:r>
            <a:r>
              <a:rPr sz="2400" spc="-5" dirty="0">
                <a:latin typeface="Arial"/>
                <a:cs typeface="Arial"/>
              </a:rPr>
              <a:t>supplementation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Early recognition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danger signs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treatment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complications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48649" name="object 4"/>
          <p:cNvSpPr/>
          <p:nvPr/>
        </p:nvSpPr>
        <p:spPr>
          <a:xfrm>
            <a:off x="3886200" y="3886200"/>
            <a:ext cx="516483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5176648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INT</a:t>
            </a:r>
            <a:r>
              <a:rPr sz="4800" spc="-50" dirty="0"/>
              <a:t>R</a:t>
            </a:r>
            <a:r>
              <a:rPr sz="4800" spc="-5" dirty="0"/>
              <a:t>ODU</a:t>
            </a:r>
            <a:r>
              <a:rPr sz="4800" spc="25" dirty="0"/>
              <a:t>C</a:t>
            </a:r>
            <a:r>
              <a:rPr sz="4800" spc="-5" dirty="0"/>
              <a:t>TION:</a:t>
            </a:r>
            <a:endParaRPr sz="4800" dirty="0"/>
          </a:p>
        </p:txBody>
      </p:sp>
      <p:sp>
        <p:nvSpPr>
          <p:cNvPr id="1048651" name="object 3"/>
          <p:cNvSpPr txBox="1"/>
          <p:nvPr/>
        </p:nvSpPr>
        <p:spPr>
          <a:xfrm>
            <a:off x="535940" y="1464310"/>
            <a:ext cx="8074025" cy="34055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Dehydration </a:t>
            </a:r>
            <a:r>
              <a:rPr sz="2200" spc="-5" dirty="0">
                <a:latin typeface="Calibri"/>
                <a:cs typeface="Calibri"/>
              </a:rPr>
              <a:t>resulting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acute </a:t>
            </a:r>
            <a:r>
              <a:rPr sz="2200" spc="-5" dirty="0">
                <a:latin typeface="Calibri"/>
                <a:cs typeface="Calibri"/>
              </a:rPr>
              <a:t>diarrheal illness is </a:t>
            </a:r>
            <a:r>
              <a:rPr sz="2200" spc="-10" dirty="0">
                <a:latin typeface="Calibri"/>
                <a:cs typeface="Calibri"/>
              </a:rPr>
              <a:t>one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most  </a:t>
            </a:r>
            <a:r>
              <a:rPr sz="2200" spc="-10" dirty="0">
                <a:latin typeface="Calibri"/>
                <a:cs typeface="Calibri"/>
              </a:rPr>
              <a:t>significant causes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morbidity and mortality in the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population.</a:t>
            </a:r>
            <a:endParaRPr sz="2200" dirty="0">
              <a:latin typeface="Calibri"/>
              <a:cs typeface="Calibri"/>
            </a:endParaRPr>
          </a:p>
          <a:p>
            <a:pPr marL="355600" marR="231775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In some </a:t>
            </a:r>
            <a:r>
              <a:rPr sz="2200" spc="-10" dirty="0">
                <a:latin typeface="Calibri"/>
                <a:cs typeface="Calibri"/>
              </a:rPr>
              <a:t>cases,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15" dirty="0">
                <a:latin typeface="Calibri"/>
                <a:cs typeface="Calibri"/>
              </a:rPr>
              <a:t>accounts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than 50%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deaths during  </a:t>
            </a:r>
            <a:r>
              <a:rPr sz="2200" spc="-5" dirty="0">
                <a:latin typeface="Calibri"/>
                <a:cs typeface="Calibri"/>
              </a:rPr>
              <a:t>the initial </a:t>
            </a:r>
            <a:r>
              <a:rPr sz="2200" spc="-15" dirty="0">
                <a:latin typeface="Calibri"/>
                <a:cs typeface="Calibri"/>
              </a:rPr>
              <a:t>stages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humanitarian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emergency.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740"/>
              </a:lnSpc>
              <a:spcBef>
                <a:spcPts val="22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Worldwide, over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5" dirty="0">
                <a:latin typeface="Calibri"/>
                <a:cs typeface="Calibri"/>
              </a:rPr>
              <a:t>million children under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0" dirty="0">
                <a:latin typeface="Calibri"/>
                <a:cs typeface="Calibri"/>
              </a:rPr>
              <a:t>years </a:t>
            </a:r>
            <a:r>
              <a:rPr sz="2400" spc="-5" dirty="0">
                <a:latin typeface="Calibri"/>
                <a:cs typeface="Calibri"/>
              </a:rPr>
              <a:t>die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740"/>
              </a:lnSpc>
            </a:pPr>
            <a:r>
              <a:rPr sz="2400" spc="-15" dirty="0">
                <a:latin typeface="Calibri"/>
                <a:cs typeface="Calibri"/>
              </a:rPr>
              <a:t>dehydration </a:t>
            </a:r>
            <a:r>
              <a:rPr sz="2400" spc="-5" dirty="0">
                <a:latin typeface="Calibri"/>
                <a:cs typeface="Calibri"/>
              </a:rPr>
              <a:t>every </a:t>
            </a:r>
            <a:r>
              <a:rPr sz="2400" spc="-50" dirty="0">
                <a:latin typeface="Calibri"/>
                <a:cs typeface="Calibri"/>
              </a:rPr>
              <a:t>year.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(WHO)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55600" marR="12065" indent="-342900">
              <a:lnSpc>
                <a:spcPts val="238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oral </a:t>
            </a:r>
            <a:r>
              <a:rPr sz="2200" spc="-20" dirty="0">
                <a:latin typeface="Calibri"/>
                <a:cs typeface="Calibri"/>
              </a:rPr>
              <a:t>rehydration </a:t>
            </a:r>
            <a:r>
              <a:rPr sz="2200" spc="-10" dirty="0">
                <a:latin typeface="Calibri"/>
                <a:cs typeface="Calibri"/>
              </a:rPr>
              <a:t>therapy </a:t>
            </a:r>
            <a:r>
              <a:rPr sz="2200" spc="-20" dirty="0">
                <a:latin typeface="Calibri"/>
                <a:cs typeface="Calibri"/>
              </a:rPr>
              <a:t>(ORT) </a:t>
            </a:r>
            <a:r>
              <a:rPr sz="2200" spc="-10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markedly </a:t>
            </a:r>
            <a:r>
              <a:rPr sz="2200" spc="-10" dirty="0">
                <a:latin typeface="Calibri"/>
                <a:cs typeface="Calibri"/>
              </a:rPr>
              <a:t>reduced </a:t>
            </a:r>
            <a:r>
              <a:rPr sz="2200" spc="-5" dirty="0">
                <a:latin typeface="Calibri"/>
                <a:cs typeface="Calibri"/>
              </a:rPr>
              <a:t>the  morbidity and mortality </a:t>
            </a:r>
            <a:r>
              <a:rPr sz="2200" spc="-10" dirty="0">
                <a:latin typeface="Calibri"/>
                <a:cs typeface="Calibri"/>
              </a:rPr>
              <a:t>associated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5" dirty="0">
                <a:latin typeface="Calibri"/>
                <a:cs typeface="Calibri"/>
              </a:rPr>
              <a:t>dehydration </a:t>
            </a:r>
            <a:r>
              <a:rPr sz="2200" spc="-10" dirty="0">
                <a:latin typeface="Calibri"/>
                <a:cs typeface="Calibri"/>
              </a:rPr>
              <a:t>caused by  </a:t>
            </a:r>
            <a:r>
              <a:rPr sz="2200" spc="-5" dirty="0">
                <a:latin typeface="Calibri"/>
                <a:cs typeface="Calibri"/>
              </a:rPr>
              <a:t>diarrheal illness </a:t>
            </a:r>
            <a:r>
              <a:rPr sz="2200" spc="-15" dirty="0">
                <a:latin typeface="Calibri"/>
                <a:cs typeface="Calibri"/>
              </a:rPr>
              <a:t>regardless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etiology.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 txBox="1">
            <a:spLocks noGrp="1"/>
          </p:cNvSpPr>
          <p:nvPr>
            <p:ph type="title"/>
          </p:nvPr>
        </p:nvSpPr>
        <p:spPr>
          <a:xfrm>
            <a:off x="3153917" y="461899"/>
            <a:ext cx="408508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DEFINITION:</a:t>
            </a:r>
            <a:endParaRPr sz="4400" dirty="0"/>
          </a:p>
        </p:txBody>
      </p:sp>
      <p:sp>
        <p:nvSpPr>
          <p:cNvPr id="1048653" name="object 3"/>
          <p:cNvSpPr txBox="1"/>
          <p:nvPr/>
        </p:nvSpPr>
        <p:spPr>
          <a:xfrm>
            <a:off x="535940" y="1607261"/>
            <a:ext cx="796163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Dehydration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condition that can </a:t>
            </a:r>
            <a:r>
              <a:rPr sz="3200" spc="-5" dirty="0">
                <a:latin typeface="Calibri"/>
                <a:cs typeface="Calibri"/>
              </a:rPr>
              <a:t>occur with  </a:t>
            </a:r>
            <a:r>
              <a:rPr sz="3200" spc="-20" dirty="0">
                <a:latin typeface="Calibri"/>
                <a:cs typeface="Calibri"/>
              </a:rPr>
              <a:t>excess </a:t>
            </a:r>
            <a:r>
              <a:rPr sz="3200" dirty="0">
                <a:latin typeface="Calibri"/>
                <a:cs typeface="Calibri"/>
              </a:rPr>
              <a:t>loss of </a:t>
            </a:r>
            <a:r>
              <a:rPr sz="3200" spc="-20" dirty="0">
                <a:latin typeface="Calibri"/>
                <a:cs typeface="Calibri"/>
              </a:rPr>
              <a:t>water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other body fluids.  </a:t>
            </a:r>
            <a:r>
              <a:rPr sz="3200" spc="-20" dirty="0">
                <a:latin typeface="Calibri"/>
                <a:cs typeface="Calibri"/>
              </a:rPr>
              <a:t>Dehydration </a:t>
            </a:r>
            <a:r>
              <a:rPr sz="3200" spc="-5" dirty="0">
                <a:latin typeface="Calibri"/>
                <a:cs typeface="Calibri"/>
              </a:rPr>
              <a:t>results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decreased </a:t>
            </a:r>
            <a:r>
              <a:rPr sz="3200" spc="-25" dirty="0">
                <a:latin typeface="Calibri"/>
                <a:cs typeface="Calibri"/>
              </a:rPr>
              <a:t>intake,  </a:t>
            </a:r>
            <a:r>
              <a:rPr sz="3200" spc="-5" dirty="0">
                <a:latin typeface="Calibri"/>
                <a:cs typeface="Calibri"/>
              </a:rPr>
              <a:t>increased output (renal, </a:t>
            </a:r>
            <a:r>
              <a:rPr sz="3200" spc="-20" dirty="0">
                <a:latin typeface="Calibri"/>
                <a:cs typeface="Calibri"/>
              </a:rPr>
              <a:t>gastrointestinal </a:t>
            </a:r>
            <a:r>
              <a:rPr sz="3200" spc="-5" dirty="0">
                <a:latin typeface="Calibri"/>
                <a:cs typeface="Calibri"/>
              </a:rPr>
              <a:t>or  insensible </a:t>
            </a:r>
            <a:r>
              <a:rPr sz="3200" dirty="0">
                <a:latin typeface="Calibri"/>
                <a:cs typeface="Calibri"/>
              </a:rPr>
              <a:t>losses), a </a:t>
            </a:r>
            <a:r>
              <a:rPr sz="3200" spc="-5" dirty="0">
                <a:latin typeface="Calibri"/>
                <a:cs typeface="Calibri"/>
              </a:rPr>
              <a:t>shift of fluid (eg, </a:t>
            </a:r>
            <a:r>
              <a:rPr sz="3200" spc="-10" dirty="0">
                <a:latin typeface="Calibri"/>
                <a:cs typeface="Calibri"/>
              </a:rPr>
              <a:t>ascites,  effusions), </a:t>
            </a:r>
            <a:r>
              <a:rPr sz="3200" spc="-5" dirty="0">
                <a:latin typeface="Calibri"/>
                <a:cs typeface="Calibri"/>
              </a:rPr>
              <a:t>or capillary </a:t>
            </a:r>
            <a:r>
              <a:rPr sz="3200" dirty="0">
                <a:latin typeface="Calibri"/>
                <a:cs typeface="Calibri"/>
              </a:rPr>
              <a:t>leak of </a:t>
            </a:r>
            <a:r>
              <a:rPr sz="3200" spc="-5" dirty="0">
                <a:latin typeface="Calibri"/>
                <a:cs typeface="Calibri"/>
              </a:rPr>
              <a:t>fluid </a:t>
            </a:r>
            <a:r>
              <a:rPr sz="3200" spc="5" dirty="0">
                <a:latin typeface="Calibri"/>
                <a:cs typeface="Calibri"/>
              </a:rPr>
              <a:t>(eg, </a:t>
            </a:r>
            <a:r>
              <a:rPr sz="3200" spc="-5" dirty="0">
                <a:latin typeface="Calibri"/>
                <a:cs typeface="Calibri"/>
              </a:rPr>
              <a:t>burns 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sepsis).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2"/>
          <p:cNvSpPr txBox="1">
            <a:spLocks noGrp="1"/>
          </p:cNvSpPr>
          <p:nvPr>
            <p:ph type="title"/>
          </p:nvPr>
        </p:nvSpPr>
        <p:spPr>
          <a:xfrm>
            <a:off x="615797" y="203707"/>
            <a:ext cx="7846695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5"/>
              </a:lnSpc>
              <a:spcBef>
                <a:spcPts val="100"/>
              </a:spcBef>
            </a:pPr>
            <a:r>
              <a:rPr sz="3200" spc="-25" dirty="0"/>
              <a:t>CLASSIFICATION </a:t>
            </a:r>
            <a:r>
              <a:rPr sz="3200" spc="-5" dirty="0"/>
              <a:t>OF </a:t>
            </a:r>
            <a:r>
              <a:rPr sz="3200" spc="-30" dirty="0"/>
              <a:t>DEHYDRATION </a:t>
            </a:r>
            <a:r>
              <a:rPr sz="3200" spc="-5" dirty="0"/>
              <a:t>SEVERITY</a:t>
            </a:r>
            <a:r>
              <a:rPr sz="3200" spc="165" dirty="0"/>
              <a:t> </a:t>
            </a:r>
            <a:r>
              <a:rPr sz="3200" spc="-45" dirty="0"/>
              <a:t>BY</a:t>
            </a:r>
            <a:endParaRPr sz="3200"/>
          </a:p>
          <a:p>
            <a:pPr marL="4445" algn="ctr">
              <a:lnSpc>
                <a:spcPts val="4305"/>
              </a:lnSpc>
            </a:pPr>
            <a:r>
              <a:rPr sz="3600" dirty="0">
                <a:solidFill>
                  <a:srgbClr val="FF0000"/>
                </a:solidFill>
              </a:rPr>
              <a:t>WHO</a:t>
            </a:r>
            <a:endParaRPr sz="3600"/>
          </a:p>
        </p:txBody>
      </p:sp>
      <p:sp>
        <p:nvSpPr>
          <p:cNvPr id="1048655" name="object 3"/>
          <p:cNvSpPr/>
          <p:nvPr/>
        </p:nvSpPr>
        <p:spPr>
          <a:xfrm>
            <a:off x="275843" y="1673351"/>
            <a:ext cx="8330183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6" name="object 4"/>
          <p:cNvSpPr/>
          <p:nvPr/>
        </p:nvSpPr>
        <p:spPr>
          <a:xfrm>
            <a:off x="323850" y="1700276"/>
            <a:ext cx="8229600" cy="298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4" name="object 5"/>
          <p:cNvGraphicFramePr>
            <a:graphicFrameLocks noGrp="1"/>
          </p:cNvGraphicFramePr>
          <p:nvPr/>
        </p:nvGraphicFramePr>
        <p:xfrm>
          <a:off x="319087" y="1695513"/>
          <a:ext cx="8229600" cy="2987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DEHYDRATION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DEHYDRATION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SEVERE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DEHYDRATION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Not enough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signs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 indent="-81280">
                        <a:lnSpc>
                          <a:spcPct val="100000"/>
                        </a:lnSpc>
                        <a:spcBef>
                          <a:spcPts val="280"/>
                        </a:spcBef>
                        <a:buSzPct val="94444"/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Two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following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720" indent="-81280">
                        <a:lnSpc>
                          <a:spcPct val="100000"/>
                        </a:lnSpc>
                        <a:spcBef>
                          <a:spcPts val="280"/>
                        </a:spcBef>
                        <a:buSzPct val="94444"/>
                        <a:buFont typeface="Arial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Two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368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classify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severe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dehydration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signs: restlessness,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irritability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085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sunken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eyes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085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drinks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eagerly,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thirsty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085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skin pinch goes back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slowly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following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signs: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lethargy/unconsciousness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sunken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eyes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unable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drink or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drinks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poorly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buSzPct val="94444"/>
                        <a:buFont typeface="Arial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skin pinch goes back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slowly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(≥2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seconds)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57" name="object 6"/>
          <p:cNvSpPr txBox="1"/>
          <p:nvPr/>
        </p:nvSpPr>
        <p:spPr>
          <a:xfrm>
            <a:off x="474065" y="6335369"/>
            <a:ext cx="77698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alibri"/>
                <a:cs typeface="Calibri"/>
              </a:rPr>
              <a:t>National Collaborating Centre for </a:t>
            </a:r>
            <a:r>
              <a:rPr sz="800" b="1" dirty="0">
                <a:latin typeface="Calibri"/>
                <a:cs typeface="Calibri"/>
              </a:rPr>
              <a:t>Women's and </a:t>
            </a:r>
            <a:r>
              <a:rPr sz="800" b="1" spc="-5" dirty="0">
                <a:latin typeface="Calibri"/>
                <a:cs typeface="Calibri"/>
              </a:rPr>
              <a:t>Children's Health </a:t>
            </a:r>
            <a:r>
              <a:rPr sz="800" b="1" dirty="0">
                <a:latin typeface="Calibri"/>
                <a:cs typeface="Calibri"/>
              </a:rPr>
              <a:t>(UK). Diarrhoea and </a:t>
            </a:r>
            <a:r>
              <a:rPr sz="800" b="1" spc="-5" dirty="0">
                <a:latin typeface="Calibri"/>
                <a:cs typeface="Calibri"/>
              </a:rPr>
              <a:t>Vomiting </a:t>
            </a:r>
            <a:r>
              <a:rPr sz="800" b="1" dirty="0">
                <a:latin typeface="Calibri"/>
                <a:cs typeface="Calibri"/>
              </a:rPr>
              <a:t>Caused by </a:t>
            </a:r>
            <a:r>
              <a:rPr sz="800" b="1" spc="-5" dirty="0">
                <a:latin typeface="Calibri"/>
                <a:cs typeface="Calibri"/>
              </a:rPr>
              <a:t>Gastroenteritis: </a:t>
            </a:r>
            <a:r>
              <a:rPr sz="800" b="1" dirty="0">
                <a:latin typeface="Calibri"/>
                <a:cs typeface="Calibri"/>
              </a:rPr>
              <a:t>Diagnosis, Assessment and Management </a:t>
            </a:r>
            <a:r>
              <a:rPr sz="800" b="1" spc="-5" dirty="0">
                <a:latin typeface="Calibri"/>
                <a:cs typeface="Calibri"/>
              </a:rPr>
              <a:t>in Children </a:t>
            </a:r>
            <a:r>
              <a:rPr sz="800" b="1" dirty="0">
                <a:latin typeface="Calibri"/>
                <a:cs typeface="Calibri"/>
              </a:rPr>
              <a:t>Younger  than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5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Years.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London: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RCOG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Press; 2009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Apr.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(NICE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Clinical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Guidelines,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No.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84.)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4,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Assessing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dehydration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and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shock.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object 2"/>
          <p:cNvSpPr/>
          <p:nvPr/>
        </p:nvSpPr>
        <p:spPr>
          <a:xfrm>
            <a:off x="0" y="0"/>
            <a:ext cx="9144000" cy="672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object 2"/>
          <p:cNvSpPr txBox="1">
            <a:spLocks noGrp="1"/>
          </p:cNvSpPr>
          <p:nvPr>
            <p:ph type="title"/>
          </p:nvPr>
        </p:nvSpPr>
        <p:spPr>
          <a:xfrm>
            <a:off x="2880741" y="0"/>
            <a:ext cx="50440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Degree </a:t>
            </a:r>
            <a:r>
              <a:rPr sz="3600" spc="-5" dirty="0"/>
              <a:t>of</a:t>
            </a:r>
            <a:r>
              <a:rPr sz="3600" spc="-70" dirty="0"/>
              <a:t> </a:t>
            </a:r>
            <a:r>
              <a:rPr sz="3600" spc="-20" dirty="0"/>
              <a:t>Dehydration</a:t>
            </a:r>
            <a:endParaRPr sz="3600" dirty="0"/>
          </a:p>
        </p:txBody>
      </p:sp>
      <p:sp>
        <p:nvSpPr>
          <p:cNvPr id="1048660" name="object 3"/>
          <p:cNvSpPr/>
          <p:nvPr/>
        </p:nvSpPr>
        <p:spPr>
          <a:xfrm>
            <a:off x="132587" y="615694"/>
            <a:ext cx="8811768" cy="622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1" name="object 4"/>
          <p:cNvSpPr/>
          <p:nvPr/>
        </p:nvSpPr>
        <p:spPr>
          <a:xfrm>
            <a:off x="179387" y="643223"/>
            <a:ext cx="8712708" cy="612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5" name="object 5"/>
          <p:cNvGraphicFramePr>
            <a:graphicFrameLocks noGrp="1"/>
          </p:cNvGraphicFramePr>
          <p:nvPr/>
        </p:nvGraphicFramePr>
        <p:xfrm>
          <a:off x="174625" y="638492"/>
          <a:ext cx="8712200" cy="612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6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Factors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Mild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IN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alibri"/>
                        </a:rPr>
                        <a:t>Older Child</a:t>
                      </a:r>
                      <a:endParaRPr lang="hi-IN" sz="1400" u="sng" spc="-5" dirty="0"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IN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3%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(30ml/kg)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IN"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alibri"/>
                        </a:rPr>
                        <a:t>Infant</a:t>
                      </a:r>
                      <a:endParaRPr lang="hi-IN" sz="1400" u="sng" spc="-10" dirty="0"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5%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(50ml/kg)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Moderate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528320" marR="519430" indent="-1905" algn="ctr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Older Child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6%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(60ml/kg)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Infant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10% (100ml/kg)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Severe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alibri"/>
                        </a:rPr>
                        <a:t>Older Child </a:t>
                      </a:r>
                      <a:endParaRPr lang="hi-IN" sz="1400" u="sng" spc="-5" dirty="0"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9%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(90ml/kg)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Calibri"/>
                        </a:rPr>
                        <a:t>Infant</a:t>
                      </a:r>
                      <a:endParaRPr lang="hi-IN" sz="1400" u="sng" spc="-10" dirty="0"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15% (150ml/kg)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Condition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Well,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alert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Restless,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thirsty,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irritable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Drowsy,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cold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extremities,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lethargic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Eyes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Sunken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Very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sunken,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Anterior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fontanelle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depressed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Very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depressed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40" dirty="0">
                          <a:latin typeface="Calibri"/>
                          <a:cs typeface="Calibri"/>
                        </a:rPr>
                        <a:t>Tears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Absent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Absent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Mouth +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tongue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Moist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Sticky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Skin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turgor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Slightly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decrease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(1-2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sec)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Very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decreased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(&gt;2sec)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Thirst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Drinks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eagerly,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thirsty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Unable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drink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drinks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poorly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6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Pulse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(N=110-120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beat/min)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Slightly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increase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Rapid,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weak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Rapid,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sometime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impalpable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BP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(N=90/60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Deceased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Deceased,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unrecordable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Respiratory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rate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Slightly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increased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Increased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Deep,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rapid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8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Urine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output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Reduced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Markedly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reduced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6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Treatment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3683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2"/>
          <p:cNvSpPr txBox="1">
            <a:spLocks noGrp="1"/>
          </p:cNvSpPr>
          <p:nvPr>
            <p:ph type="title"/>
          </p:nvPr>
        </p:nvSpPr>
        <p:spPr>
          <a:xfrm>
            <a:off x="1275969" y="461899"/>
            <a:ext cx="702983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Management of</a:t>
            </a:r>
            <a:r>
              <a:rPr sz="4400" spc="-85" dirty="0"/>
              <a:t> </a:t>
            </a:r>
            <a:r>
              <a:rPr sz="4400" spc="-25" dirty="0"/>
              <a:t>Dehydration</a:t>
            </a:r>
            <a:endParaRPr sz="4400" dirty="0"/>
          </a:p>
        </p:txBody>
      </p:sp>
      <p:sp>
        <p:nvSpPr>
          <p:cNvPr id="1048663" name="object 3"/>
          <p:cNvSpPr txBox="1"/>
          <p:nvPr/>
        </p:nvSpPr>
        <p:spPr>
          <a:xfrm>
            <a:off x="535940" y="1607261"/>
            <a:ext cx="6445885" cy="3096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General</a:t>
            </a:r>
            <a:r>
              <a:rPr sz="3200" spc="-5" dirty="0">
                <a:latin typeface="Calibri"/>
                <a:cs typeface="Calibri"/>
              </a:rPr>
              <a:t> Principles:</a:t>
            </a:r>
            <a:endParaRPr sz="32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2865"/>
              </a:spcBef>
              <a:buSzPct val="69642"/>
              <a:buAutoNum type="arabicPeriod"/>
              <a:tabLst>
                <a:tab pos="984885" algn="l"/>
                <a:tab pos="985519" algn="l"/>
              </a:tabLst>
            </a:pPr>
            <a:r>
              <a:rPr sz="2800" spc="-10" dirty="0">
                <a:latin typeface="Calibri"/>
                <a:cs typeface="Calibri"/>
              </a:rPr>
              <a:t>Supply Maintenance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200">
              <a:latin typeface="Times New Roman"/>
              <a:cs typeface="Times New Roman"/>
            </a:endParaRPr>
          </a:p>
          <a:p>
            <a:pPr marL="984885" lvl="1" indent="-515620">
              <a:lnSpc>
                <a:spcPct val="100000"/>
              </a:lnSpc>
              <a:buSzPct val="69642"/>
              <a:buAutoNum type="arabicPeriod"/>
              <a:tabLst>
                <a:tab pos="984885" algn="l"/>
                <a:tab pos="985519" algn="l"/>
              </a:tabLst>
            </a:pPr>
            <a:r>
              <a:rPr sz="2800" spc="-10" dirty="0">
                <a:latin typeface="Calibri"/>
                <a:cs typeface="Calibri"/>
              </a:rPr>
              <a:t>Correct volume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electrolyte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deficit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200">
              <a:latin typeface="Times New Roman"/>
              <a:cs typeface="Times New Roman"/>
            </a:endParaRPr>
          </a:p>
          <a:p>
            <a:pPr marL="984885" lvl="1" indent="-515620">
              <a:lnSpc>
                <a:spcPct val="100000"/>
              </a:lnSpc>
              <a:spcBef>
                <a:spcPts val="5"/>
              </a:spcBef>
              <a:buSzPct val="69642"/>
              <a:buAutoNum type="arabicPeriod"/>
              <a:tabLst>
                <a:tab pos="984885" algn="l"/>
                <a:tab pos="985519" algn="l"/>
              </a:tabLst>
            </a:pPr>
            <a:r>
              <a:rPr sz="2800" spc="-10" dirty="0">
                <a:latin typeface="Calibri"/>
                <a:cs typeface="Calibri"/>
              </a:rPr>
              <a:t>Replace ongoing </a:t>
            </a:r>
            <a:r>
              <a:rPr sz="2800" spc="-5" dirty="0">
                <a:latin typeface="Calibri"/>
                <a:cs typeface="Calibri"/>
              </a:rPr>
              <a:t>abnormal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 txBox="1">
            <a:spLocks noGrp="1"/>
          </p:cNvSpPr>
          <p:nvPr>
            <p:ph type="title"/>
          </p:nvPr>
        </p:nvSpPr>
        <p:spPr>
          <a:xfrm>
            <a:off x="2534792" y="461899"/>
            <a:ext cx="40722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Ongoing</a:t>
            </a:r>
            <a:r>
              <a:rPr sz="4400" spc="-65" dirty="0"/>
              <a:t> </a:t>
            </a:r>
            <a:r>
              <a:rPr sz="4400" dirty="0"/>
              <a:t>Losses</a:t>
            </a:r>
          </a:p>
        </p:txBody>
      </p:sp>
      <p:sp>
        <p:nvSpPr>
          <p:cNvPr id="1048665" name="object 3"/>
          <p:cNvSpPr txBox="1"/>
          <p:nvPr/>
        </p:nvSpPr>
        <p:spPr>
          <a:xfrm>
            <a:off x="535940" y="1604213"/>
            <a:ext cx="78955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Regardless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degree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20" dirty="0">
                <a:latin typeface="Calibri"/>
                <a:cs typeface="Calibri"/>
              </a:rPr>
              <a:t>dehydration,  </a:t>
            </a:r>
            <a:r>
              <a:rPr sz="3600" spc="-10" dirty="0">
                <a:latin typeface="Calibri"/>
                <a:cs typeface="Calibri"/>
              </a:rPr>
              <a:t>give </a:t>
            </a:r>
            <a:r>
              <a:rPr sz="3600" spc="-5" dirty="0">
                <a:latin typeface="Calibri"/>
                <a:cs typeface="Calibri"/>
              </a:rPr>
              <a:t>additional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10ml/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kg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5" dirty="0">
                <a:latin typeface="Calibri"/>
                <a:cs typeface="Calibri"/>
              </a:rPr>
              <a:t>ORS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spc="-5" dirty="0">
                <a:latin typeface="Calibri"/>
                <a:cs typeface="Calibri"/>
              </a:rPr>
              <a:t>each  additional diarrheal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stool.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>
            <a:spLocks noGrp="1"/>
          </p:cNvSpPr>
          <p:nvPr>
            <p:ph type="title"/>
          </p:nvPr>
        </p:nvSpPr>
        <p:spPr>
          <a:xfrm>
            <a:off x="1524000" y="228600"/>
            <a:ext cx="5286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Severe</a:t>
            </a:r>
            <a:r>
              <a:rPr sz="4400" spc="-55" dirty="0"/>
              <a:t> </a:t>
            </a:r>
            <a:r>
              <a:rPr sz="4400" spc="-25" dirty="0"/>
              <a:t>Dehydration</a:t>
            </a:r>
            <a:endParaRPr sz="4400" dirty="0"/>
          </a:p>
        </p:txBody>
      </p:sp>
      <p:sp>
        <p:nvSpPr>
          <p:cNvPr id="1048667" name="object 3"/>
          <p:cNvSpPr txBox="1"/>
          <p:nvPr/>
        </p:nvSpPr>
        <p:spPr>
          <a:xfrm>
            <a:off x="1285875" y="1371600"/>
            <a:ext cx="7858125" cy="46482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2446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severe </a:t>
            </a:r>
            <a:r>
              <a:rPr sz="3200" spc="-20" dirty="0">
                <a:latin typeface="Calibri"/>
                <a:cs typeface="Calibri"/>
              </a:rPr>
              <a:t>dehydration </a:t>
            </a:r>
            <a:r>
              <a:rPr sz="3200" spc="-10" dirty="0">
                <a:latin typeface="Calibri"/>
                <a:cs typeface="Calibri"/>
              </a:rPr>
              <a:t>requires  </a:t>
            </a:r>
            <a:r>
              <a:rPr sz="3200" dirty="0">
                <a:latin typeface="Calibri"/>
                <a:cs typeface="Calibri"/>
              </a:rPr>
              <a:t>IV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fluids.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Choice of fluid: </a:t>
            </a:r>
            <a:r>
              <a:rPr sz="3200" dirty="0">
                <a:latin typeface="Calibri"/>
                <a:cs typeface="Calibri"/>
              </a:rPr>
              <a:t>Normal </a:t>
            </a:r>
            <a:r>
              <a:rPr sz="3200" spc="-5" dirty="0">
                <a:latin typeface="Calibri"/>
                <a:cs typeface="Calibri"/>
              </a:rPr>
              <a:t>saline(NS) or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Ringer</a:t>
            </a:r>
            <a:endParaRPr sz="3200" dirty="0">
              <a:latin typeface="Calibri"/>
              <a:cs typeface="Calibri"/>
            </a:endParaRPr>
          </a:p>
          <a:p>
            <a:pPr marL="2298700">
              <a:lnSpc>
                <a:spcPts val="3650"/>
              </a:lnSpc>
            </a:pPr>
            <a:r>
              <a:rPr sz="3200" spc="-20" dirty="0">
                <a:latin typeface="Calibri"/>
                <a:cs typeface="Calibri"/>
              </a:rPr>
              <a:t>Lactate</a:t>
            </a:r>
            <a:r>
              <a:rPr sz="3200" spc="-5" dirty="0">
                <a:latin typeface="Calibri"/>
                <a:cs typeface="Calibri"/>
              </a:rPr>
              <a:t> (RL)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Fluid selection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35" dirty="0">
                <a:latin typeface="Calibri"/>
                <a:cs typeface="Calibri"/>
              </a:rPr>
              <a:t>rate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dictated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endParaRPr sz="3200" dirty="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type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dehydration</a:t>
            </a:r>
            <a:endParaRPr sz="2400" dirty="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The serum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Clinical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findings</a:t>
            </a:r>
            <a:endParaRPr sz="2400" dirty="0">
              <a:latin typeface="Calibri"/>
              <a:cs typeface="Calibri"/>
            </a:endParaRPr>
          </a:p>
          <a:p>
            <a:pPr marL="355600" marR="148590" indent="-342900">
              <a:lnSpc>
                <a:spcPts val="346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Aggressive </a:t>
            </a:r>
            <a:r>
              <a:rPr sz="3200" dirty="0">
                <a:latin typeface="Calibri"/>
                <a:cs typeface="Calibri"/>
              </a:rPr>
              <a:t>IV NS </a:t>
            </a:r>
            <a:r>
              <a:rPr sz="3200" spc="-5" dirty="0">
                <a:latin typeface="Calibri"/>
                <a:cs typeface="Calibri"/>
              </a:rPr>
              <a:t>bolus remains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mainstay 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early </a:t>
            </a:r>
            <a:r>
              <a:rPr sz="3200" spc="-10" dirty="0">
                <a:latin typeface="Calibri"/>
                <a:cs typeface="Calibri"/>
              </a:rPr>
              <a:t>intervention </a:t>
            </a:r>
            <a:r>
              <a:rPr sz="3200" dirty="0">
                <a:latin typeface="Calibri"/>
                <a:cs typeface="Calibri"/>
              </a:rPr>
              <a:t>in all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subtypes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565213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Monitoring</a:t>
            </a:r>
            <a:r>
              <a:rPr sz="4400" spc="-40" dirty="0"/>
              <a:t> </a:t>
            </a:r>
            <a:r>
              <a:rPr sz="4400" spc="-15" dirty="0"/>
              <a:t>Therapy</a:t>
            </a:r>
            <a:endParaRPr sz="4400" dirty="0"/>
          </a:p>
        </p:txBody>
      </p:sp>
      <p:sp>
        <p:nvSpPr>
          <p:cNvPr id="1048669" name="object 3"/>
          <p:cNvSpPr txBox="1"/>
          <p:nvPr/>
        </p:nvSpPr>
        <p:spPr>
          <a:xfrm>
            <a:off x="2514600" y="1371600"/>
            <a:ext cx="6158865" cy="49923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Vital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signs: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Pulse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Blood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pressure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Intake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output: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Fluid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balance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Urine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output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Physical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examination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0" dirty="0">
                <a:latin typeface="Calibri"/>
                <a:cs typeface="Calibri"/>
              </a:rPr>
              <a:t>Weight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Clinical signs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depletion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overload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Electrolytes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object 2"/>
          <p:cNvSpPr txBox="1">
            <a:spLocks noGrp="1"/>
          </p:cNvSpPr>
          <p:nvPr>
            <p:ph type="title"/>
          </p:nvPr>
        </p:nvSpPr>
        <p:spPr>
          <a:xfrm>
            <a:off x="2773172" y="752601"/>
            <a:ext cx="2734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 </a:t>
            </a:r>
            <a:r>
              <a:rPr spc="-5" dirty="0"/>
              <a:t>Diarrhea</a:t>
            </a:r>
          </a:p>
        </p:txBody>
      </p:sp>
      <p:sp>
        <p:nvSpPr>
          <p:cNvPr id="1048598" name="object 3"/>
          <p:cNvSpPr txBox="1"/>
          <p:nvPr/>
        </p:nvSpPr>
        <p:spPr>
          <a:xfrm>
            <a:off x="2517394" y="1592707"/>
            <a:ext cx="6156325" cy="423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942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2202180" algn="l"/>
              </a:tabLst>
            </a:pPr>
            <a:r>
              <a:rPr sz="2400" spc="-5" dirty="0">
                <a:latin typeface="Arial"/>
                <a:cs typeface="Arial"/>
              </a:rPr>
              <a:t>Defined as change in consistency and  frequency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	stools, </a:t>
            </a:r>
            <a:r>
              <a:rPr sz="2400" spc="-5" dirty="0">
                <a:latin typeface="Arial"/>
                <a:cs typeface="Arial"/>
              </a:rPr>
              <a:t>i.e. </a:t>
            </a:r>
            <a:r>
              <a:rPr sz="2400" spc="-10" dirty="0">
                <a:latin typeface="Arial"/>
                <a:cs typeface="Arial"/>
              </a:rPr>
              <a:t>liquid </a:t>
            </a:r>
            <a:r>
              <a:rPr sz="2400" spc="-5" dirty="0">
                <a:latin typeface="Arial"/>
                <a:cs typeface="Arial"/>
              </a:rPr>
              <a:t>or watery  stools, that occur </a:t>
            </a:r>
            <a:r>
              <a:rPr sz="2400" dirty="0">
                <a:latin typeface="Arial"/>
                <a:cs typeface="Arial"/>
              </a:rPr>
              <a:t>&gt;3 times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day.</a:t>
            </a:r>
            <a:endParaRPr sz="2400">
              <a:latin typeface="Arial"/>
              <a:cs typeface="Arial"/>
            </a:endParaRPr>
          </a:p>
          <a:p>
            <a:pPr marL="355600" marR="13271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However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5A625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5A625"/>
                </a:solidFill>
                <a:latin typeface="Arial"/>
                <a:cs typeface="Arial"/>
              </a:rPr>
              <a:t>consistency of the stools  rather than the number </a:t>
            </a:r>
            <a:r>
              <a:rPr sz="2400" dirty="0">
                <a:solidFill>
                  <a:srgbClr val="25A625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5A625"/>
                </a:solidFill>
                <a:latin typeface="Arial"/>
                <a:cs typeface="Arial"/>
              </a:rPr>
              <a:t>is more  important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16700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stools associated with blood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termed  as </a:t>
            </a:r>
            <a:r>
              <a:rPr sz="2400" dirty="0">
                <a:latin typeface="Arial"/>
                <a:cs typeface="Arial"/>
              </a:rPr>
              <a:t>dysentery.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Frequent passage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normal stool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diarrhoea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599" name="object 4"/>
          <p:cNvSpPr/>
          <p:nvPr/>
        </p:nvSpPr>
        <p:spPr>
          <a:xfrm>
            <a:off x="227075" y="1751076"/>
            <a:ext cx="223570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object 2"/>
          <p:cNvSpPr txBox="1">
            <a:spLocks noGrp="1"/>
          </p:cNvSpPr>
          <p:nvPr>
            <p:ph type="title"/>
          </p:nvPr>
        </p:nvSpPr>
        <p:spPr>
          <a:xfrm>
            <a:off x="1701164" y="461899"/>
            <a:ext cx="698563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WHO </a:t>
            </a:r>
            <a:r>
              <a:rPr sz="4400" spc="-50" dirty="0"/>
              <a:t>TREATMENT</a:t>
            </a:r>
            <a:r>
              <a:rPr sz="4400" spc="-45" dirty="0"/>
              <a:t> </a:t>
            </a:r>
            <a:r>
              <a:rPr sz="4400" dirty="0"/>
              <a:t>PLANS</a:t>
            </a:r>
          </a:p>
        </p:txBody>
      </p:sp>
      <p:sp>
        <p:nvSpPr>
          <p:cNvPr id="1048675" name="object 3"/>
          <p:cNvSpPr/>
          <p:nvPr/>
        </p:nvSpPr>
        <p:spPr>
          <a:xfrm>
            <a:off x="1232740" y="2691131"/>
            <a:ext cx="6024661" cy="20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>
            <a:spLocks noGrp="1"/>
          </p:cNvSpPr>
          <p:nvPr>
            <p:ph type="title"/>
          </p:nvPr>
        </p:nvSpPr>
        <p:spPr>
          <a:xfrm>
            <a:off x="1752601" y="597535"/>
            <a:ext cx="1447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Plan</a:t>
            </a:r>
            <a:r>
              <a:rPr sz="2800" spc="-55" dirty="0"/>
              <a:t> </a:t>
            </a:r>
            <a:r>
              <a:rPr sz="2800" spc="-5" dirty="0"/>
              <a:t>A</a:t>
            </a:r>
            <a:endParaRPr sz="2800" dirty="0"/>
          </a:p>
        </p:txBody>
      </p:sp>
      <p:sp>
        <p:nvSpPr>
          <p:cNvPr id="1048677" name="object 3"/>
          <p:cNvSpPr txBox="1"/>
          <p:nvPr/>
        </p:nvSpPr>
        <p:spPr>
          <a:xfrm>
            <a:off x="2895600" y="609600"/>
            <a:ext cx="2517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(No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Dehydration)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194306" name="object 4"/>
          <p:cNvGraphicFramePr>
            <a:graphicFrameLocks noGrp="1"/>
          </p:cNvGraphicFramePr>
          <p:nvPr/>
        </p:nvGraphicFramePr>
        <p:xfrm>
          <a:off x="1371600" y="1817497"/>
          <a:ext cx="7315200" cy="2849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3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Oral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rehydration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therapy to prevent</a:t>
                      </a:r>
                      <a:r>
                        <a:rPr sz="24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Dehydration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93060" marR="141605" indent="-2745740">
                        <a:lnSpc>
                          <a:spcPct val="100000"/>
                        </a:lnSpc>
                        <a:tabLst>
                          <a:tab pos="3120390" algn="l"/>
                          <a:tab pos="5552440" algn="l"/>
                          <a:tab pos="5815965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		ORT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fluids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give		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Amount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ORS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after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loose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stool	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 24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months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63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50 - 100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 ml/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 – 10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3651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100 – 200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1000 ml/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&gt; 10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57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lib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2000 ml/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8678" name="object 5"/>
          <p:cNvSpPr txBox="1"/>
          <p:nvPr/>
        </p:nvSpPr>
        <p:spPr>
          <a:xfrm>
            <a:off x="1219200" y="4800600"/>
            <a:ext cx="7682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Give </a:t>
            </a:r>
            <a:r>
              <a:rPr sz="2000" spc="-5" dirty="0">
                <a:latin typeface="Calibri"/>
                <a:cs typeface="Calibri"/>
              </a:rPr>
              <a:t>Supplemental Zinc </a:t>
            </a:r>
            <a:r>
              <a:rPr sz="2000" dirty="0">
                <a:latin typeface="Calibri"/>
                <a:cs typeface="Calibri"/>
              </a:rPr>
              <a:t>(10-20 mg)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child, </a:t>
            </a:r>
            <a:r>
              <a:rPr sz="2000" spc="-15" dirty="0">
                <a:latin typeface="Calibri"/>
                <a:cs typeface="Calibri"/>
              </a:rPr>
              <a:t>everyday for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14</a:t>
            </a:r>
            <a:r>
              <a:rPr sz="2000" spc="-15" dirty="0">
                <a:latin typeface="Calibri"/>
                <a:cs typeface="Calibri"/>
              </a:rPr>
              <a:t> days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 txBox="1">
            <a:spLocks noGrp="1"/>
          </p:cNvSpPr>
          <p:nvPr>
            <p:ph type="title"/>
          </p:nvPr>
        </p:nvSpPr>
        <p:spPr>
          <a:xfrm>
            <a:off x="2589657" y="597535"/>
            <a:ext cx="525894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1880" algn="l"/>
              </a:tabLst>
            </a:pPr>
            <a:r>
              <a:rPr sz="2800" spc="-10" dirty="0"/>
              <a:t>Plan</a:t>
            </a:r>
            <a:r>
              <a:rPr sz="2800" spc="20" dirty="0"/>
              <a:t> </a:t>
            </a:r>
            <a:r>
              <a:rPr sz="2800" spc="-5" dirty="0"/>
              <a:t>B	(Some</a:t>
            </a:r>
            <a:r>
              <a:rPr sz="2800" spc="-55" dirty="0"/>
              <a:t> </a:t>
            </a:r>
            <a:r>
              <a:rPr sz="2800" spc="-20" dirty="0"/>
              <a:t>Dehydration)</a:t>
            </a:r>
            <a:endParaRPr sz="2800" dirty="0"/>
          </a:p>
        </p:txBody>
      </p:sp>
      <p:sp>
        <p:nvSpPr>
          <p:cNvPr id="1048680" name="object 3"/>
          <p:cNvSpPr txBox="1"/>
          <p:nvPr/>
        </p:nvSpPr>
        <p:spPr>
          <a:xfrm>
            <a:off x="1981835" y="1447800"/>
            <a:ext cx="7162165" cy="4918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" dirty="0">
                <a:latin typeface="Lucida Sans Unicode"/>
                <a:cs typeface="Lucida Sans Unicode"/>
              </a:rPr>
              <a:t>Daily </a:t>
            </a:r>
            <a:r>
              <a:rPr sz="2200" spc="-5" dirty="0">
                <a:latin typeface="Lucida Sans Unicode"/>
                <a:cs typeface="Lucida Sans Unicode"/>
              </a:rPr>
              <a:t>fluid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requirement:</a:t>
            </a:r>
            <a:endParaRPr sz="2200" dirty="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  <a:tabLst>
                <a:tab pos="8324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10" dirty="0">
                <a:latin typeface="Lucida Sans Unicode"/>
                <a:cs typeface="Lucida Sans Unicode"/>
              </a:rPr>
              <a:t>Up </a:t>
            </a:r>
            <a:r>
              <a:rPr sz="1900" spc="-5" dirty="0">
                <a:latin typeface="Lucida Sans Unicode"/>
                <a:cs typeface="Lucida Sans Unicode"/>
              </a:rPr>
              <a:t>to 10 kg = 100 ml/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kg</a:t>
            </a:r>
            <a:endParaRPr sz="1900" dirty="0">
              <a:latin typeface="Lucida Sans Unicode"/>
              <a:cs typeface="Lucida Sans Unicode"/>
            </a:endParaRPr>
          </a:p>
          <a:p>
            <a:pPr marL="850900">
              <a:lnSpc>
                <a:spcPct val="100000"/>
              </a:lnSpc>
            </a:pPr>
            <a:r>
              <a:rPr sz="1900" spc="-5" dirty="0">
                <a:latin typeface="Lucida Sans Unicode"/>
                <a:cs typeface="Lucida Sans Unicode"/>
              </a:rPr>
              <a:t>10 – 20 kg = </a:t>
            </a:r>
            <a:r>
              <a:rPr sz="1900" dirty="0">
                <a:latin typeface="Lucida Sans Unicode"/>
                <a:cs typeface="Lucida Sans Unicode"/>
              </a:rPr>
              <a:t>50 </a:t>
            </a:r>
            <a:r>
              <a:rPr sz="1900" spc="-5" dirty="0">
                <a:latin typeface="Lucida Sans Unicode"/>
                <a:cs typeface="Lucida Sans Unicode"/>
              </a:rPr>
              <a:t>ml/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kg</a:t>
            </a:r>
            <a:endParaRPr sz="1900" dirty="0">
              <a:latin typeface="Lucida Sans Unicode"/>
              <a:cs typeface="Lucida Sans Unicode"/>
            </a:endParaRPr>
          </a:p>
          <a:p>
            <a:pPr marL="927100">
              <a:lnSpc>
                <a:spcPct val="100000"/>
              </a:lnSpc>
            </a:pPr>
            <a:r>
              <a:rPr sz="1900" spc="-5" dirty="0">
                <a:latin typeface="Lucida Sans Unicode"/>
                <a:cs typeface="Lucida Sans Unicode"/>
              </a:rPr>
              <a:t>&gt; </a:t>
            </a:r>
            <a:r>
              <a:rPr sz="1900" dirty="0">
                <a:latin typeface="Lucida Sans Unicode"/>
                <a:cs typeface="Lucida Sans Unicode"/>
              </a:rPr>
              <a:t>20 </a:t>
            </a:r>
            <a:r>
              <a:rPr sz="1900" spc="-5" dirty="0">
                <a:latin typeface="Lucida Sans Unicode"/>
                <a:cs typeface="Lucida Sans Unicode"/>
              </a:rPr>
              <a:t>kg = </a:t>
            </a:r>
            <a:r>
              <a:rPr sz="1900" dirty="0">
                <a:latin typeface="Lucida Sans Unicode"/>
                <a:cs typeface="Lucida Sans Unicode"/>
              </a:rPr>
              <a:t>20 </a:t>
            </a:r>
            <a:r>
              <a:rPr sz="1900" spc="-5" dirty="0">
                <a:latin typeface="Lucida Sans Unicode"/>
                <a:cs typeface="Lucida Sans Unicode"/>
              </a:rPr>
              <a:t>ml/ </a:t>
            </a:r>
            <a:r>
              <a:rPr sz="1900" spc="-10" dirty="0">
                <a:latin typeface="Lucida Sans Unicode"/>
                <a:cs typeface="Lucida Sans Unicode"/>
              </a:rPr>
              <a:t>kg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 startAt="2"/>
              <a:tabLst>
                <a:tab pos="469900" algn="l"/>
                <a:tab pos="470534" algn="l"/>
              </a:tabLst>
            </a:pPr>
            <a:r>
              <a:rPr sz="2200" spc="-10" dirty="0">
                <a:latin typeface="Lucida Sans Unicode"/>
                <a:cs typeface="Lucida Sans Unicode"/>
              </a:rPr>
              <a:t>Deficit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replacement:</a:t>
            </a:r>
            <a:endParaRPr sz="2200" dirty="0">
              <a:latin typeface="Lucida Sans Unicode"/>
              <a:cs typeface="Lucida Sans Unicode"/>
            </a:endParaRPr>
          </a:p>
          <a:p>
            <a:pPr marL="9271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75 ml/ kg </a:t>
            </a:r>
            <a:r>
              <a:rPr sz="2200" spc="-5" dirty="0">
                <a:latin typeface="Lucida Sans Unicode"/>
                <a:cs typeface="Lucida Sans Unicode"/>
              </a:rPr>
              <a:t>ORS to be given over 4</a:t>
            </a:r>
            <a:r>
              <a:rPr sz="2200" spc="6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hours</a:t>
            </a:r>
            <a:endParaRPr sz="2200" dirty="0">
              <a:latin typeface="Lucida Sans Unicode"/>
              <a:cs typeface="Lucida Sans Unicode"/>
            </a:endParaRPr>
          </a:p>
          <a:p>
            <a:pPr marL="469900" indent="-457834">
              <a:lnSpc>
                <a:spcPct val="100000"/>
              </a:lnSpc>
              <a:spcBef>
                <a:spcPts val="2640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Replace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losses:</a:t>
            </a:r>
            <a:endParaRPr sz="2200" dirty="0">
              <a:latin typeface="Lucida Sans Unicode"/>
              <a:cs typeface="Lucida Sans Unicode"/>
            </a:endParaRPr>
          </a:p>
          <a:p>
            <a:pPr marL="927100" marR="5080">
              <a:lnSpc>
                <a:spcPct val="100000"/>
              </a:lnSpc>
            </a:pPr>
            <a:r>
              <a:rPr sz="2200" spc="-5" dirty="0">
                <a:latin typeface="Lucida Sans Unicode"/>
                <a:cs typeface="Lucida Sans Unicode"/>
              </a:rPr>
              <a:t>ORS should be </a:t>
            </a:r>
            <a:r>
              <a:rPr sz="2200" spc="-10" dirty="0">
                <a:latin typeface="Lucida Sans Unicode"/>
                <a:cs typeface="Lucida Sans Unicode"/>
              </a:rPr>
              <a:t>administered </a:t>
            </a:r>
            <a:r>
              <a:rPr sz="2200" spc="-5" dirty="0">
                <a:latin typeface="Lucida Sans Unicode"/>
                <a:cs typeface="Lucida Sans Unicode"/>
              </a:rPr>
              <a:t>in volumes </a:t>
            </a:r>
            <a:r>
              <a:rPr sz="2200" spc="-10" dirty="0">
                <a:latin typeface="Lucida Sans Unicode"/>
                <a:cs typeface="Lucida Sans Unicode"/>
              </a:rPr>
              <a:t>equal  </a:t>
            </a:r>
            <a:r>
              <a:rPr sz="2200" spc="-5" dirty="0">
                <a:latin typeface="Lucida Sans Unicode"/>
                <a:cs typeface="Lucida Sans Unicode"/>
              </a:rPr>
              <a:t>to </a:t>
            </a:r>
            <a:r>
              <a:rPr sz="2200" spc="-10" dirty="0">
                <a:latin typeface="Lucida Sans Unicode"/>
                <a:cs typeface="Lucida Sans Unicode"/>
              </a:rPr>
              <a:t>diarrheal losses. Maximum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10 ml/ </a:t>
            </a:r>
            <a:r>
              <a:rPr sz="22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kg  </a:t>
            </a:r>
            <a:r>
              <a:rPr sz="2200" spc="-5" dirty="0">
                <a:latin typeface="Lucida Sans Unicode"/>
                <a:cs typeface="Lucida Sans Unicode"/>
              </a:rPr>
              <a:t>per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stool.</a:t>
            </a:r>
            <a:endParaRPr sz="2200" dirty="0">
              <a:latin typeface="Lucida Sans Unicode"/>
              <a:cs typeface="Lucida Sans Unicode"/>
            </a:endParaRPr>
          </a:p>
          <a:p>
            <a:pPr marL="469900" marR="652780" indent="-457834">
              <a:lnSpc>
                <a:spcPct val="100000"/>
              </a:lnSpc>
              <a:spcBef>
                <a:spcPts val="2645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Give </a:t>
            </a:r>
            <a:r>
              <a:rPr sz="2200" spc="-10" dirty="0">
                <a:latin typeface="Lucida Sans Unicode"/>
                <a:cs typeface="Lucida Sans Unicode"/>
              </a:rPr>
              <a:t>Supplemental </a:t>
            </a:r>
            <a:r>
              <a:rPr sz="2200" spc="-5" dirty="0">
                <a:latin typeface="Lucida Sans Unicode"/>
                <a:cs typeface="Lucida Sans Unicode"/>
              </a:rPr>
              <a:t>Zinc (20 mg) to </a:t>
            </a:r>
            <a:r>
              <a:rPr sz="2200" spc="-10" dirty="0">
                <a:latin typeface="Lucida Sans Unicode"/>
                <a:cs typeface="Lucida Sans Unicode"/>
              </a:rPr>
              <a:t>the child,  everyday for </a:t>
            </a:r>
            <a:r>
              <a:rPr sz="2200" spc="-5" dirty="0">
                <a:latin typeface="Lucida Sans Unicode"/>
                <a:cs typeface="Lucida Sans Unicode"/>
              </a:rPr>
              <a:t>10 to 14</a:t>
            </a:r>
            <a:r>
              <a:rPr sz="2200" spc="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days</a:t>
            </a:r>
            <a:endParaRPr sz="2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object 2"/>
          <p:cNvSpPr txBox="1">
            <a:spLocks noGrp="1"/>
          </p:cNvSpPr>
          <p:nvPr>
            <p:ph type="title"/>
          </p:nvPr>
        </p:nvSpPr>
        <p:spPr>
          <a:xfrm>
            <a:off x="2473832" y="597535"/>
            <a:ext cx="499376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5540" algn="l"/>
              </a:tabLst>
            </a:pPr>
            <a:r>
              <a:rPr sz="2800" spc="-10" dirty="0"/>
              <a:t>Plan</a:t>
            </a:r>
            <a:r>
              <a:rPr sz="2800" spc="15" dirty="0"/>
              <a:t> </a:t>
            </a:r>
            <a:r>
              <a:rPr sz="2800" spc="-5" dirty="0"/>
              <a:t>C	</a:t>
            </a:r>
            <a:r>
              <a:rPr sz="2800" spc="-15" dirty="0"/>
              <a:t>(Severe</a:t>
            </a:r>
            <a:r>
              <a:rPr sz="2800" spc="-25" dirty="0"/>
              <a:t> Dehydration)</a:t>
            </a:r>
            <a:endParaRPr sz="2800" dirty="0"/>
          </a:p>
        </p:txBody>
      </p:sp>
      <p:sp>
        <p:nvSpPr>
          <p:cNvPr id="1048682" name="object 3"/>
          <p:cNvSpPr txBox="1"/>
          <p:nvPr/>
        </p:nvSpPr>
        <p:spPr>
          <a:xfrm>
            <a:off x="1123316" y="1143000"/>
            <a:ext cx="8020684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89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Treated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20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mL/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kg </a:t>
            </a:r>
            <a:r>
              <a:rPr sz="2400" dirty="0">
                <a:latin typeface="Lucida Sans Unicode"/>
                <a:cs typeface="Lucida Sans Unicode"/>
              </a:rPr>
              <a:t>IV </a:t>
            </a:r>
            <a:r>
              <a:rPr sz="2400" spc="-5" dirty="0">
                <a:latin typeface="Lucida Sans Unicode"/>
                <a:cs typeface="Lucida Sans Unicode"/>
              </a:rPr>
              <a:t>of isotonic crystalloid  over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10 to 15 minutes</a:t>
            </a:r>
            <a:r>
              <a:rPr sz="2400" spc="-5" dirty="0">
                <a:latin typeface="Lucida Sans Unicode"/>
                <a:cs typeface="Lucida Sans Unicode"/>
              </a:rPr>
              <a:t>. </a:t>
            </a:r>
            <a:r>
              <a:rPr sz="2400" spc="-10" dirty="0">
                <a:latin typeface="Lucida Sans Unicode"/>
                <a:cs typeface="Lucida Sans Unicode"/>
              </a:rPr>
              <a:t>Repeat </a:t>
            </a:r>
            <a:r>
              <a:rPr sz="2400" spc="-5" dirty="0">
                <a:latin typeface="Lucida Sans Unicode"/>
                <a:cs typeface="Lucida Sans Unicode"/>
              </a:rPr>
              <a:t>as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necessary.</a:t>
            </a:r>
            <a:endParaRPr sz="24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Monitor pulse </a:t>
            </a:r>
            <a:r>
              <a:rPr sz="2400" dirty="0">
                <a:latin typeface="Lucida Sans Unicode"/>
                <a:cs typeface="Lucida Sans Unicode"/>
              </a:rPr>
              <a:t>strength, </a:t>
            </a:r>
            <a:r>
              <a:rPr sz="2400" spc="-5" dirty="0">
                <a:latin typeface="Lucida Sans Unicode"/>
                <a:cs typeface="Lucida Sans Unicode"/>
              </a:rPr>
              <a:t>capillary refill time,</a:t>
            </a:r>
            <a:r>
              <a:rPr sz="2400" spc="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mental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Lucida Sans Unicode"/>
                <a:cs typeface="Lucida Sans Unicode"/>
              </a:rPr>
              <a:t>status, urine </a:t>
            </a:r>
            <a:r>
              <a:rPr sz="2400" spc="-5" dirty="0">
                <a:latin typeface="Lucida Sans Unicode"/>
                <a:cs typeface="Lucida Sans Unicode"/>
              </a:rPr>
              <a:t>output and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electrolytes.</a:t>
            </a:r>
            <a:endParaRPr sz="2400" dirty="0">
              <a:latin typeface="Lucida Sans Unicode"/>
              <a:cs typeface="Lucida Sans Unicode"/>
            </a:endParaRPr>
          </a:p>
          <a:p>
            <a:pPr marL="355600" marR="4241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After resuscitation: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latin typeface="Lucida Sans Unicode"/>
                <a:cs typeface="Lucida Sans Unicode"/>
              </a:rPr>
              <a:t>total of </a:t>
            </a:r>
            <a:r>
              <a:rPr sz="2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100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ml/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kg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fluid  given </a:t>
            </a:r>
            <a:r>
              <a:rPr sz="2400" spc="-5" dirty="0">
                <a:latin typeface="Lucida Sans Unicode"/>
                <a:cs typeface="Lucida Sans Unicode"/>
              </a:rPr>
              <a:t>over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3 hours </a:t>
            </a:r>
            <a:r>
              <a:rPr sz="2400" spc="-5" dirty="0">
                <a:latin typeface="Lucida Sans Unicode"/>
                <a:cs typeface="Lucida Sans Unicode"/>
              </a:rPr>
              <a:t>in children </a:t>
            </a:r>
            <a:r>
              <a:rPr sz="2400" dirty="0">
                <a:latin typeface="Lucida Sans Unicode"/>
                <a:cs typeface="Lucida Sans Unicode"/>
              </a:rPr>
              <a:t>&gt; </a:t>
            </a:r>
            <a:r>
              <a:rPr sz="2400" spc="-5" dirty="0">
                <a:latin typeface="Lucida Sans Unicode"/>
                <a:cs typeface="Lucida Sans Unicode"/>
              </a:rPr>
              <a:t>12 </a:t>
            </a:r>
            <a:r>
              <a:rPr sz="2400" dirty="0">
                <a:latin typeface="Lucida Sans Unicode"/>
                <a:cs typeface="Lucida Sans Unicode"/>
              </a:rPr>
              <a:t>months </a:t>
            </a:r>
            <a:r>
              <a:rPr sz="2400" spc="-5" dirty="0">
                <a:latin typeface="Lucida Sans Unicode"/>
                <a:cs typeface="Lucida Sans Unicode"/>
              </a:rPr>
              <a:t>and  </a:t>
            </a:r>
            <a:r>
              <a:rPr sz="2400" dirty="0">
                <a:latin typeface="Lucida Sans Unicode"/>
                <a:cs typeface="Lucida Sans Unicode"/>
              </a:rPr>
              <a:t>over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6 hours </a:t>
            </a:r>
            <a:r>
              <a:rPr sz="2400" spc="-5" dirty="0">
                <a:latin typeface="Lucida Sans Unicode"/>
                <a:cs typeface="Lucida Sans Unicode"/>
              </a:rPr>
              <a:t>in children </a:t>
            </a:r>
            <a:r>
              <a:rPr sz="2400" dirty="0">
                <a:latin typeface="Lucida Sans Unicode"/>
                <a:cs typeface="Lucida Sans Unicode"/>
              </a:rPr>
              <a:t>&lt; </a:t>
            </a:r>
            <a:r>
              <a:rPr sz="2400" spc="-10" dirty="0">
                <a:latin typeface="Lucida Sans Unicode"/>
                <a:cs typeface="Lucida Sans Unicode"/>
              </a:rPr>
              <a:t>12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months.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Assess the patient every </a:t>
            </a:r>
            <a:r>
              <a:rPr sz="2400" dirty="0">
                <a:latin typeface="Lucida Sans Unicode"/>
                <a:cs typeface="Lucida Sans Unicode"/>
              </a:rPr>
              <a:t>3 hours </a:t>
            </a:r>
            <a:r>
              <a:rPr sz="2400" spc="-5" dirty="0">
                <a:latin typeface="Lucida Sans Unicode"/>
                <a:cs typeface="Lucida Sans Unicode"/>
              </a:rPr>
              <a:t>accordingly repeat  Plan </a:t>
            </a:r>
            <a:r>
              <a:rPr sz="2400" dirty="0">
                <a:latin typeface="Lucida Sans Unicode"/>
                <a:cs typeface="Lucida Sans Unicode"/>
              </a:rPr>
              <a:t>C </a:t>
            </a:r>
            <a:r>
              <a:rPr sz="2400" spc="-5" dirty="0">
                <a:latin typeface="Lucida Sans Unicode"/>
                <a:cs typeface="Lucida Sans Unicode"/>
              </a:rPr>
              <a:t>or </a:t>
            </a:r>
            <a:r>
              <a:rPr sz="2400" dirty="0">
                <a:latin typeface="Lucida Sans Unicode"/>
                <a:cs typeface="Lucida Sans Unicode"/>
              </a:rPr>
              <a:t>shift </a:t>
            </a:r>
            <a:r>
              <a:rPr sz="2400" spc="-5" dirty="0">
                <a:latin typeface="Lucida Sans Unicode"/>
                <a:cs typeface="Lucida Sans Unicode"/>
              </a:rPr>
              <a:t>to Plan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</a:t>
            </a:r>
          </a:p>
        </p:txBody>
      </p:sp>
      <p:sp>
        <p:nvSpPr>
          <p:cNvPr id="1048683" name="object 4"/>
          <p:cNvSpPr/>
          <p:nvPr/>
        </p:nvSpPr>
        <p:spPr>
          <a:xfrm>
            <a:off x="2590800" y="586740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7" name="object 5"/>
          <p:cNvGraphicFramePr>
            <a:graphicFrameLocks noGrp="1"/>
          </p:cNvGraphicFramePr>
          <p:nvPr/>
        </p:nvGraphicFramePr>
        <p:xfrm>
          <a:off x="2514600" y="4724400"/>
          <a:ext cx="6097270" cy="741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ml/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ml/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 12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months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hour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hour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684" name="object 6"/>
          <p:cNvSpPr txBox="1"/>
          <p:nvPr/>
        </p:nvSpPr>
        <p:spPr>
          <a:xfrm>
            <a:off x="2590800" y="5410200"/>
            <a:ext cx="1186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&gt; 12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48685" name="object 7"/>
          <p:cNvSpPr txBox="1"/>
          <p:nvPr/>
        </p:nvSpPr>
        <p:spPr>
          <a:xfrm>
            <a:off x="4648200" y="5410200"/>
            <a:ext cx="664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30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48686" name="object 8"/>
          <p:cNvSpPr txBox="1"/>
          <p:nvPr/>
        </p:nvSpPr>
        <p:spPr>
          <a:xfrm>
            <a:off x="6629400" y="5410200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 ½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hour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2"/>
          <p:cNvSpPr txBox="1">
            <a:spLocks noGrp="1"/>
          </p:cNvSpPr>
          <p:nvPr>
            <p:ph type="title"/>
          </p:nvPr>
        </p:nvSpPr>
        <p:spPr>
          <a:xfrm>
            <a:off x="3581400" y="0"/>
            <a:ext cx="26083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</a:t>
            </a:r>
            <a:r>
              <a:rPr sz="4400" spc="-65" dirty="0"/>
              <a:t>R</a:t>
            </a:r>
            <a:r>
              <a:rPr sz="4400" dirty="0"/>
              <a:t>S</a:t>
            </a:r>
          </a:p>
        </p:txBody>
      </p:sp>
      <p:sp>
        <p:nvSpPr>
          <p:cNvPr id="1048688" name="object 3"/>
          <p:cNvSpPr/>
          <p:nvPr/>
        </p:nvSpPr>
        <p:spPr>
          <a:xfrm>
            <a:off x="240550" y="3819397"/>
            <a:ext cx="1297305" cy="640080"/>
          </a:xfrm>
          <a:custGeom>
            <a:avLst/>
            <a:gdLst/>
            <a:ahLst/>
            <a:cxnLst/>
            <a:rect l="l" t="t" r="r" b="b"/>
            <a:pathLst>
              <a:path w="1297305" h="640079">
                <a:moveTo>
                  <a:pt x="0" y="640079"/>
                </a:moveTo>
                <a:lnTo>
                  <a:pt x="1297305" y="640079"/>
                </a:lnTo>
                <a:lnTo>
                  <a:pt x="1297305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9" name="object 4"/>
          <p:cNvSpPr/>
          <p:nvPr/>
        </p:nvSpPr>
        <p:spPr>
          <a:xfrm>
            <a:off x="1537842" y="3819397"/>
            <a:ext cx="485140" cy="640080"/>
          </a:xfrm>
          <a:custGeom>
            <a:avLst/>
            <a:gdLst/>
            <a:ahLst/>
            <a:cxnLst/>
            <a:rect l="l" t="t" r="r" b="b"/>
            <a:pathLst>
              <a:path w="485139" h="640079">
                <a:moveTo>
                  <a:pt x="0" y="640079"/>
                </a:moveTo>
                <a:lnTo>
                  <a:pt x="484555" y="640079"/>
                </a:lnTo>
                <a:lnTo>
                  <a:pt x="484555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0" name="object 5"/>
          <p:cNvSpPr/>
          <p:nvPr/>
        </p:nvSpPr>
        <p:spPr>
          <a:xfrm>
            <a:off x="2022348" y="3819397"/>
            <a:ext cx="1419860" cy="640080"/>
          </a:xfrm>
          <a:custGeom>
            <a:avLst/>
            <a:gdLst/>
            <a:ahLst/>
            <a:cxnLst/>
            <a:rect l="l" t="t" r="r" b="b"/>
            <a:pathLst>
              <a:path w="1419860" h="640079">
                <a:moveTo>
                  <a:pt x="0" y="640079"/>
                </a:moveTo>
                <a:lnTo>
                  <a:pt x="1419733" y="640079"/>
                </a:lnTo>
                <a:lnTo>
                  <a:pt x="14197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1" name="object 6"/>
          <p:cNvSpPr/>
          <p:nvPr/>
        </p:nvSpPr>
        <p:spPr>
          <a:xfrm>
            <a:off x="3442080" y="3819397"/>
            <a:ext cx="1003300" cy="640080"/>
          </a:xfrm>
          <a:custGeom>
            <a:avLst/>
            <a:gdLst/>
            <a:ahLst/>
            <a:cxnLst/>
            <a:rect l="l" t="t" r="r" b="b"/>
            <a:pathLst>
              <a:path w="1003300" h="640079">
                <a:moveTo>
                  <a:pt x="0" y="640079"/>
                </a:moveTo>
                <a:lnTo>
                  <a:pt x="1003109" y="640079"/>
                </a:lnTo>
                <a:lnTo>
                  <a:pt x="100310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2" name="object 7"/>
          <p:cNvSpPr/>
          <p:nvPr/>
        </p:nvSpPr>
        <p:spPr>
          <a:xfrm>
            <a:off x="240550" y="6110478"/>
            <a:ext cx="4204970" cy="0"/>
          </a:xfrm>
          <a:custGeom>
            <a:avLst/>
            <a:gdLst/>
            <a:ahLst/>
            <a:cxnLst/>
            <a:rect l="l" t="t" r="r" b="b"/>
            <a:pathLst>
              <a:path w="4204970">
                <a:moveTo>
                  <a:pt x="0" y="0"/>
                </a:moveTo>
                <a:lnTo>
                  <a:pt x="42045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8" name="object 8"/>
          <p:cNvGraphicFramePr>
            <a:graphicFrameLocks noGrp="1"/>
          </p:cNvGraphicFramePr>
          <p:nvPr/>
        </p:nvGraphicFramePr>
        <p:xfrm>
          <a:off x="240550" y="2155698"/>
          <a:ext cx="4203064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Constituent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60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g/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Osmole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mmol/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4413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hlo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693" name="object 9"/>
          <p:cNvSpPr txBox="1"/>
          <p:nvPr/>
        </p:nvSpPr>
        <p:spPr>
          <a:xfrm>
            <a:off x="319227" y="4752594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94" name="object 10"/>
          <p:cNvSpPr txBox="1"/>
          <p:nvPr/>
        </p:nvSpPr>
        <p:spPr>
          <a:xfrm>
            <a:off x="240550" y="5099558"/>
            <a:ext cx="4204970" cy="3708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31115" rIns="0" bIns="0" rtlCol="0">
            <a:spAutoFit/>
          </a:bodyPr>
          <a:lstStyle/>
          <a:p>
            <a:pPr marL="1873250">
              <a:lnSpc>
                <a:spcPct val="100000"/>
              </a:lnSpc>
              <a:spcBef>
                <a:spcPts val="245"/>
              </a:spcBef>
              <a:tabLst>
                <a:tab pos="3293110" algn="l"/>
              </a:tabLst>
            </a:pPr>
            <a:r>
              <a:rPr sz="1800" spc="-5" dirty="0">
                <a:latin typeface="Calibri"/>
                <a:cs typeface="Calibri"/>
              </a:rPr>
              <a:t>Chloride	80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95" name="object 11"/>
          <p:cNvSpPr txBox="1"/>
          <p:nvPr/>
        </p:nvSpPr>
        <p:spPr>
          <a:xfrm>
            <a:off x="319227" y="5489244"/>
            <a:ext cx="104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Total  </a:t>
            </a:r>
            <a:r>
              <a:rPr sz="1800" spc="-5" dirty="0">
                <a:latin typeface="Calibri"/>
                <a:cs typeface="Calibri"/>
              </a:rPr>
              <a:t>Osmola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96" name="object 12"/>
          <p:cNvSpPr txBox="1"/>
          <p:nvPr/>
        </p:nvSpPr>
        <p:spPr>
          <a:xfrm>
            <a:off x="3521455" y="5484672"/>
            <a:ext cx="48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311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697" name="object 13"/>
          <p:cNvSpPr/>
          <p:nvPr/>
        </p:nvSpPr>
        <p:spPr>
          <a:xfrm>
            <a:off x="4648200" y="5841238"/>
            <a:ext cx="4324985" cy="0"/>
          </a:xfrm>
          <a:custGeom>
            <a:avLst/>
            <a:gdLst/>
            <a:ahLst/>
            <a:cxnLst/>
            <a:rect l="l" t="t" r="r" b="b"/>
            <a:pathLst>
              <a:path w="4324984">
                <a:moveTo>
                  <a:pt x="0" y="0"/>
                </a:moveTo>
                <a:lnTo>
                  <a:pt x="432447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9" name="object 14"/>
          <p:cNvGraphicFramePr>
            <a:graphicFrameLocks noGrp="1"/>
          </p:cNvGraphicFramePr>
          <p:nvPr/>
        </p:nvGraphicFramePr>
        <p:xfrm>
          <a:off x="4648200" y="2155698"/>
          <a:ext cx="4323713" cy="1010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Constituent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Osmole/ion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mmol/L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2075" marR="4978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hlo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4310" name="object 15"/>
          <p:cNvGraphicFramePr>
            <a:graphicFrameLocks noGrp="1"/>
          </p:cNvGraphicFramePr>
          <p:nvPr/>
        </p:nvGraphicFramePr>
        <p:xfrm>
          <a:off x="240550" y="3550158"/>
          <a:ext cx="8733785" cy="123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5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3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ts val="16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Glucose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Potassium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6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6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Glucose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Potassium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6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22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sium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chloride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Potassium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66">
                <a:tc>
                  <a:txBody>
                    <a:bodyPr/>
                    <a:lstStyle/>
                    <a:p>
                      <a:pPr marL="90805">
                        <a:lnSpc>
                          <a:spcPts val="16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chloride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Trisodium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Citrate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Trisodium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215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citrate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Citrate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698" name="object 16"/>
          <p:cNvSpPr txBox="1"/>
          <p:nvPr/>
        </p:nvSpPr>
        <p:spPr>
          <a:xfrm>
            <a:off x="4727575" y="3197733"/>
            <a:ext cx="76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Glu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99" name="object 17"/>
          <p:cNvSpPr txBox="1"/>
          <p:nvPr/>
        </p:nvSpPr>
        <p:spPr>
          <a:xfrm>
            <a:off x="6137909" y="3200781"/>
            <a:ext cx="341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8700" name="object 18"/>
          <p:cNvSpPr txBox="1"/>
          <p:nvPr/>
        </p:nvSpPr>
        <p:spPr>
          <a:xfrm>
            <a:off x="6674866" y="3197733"/>
            <a:ext cx="76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Glu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01" name="object 19"/>
          <p:cNvSpPr txBox="1"/>
          <p:nvPr/>
        </p:nvSpPr>
        <p:spPr>
          <a:xfrm>
            <a:off x="8088630" y="319773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75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02" name="object 20"/>
          <p:cNvSpPr txBox="1"/>
          <p:nvPr/>
        </p:nvSpPr>
        <p:spPr>
          <a:xfrm>
            <a:off x="4648200" y="4830317"/>
            <a:ext cx="4324985" cy="3708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31115" rIns="0" bIns="0" rtlCol="0">
            <a:spAutoFit/>
          </a:bodyPr>
          <a:lstStyle/>
          <a:p>
            <a:pPr marL="2038985">
              <a:lnSpc>
                <a:spcPct val="100000"/>
              </a:lnSpc>
              <a:spcBef>
                <a:spcPts val="245"/>
              </a:spcBef>
              <a:tabLst>
                <a:tab pos="3452495" algn="l"/>
              </a:tabLst>
            </a:pPr>
            <a:r>
              <a:rPr sz="1800" spc="-5" dirty="0">
                <a:latin typeface="Calibri"/>
                <a:cs typeface="Calibri"/>
              </a:rPr>
              <a:t>Chloride	65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03" name="object 21"/>
          <p:cNvSpPr txBox="1"/>
          <p:nvPr/>
        </p:nvSpPr>
        <p:spPr>
          <a:xfrm>
            <a:off x="4727575" y="5220080"/>
            <a:ext cx="1042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Total  </a:t>
            </a:r>
            <a:r>
              <a:rPr sz="1800" spc="-5" dirty="0">
                <a:latin typeface="Calibri"/>
                <a:cs typeface="Calibri"/>
              </a:rPr>
              <a:t>Osmola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04" name="object 22"/>
          <p:cNvSpPr txBox="1"/>
          <p:nvPr/>
        </p:nvSpPr>
        <p:spPr>
          <a:xfrm>
            <a:off x="8088630" y="5215508"/>
            <a:ext cx="48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245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05" name="object 23"/>
          <p:cNvSpPr txBox="1"/>
          <p:nvPr/>
        </p:nvSpPr>
        <p:spPr>
          <a:xfrm>
            <a:off x="1225397" y="1650238"/>
            <a:ext cx="2238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STANDARD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48706" name="object 24"/>
          <p:cNvSpPr txBox="1"/>
          <p:nvPr/>
        </p:nvSpPr>
        <p:spPr>
          <a:xfrm>
            <a:off x="5560314" y="1650238"/>
            <a:ext cx="242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LOW </a:t>
            </a:r>
            <a:r>
              <a:rPr sz="2000" dirty="0">
                <a:latin typeface="Calibri"/>
                <a:cs typeface="Calibri"/>
              </a:rPr>
              <a:t>OSMOLARITY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object 2"/>
          <p:cNvSpPr txBox="1">
            <a:spLocks noGrp="1"/>
          </p:cNvSpPr>
          <p:nvPr>
            <p:ph type="title"/>
          </p:nvPr>
        </p:nvSpPr>
        <p:spPr>
          <a:xfrm>
            <a:off x="2397632" y="461899"/>
            <a:ext cx="522236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Other </a:t>
            </a:r>
            <a:r>
              <a:rPr sz="4400" dirty="0"/>
              <a:t>types </a:t>
            </a:r>
            <a:r>
              <a:rPr sz="4400" spc="-5" dirty="0"/>
              <a:t>of</a:t>
            </a:r>
            <a:r>
              <a:rPr sz="4400" spc="-70" dirty="0"/>
              <a:t> </a:t>
            </a:r>
            <a:r>
              <a:rPr sz="4400" spc="-25" dirty="0"/>
              <a:t>ORS</a:t>
            </a:r>
            <a:endParaRPr sz="4400" dirty="0"/>
          </a:p>
        </p:txBody>
      </p:sp>
      <p:sp>
        <p:nvSpPr>
          <p:cNvPr id="1048708" name="object 3"/>
          <p:cNvSpPr txBox="1"/>
          <p:nvPr/>
        </p:nvSpPr>
        <p:spPr>
          <a:xfrm>
            <a:off x="535940" y="1509941"/>
            <a:ext cx="5568950" cy="22961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Zinc </a:t>
            </a:r>
            <a:r>
              <a:rPr sz="3200" spc="-10" dirty="0">
                <a:latin typeface="Calibri"/>
                <a:cs typeface="Calibri"/>
              </a:rPr>
              <a:t>fortified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ORS </a:t>
            </a:r>
            <a:r>
              <a:rPr sz="3200" spc="-15" dirty="0">
                <a:latin typeface="Calibri"/>
                <a:cs typeface="Calibri"/>
              </a:rPr>
              <a:t>fortified </a:t>
            </a:r>
            <a:r>
              <a:rPr sz="3200" dirty="0">
                <a:latin typeface="Calibri"/>
                <a:cs typeface="Calibri"/>
              </a:rPr>
              <a:t>with amino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acids.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Home </a:t>
            </a:r>
            <a:r>
              <a:rPr sz="3200" dirty="0">
                <a:latin typeface="Calibri"/>
                <a:cs typeface="Calibri"/>
              </a:rPr>
              <a:t>made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ORS</a:t>
            </a:r>
            <a:endParaRPr sz="3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4g salt + 40g </a:t>
            </a:r>
            <a:r>
              <a:rPr sz="2800" spc="-15" dirty="0">
                <a:latin typeface="Calibri"/>
                <a:cs typeface="Calibri"/>
              </a:rPr>
              <a:t>sugar </a:t>
            </a:r>
            <a:r>
              <a:rPr sz="2800" spc="-5" dirty="0">
                <a:latin typeface="Calibri"/>
                <a:cs typeface="Calibri"/>
              </a:rPr>
              <a:t>in 1 L 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water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object 2"/>
          <p:cNvSpPr txBox="1">
            <a:spLocks noGrp="1"/>
          </p:cNvSpPr>
          <p:nvPr>
            <p:ph type="title"/>
          </p:nvPr>
        </p:nvSpPr>
        <p:spPr>
          <a:xfrm>
            <a:off x="1993773" y="192150"/>
            <a:ext cx="5155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Contraindications </a:t>
            </a:r>
            <a:r>
              <a:rPr spc="-25" dirty="0"/>
              <a:t>to</a:t>
            </a:r>
            <a:r>
              <a:rPr spc="-40" dirty="0"/>
              <a:t> </a:t>
            </a:r>
            <a:r>
              <a:rPr spc="-25" dirty="0"/>
              <a:t>ORT</a:t>
            </a:r>
          </a:p>
        </p:txBody>
      </p:sp>
      <p:sp>
        <p:nvSpPr>
          <p:cNvPr id="1048710" name="object 3"/>
          <p:cNvSpPr txBox="1"/>
          <p:nvPr/>
        </p:nvSpPr>
        <p:spPr>
          <a:xfrm>
            <a:off x="535940" y="1494091"/>
            <a:ext cx="7686675" cy="134366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Ileus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spc="-15" dirty="0">
                <a:latin typeface="Calibri"/>
                <a:cs typeface="Calibri"/>
              </a:rPr>
              <a:t>intestinal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obstruction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Unable </a:t>
            </a:r>
            <a:r>
              <a:rPr sz="3600" spc="-20" dirty="0">
                <a:latin typeface="Calibri"/>
                <a:cs typeface="Calibri"/>
              </a:rPr>
              <a:t>to </a:t>
            </a:r>
            <a:r>
              <a:rPr sz="3600" spc="-25" dirty="0">
                <a:latin typeface="Calibri"/>
                <a:cs typeface="Calibri"/>
              </a:rPr>
              <a:t>tolerate (Persistent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vomiting)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624954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Home </a:t>
            </a:r>
            <a:r>
              <a:rPr sz="4400" spc="-15" dirty="0"/>
              <a:t>available</a:t>
            </a:r>
            <a:r>
              <a:rPr sz="4400" spc="-60" dirty="0"/>
              <a:t> </a:t>
            </a:r>
            <a:r>
              <a:rPr sz="4400" spc="-5" dirty="0"/>
              <a:t>fluids</a:t>
            </a:r>
            <a:endParaRPr sz="4400" dirty="0"/>
          </a:p>
        </p:txBody>
      </p:sp>
      <p:sp>
        <p:nvSpPr>
          <p:cNvPr id="1048712" name="object 3"/>
          <p:cNvSpPr/>
          <p:nvPr/>
        </p:nvSpPr>
        <p:spPr>
          <a:xfrm>
            <a:off x="457200" y="1600225"/>
            <a:ext cx="8229600" cy="585470"/>
          </a:xfrm>
          <a:custGeom>
            <a:avLst/>
            <a:gdLst/>
            <a:ahLst/>
            <a:cxnLst/>
            <a:rect l="l" t="t" r="r" b="b"/>
            <a:pathLst>
              <a:path w="8229600" h="585469">
                <a:moveTo>
                  <a:pt x="0" y="585444"/>
                </a:moveTo>
                <a:lnTo>
                  <a:pt x="8229600" y="585444"/>
                </a:lnTo>
                <a:lnTo>
                  <a:pt x="8229600" y="0"/>
                </a:lnTo>
                <a:lnTo>
                  <a:pt x="0" y="0"/>
                </a:lnTo>
                <a:lnTo>
                  <a:pt x="0" y="585444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3" name="object 4"/>
          <p:cNvSpPr/>
          <p:nvPr/>
        </p:nvSpPr>
        <p:spPr>
          <a:xfrm>
            <a:off x="457200" y="2185593"/>
            <a:ext cx="4114800" cy="1170940"/>
          </a:xfrm>
          <a:custGeom>
            <a:avLst/>
            <a:gdLst/>
            <a:ahLst/>
            <a:cxnLst/>
            <a:rect l="l" t="t" r="r" b="b"/>
            <a:pathLst>
              <a:path w="4114800" h="1170939">
                <a:moveTo>
                  <a:pt x="0" y="1170889"/>
                </a:moveTo>
                <a:lnTo>
                  <a:pt x="4114800" y="1170889"/>
                </a:lnTo>
                <a:lnTo>
                  <a:pt x="4114800" y="0"/>
                </a:lnTo>
                <a:lnTo>
                  <a:pt x="0" y="0"/>
                </a:lnTo>
                <a:lnTo>
                  <a:pt x="0" y="117088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4" name="object 5"/>
          <p:cNvSpPr/>
          <p:nvPr/>
        </p:nvSpPr>
        <p:spPr>
          <a:xfrm>
            <a:off x="4572000" y="2185593"/>
            <a:ext cx="4114800" cy="1170940"/>
          </a:xfrm>
          <a:custGeom>
            <a:avLst/>
            <a:gdLst/>
            <a:ahLst/>
            <a:cxnLst/>
            <a:rect l="l" t="t" r="r" b="b"/>
            <a:pathLst>
              <a:path w="4114800" h="1170939">
                <a:moveTo>
                  <a:pt x="0" y="1170889"/>
                </a:moveTo>
                <a:lnTo>
                  <a:pt x="4114800" y="1170889"/>
                </a:lnTo>
                <a:lnTo>
                  <a:pt x="4114800" y="0"/>
                </a:lnTo>
                <a:lnTo>
                  <a:pt x="0" y="0"/>
                </a:lnTo>
                <a:lnTo>
                  <a:pt x="0" y="117088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5" name="object 6"/>
          <p:cNvSpPr/>
          <p:nvPr/>
        </p:nvSpPr>
        <p:spPr>
          <a:xfrm>
            <a:off x="457200" y="5229961"/>
            <a:ext cx="4114800" cy="819785"/>
          </a:xfrm>
          <a:custGeom>
            <a:avLst/>
            <a:gdLst/>
            <a:ahLst/>
            <a:cxnLst/>
            <a:rect l="l" t="t" r="r" b="b"/>
            <a:pathLst>
              <a:path w="4114800" h="819785">
                <a:moveTo>
                  <a:pt x="0" y="819619"/>
                </a:moveTo>
                <a:lnTo>
                  <a:pt x="4114800" y="819619"/>
                </a:lnTo>
                <a:lnTo>
                  <a:pt x="4114800" y="0"/>
                </a:lnTo>
                <a:lnTo>
                  <a:pt x="0" y="0"/>
                </a:lnTo>
                <a:lnTo>
                  <a:pt x="0" y="81961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6" name="object 7"/>
          <p:cNvSpPr/>
          <p:nvPr/>
        </p:nvSpPr>
        <p:spPr>
          <a:xfrm>
            <a:off x="4572000" y="5229961"/>
            <a:ext cx="4114800" cy="819785"/>
          </a:xfrm>
          <a:custGeom>
            <a:avLst/>
            <a:gdLst/>
            <a:ahLst/>
            <a:cxnLst/>
            <a:rect l="l" t="t" r="r" b="b"/>
            <a:pathLst>
              <a:path w="4114800" h="819785">
                <a:moveTo>
                  <a:pt x="0" y="819619"/>
                </a:moveTo>
                <a:lnTo>
                  <a:pt x="4114800" y="819619"/>
                </a:lnTo>
                <a:lnTo>
                  <a:pt x="4114800" y="0"/>
                </a:lnTo>
                <a:lnTo>
                  <a:pt x="0" y="0"/>
                </a:lnTo>
                <a:lnTo>
                  <a:pt x="0" y="81961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7" name="object 8"/>
          <p:cNvSpPr/>
          <p:nvPr/>
        </p:nvSpPr>
        <p:spPr>
          <a:xfrm>
            <a:off x="457200" y="218567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8" name="object 9"/>
          <p:cNvSpPr/>
          <p:nvPr/>
        </p:nvSpPr>
        <p:spPr>
          <a:xfrm>
            <a:off x="457200" y="1587500"/>
            <a:ext cx="8229600" cy="25400"/>
          </a:xfrm>
          <a:custGeom>
            <a:avLst/>
            <a:gdLst/>
            <a:ahLst/>
            <a:cxnLst/>
            <a:rect l="l" t="t" r="r" b="b"/>
            <a:pathLst>
              <a:path w="8229600" h="25400">
                <a:moveTo>
                  <a:pt x="0" y="25400"/>
                </a:moveTo>
                <a:lnTo>
                  <a:pt x="8229600" y="25400"/>
                </a:lnTo>
                <a:lnTo>
                  <a:pt x="82296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9" name="object 10"/>
          <p:cNvSpPr/>
          <p:nvPr/>
        </p:nvSpPr>
        <p:spPr>
          <a:xfrm>
            <a:off x="457200" y="604958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0" name="object 11"/>
          <p:cNvSpPr txBox="1"/>
          <p:nvPr/>
        </p:nvSpPr>
        <p:spPr>
          <a:xfrm>
            <a:off x="457200" y="1612900"/>
            <a:ext cx="8229600" cy="56007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Acceptable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Home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Fluids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21" name="object 12"/>
          <p:cNvSpPr txBox="1"/>
          <p:nvPr/>
        </p:nvSpPr>
        <p:spPr>
          <a:xfrm>
            <a:off x="548640" y="2203830"/>
            <a:ext cx="326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Fluids that </a:t>
            </a:r>
            <a:r>
              <a:rPr sz="1800" spc="-10" dirty="0">
                <a:latin typeface="Calibri"/>
                <a:cs typeface="Calibri"/>
              </a:rPr>
              <a:t>contain </a:t>
            </a:r>
            <a:r>
              <a:rPr sz="1800" spc="-5" dirty="0">
                <a:latin typeface="Calibri"/>
                <a:cs typeface="Calibri"/>
              </a:rPr>
              <a:t>Salt</a:t>
            </a:r>
            <a:r>
              <a:rPr sz="1800" spc="-15" dirty="0">
                <a:latin typeface="Calibri"/>
                <a:cs typeface="Calibri"/>
              </a:rPr>
              <a:t> (Preferable)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22" name="object 13"/>
          <p:cNvSpPr txBox="1"/>
          <p:nvPr/>
        </p:nvSpPr>
        <p:spPr>
          <a:xfrm>
            <a:off x="4664075" y="2203830"/>
            <a:ext cx="3841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ORS, </a:t>
            </a:r>
            <a:r>
              <a:rPr sz="1800" spc="-10" dirty="0">
                <a:latin typeface="Calibri"/>
                <a:cs typeface="Calibri"/>
              </a:rPr>
              <a:t>Salted drinks (Salted rice </a:t>
            </a:r>
            <a:r>
              <a:rPr sz="1800" spc="-15" dirty="0">
                <a:latin typeface="Calibri"/>
                <a:cs typeface="Calibri"/>
              </a:rPr>
              <a:t>water/  </a:t>
            </a:r>
            <a:r>
              <a:rPr sz="1800" spc="-10" dirty="0">
                <a:latin typeface="Calibri"/>
                <a:cs typeface="Calibri"/>
              </a:rPr>
              <a:t>salted yogurt drink), vegetable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chicken  </a:t>
            </a:r>
            <a:r>
              <a:rPr sz="1800" spc="-5" dirty="0">
                <a:latin typeface="Calibri"/>
                <a:cs typeface="Calibri"/>
              </a:rPr>
              <a:t>soup 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23" name="object 14"/>
          <p:cNvSpPr txBox="1"/>
          <p:nvPr/>
        </p:nvSpPr>
        <p:spPr>
          <a:xfrm>
            <a:off x="535940" y="3375152"/>
            <a:ext cx="2784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Fluids that do not </a:t>
            </a:r>
            <a:r>
              <a:rPr sz="1800" spc="-10" dirty="0">
                <a:latin typeface="Calibri"/>
                <a:cs typeface="Calibri"/>
              </a:rPr>
              <a:t>contain </a:t>
            </a:r>
            <a:r>
              <a:rPr sz="1800" spc="-5" dirty="0">
                <a:latin typeface="Calibri"/>
                <a:cs typeface="Calibri"/>
              </a:rPr>
              <a:t>salt  </a:t>
            </a:r>
            <a:r>
              <a:rPr sz="1800" spc="-10" dirty="0">
                <a:latin typeface="Calibri"/>
                <a:cs typeface="Calibri"/>
              </a:rPr>
              <a:t>(Acceptable)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48724" name="object 15"/>
          <p:cNvSpPr txBox="1"/>
          <p:nvPr/>
        </p:nvSpPr>
        <p:spPr>
          <a:xfrm>
            <a:off x="4651375" y="3375152"/>
            <a:ext cx="3816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Plain </a:t>
            </a:r>
            <a:r>
              <a:rPr sz="1800" spc="-40" dirty="0">
                <a:latin typeface="Calibri"/>
                <a:cs typeface="Calibri"/>
              </a:rPr>
              <a:t>water, </a:t>
            </a:r>
            <a:r>
              <a:rPr sz="1800" spc="-15" dirty="0">
                <a:latin typeface="Calibri"/>
                <a:cs typeface="Calibri"/>
              </a:rPr>
              <a:t>water </a:t>
            </a:r>
            <a:r>
              <a:rPr sz="1800" spc="-5" dirty="0">
                <a:latin typeface="Calibri"/>
                <a:cs typeface="Calibri"/>
              </a:rPr>
              <a:t>in which </a:t>
            </a:r>
            <a:r>
              <a:rPr sz="1800" spc="-10" dirty="0">
                <a:latin typeface="Calibri"/>
                <a:cs typeface="Calibri"/>
              </a:rPr>
              <a:t>cereal </a:t>
            </a:r>
            <a:r>
              <a:rPr sz="1800" spc="-5" dirty="0">
                <a:latin typeface="Calibri"/>
                <a:cs typeface="Calibri"/>
              </a:rPr>
              <a:t>has  been </a:t>
            </a:r>
            <a:r>
              <a:rPr sz="1800" spc="-15" dirty="0">
                <a:latin typeface="Calibri"/>
                <a:cs typeface="Calibri"/>
              </a:rPr>
              <a:t>cooked, </a:t>
            </a:r>
            <a:r>
              <a:rPr sz="1800" spc="-10" dirty="0">
                <a:latin typeface="Calibri"/>
                <a:cs typeface="Calibri"/>
              </a:rPr>
              <a:t>unsalted </a:t>
            </a:r>
            <a:r>
              <a:rPr sz="1800" spc="-5" dirty="0">
                <a:latin typeface="Calibri"/>
                <a:cs typeface="Calibri"/>
              </a:rPr>
              <a:t>soup, </a:t>
            </a:r>
            <a:r>
              <a:rPr sz="1800" spc="-10" dirty="0">
                <a:latin typeface="Calibri"/>
                <a:cs typeface="Calibri"/>
              </a:rPr>
              <a:t>yogurt  drinks </a:t>
            </a:r>
            <a:r>
              <a:rPr sz="1800" spc="-5" dirty="0">
                <a:latin typeface="Calibri"/>
                <a:cs typeface="Calibri"/>
              </a:rPr>
              <a:t>without salt, green </a:t>
            </a:r>
            <a:r>
              <a:rPr sz="1800" spc="-10" dirty="0">
                <a:latin typeface="Calibri"/>
                <a:cs typeface="Calibri"/>
              </a:rPr>
              <a:t>coconut </a:t>
            </a:r>
            <a:r>
              <a:rPr sz="1800" spc="-40" dirty="0">
                <a:latin typeface="Calibri"/>
                <a:cs typeface="Calibri"/>
              </a:rPr>
              <a:t>water,  </a:t>
            </a:r>
            <a:r>
              <a:rPr sz="1800" spc="-5" dirty="0">
                <a:latin typeface="Calibri"/>
                <a:cs typeface="Calibri"/>
              </a:rPr>
              <a:t>weak </a:t>
            </a:r>
            <a:r>
              <a:rPr sz="1800" spc="-10" dirty="0">
                <a:latin typeface="Calibri"/>
                <a:cs typeface="Calibri"/>
              </a:rPr>
              <a:t>unsweetened tea, unsweetened  fresh </a:t>
            </a:r>
            <a:r>
              <a:rPr sz="1800" spc="-5" dirty="0">
                <a:latin typeface="Calibri"/>
                <a:cs typeface="Calibri"/>
              </a:rPr>
              <a:t>fruit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25" name="object 16"/>
          <p:cNvSpPr txBox="1"/>
          <p:nvPr/>
        </p:nvSpPr>
        <p:spPr>
          <a:xfrm>
            <a:off x="548640" y="5248783"/>
            <a:ext cx="302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Unsuitable home </a:t>
            </a:r>
            <a:r>
              <a:rPr sz="1800" spc="-10" dirty="0">
                <a:latin typeface="Calibri"/>
                <a:cs typeface="Calibri"/>
              </a:rPr>
              <a:t>available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fluids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26" name="object 17"/>
          <p:cNvSpPr txBox="1"/>
          <p:nvPr/>
        </p:nvSpPr>
        <p:spPr>
          <a:xfrm>
            <a:off x="4664075" y="5248783"/>
            <a:ext cx="3660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Commercial carbonated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beverages,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commercial </a:t>
            </a:r>
            <a:r>
              <a:rPr sz="1800" spc="-5" dirty="0">
                <a:latin typeface="Calibri"/>
                <a:cs typeface="Calibri"/>
              </a:rPr>
              <a:t>fruit juices, </a:t>
            </a:r>
            <a:r>
              <a:rPr sz="1800" spc="-10" dirty="0">
                <a:latin typeface="Calibri"/>
                <a:cs typeface="Calibri"/>
              </a:rPr>
              <a:t>sweetened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2915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65" dirty="0"/>
              <a:t> </a:t>
            </a:r>
            <a:r>
              <a:rPr spc="-5" dirty="0"/>
              <a:t>Refeeding</a:t>
            </a:r>
          </a:p>
        </p:txBody>
      </p:sp>
      <p:sp>
        <p:nvSpPr>
          <p:cNvPr id="1048728" name="object 3"/>
          <p:cNvSpPr txBox="1"/>
          <p:nvPr/>
        </p:nvSpPr>
        <p:spPr>
          <a:xfrm>
            <a:off x="2773172" y="1625549"/>
            <a:ext cx="6113780" cy="255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43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Luminal contents help promote growth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new </a:t>
            </a:r>
            <a:r>
              <a:rPr sz="2400" dirty="0">
                <a:latin typeface="Arial"/>
                <a:cs typeface="Arial"/>
              </a:rPr>
              <a:t>enterocytes </a:t>
            </a:r>
            <a:r>
              <a:rPr sz="2400" spc="-5" dirty="0">
                <a:latin typeface="Arial"/>
                <a:cs typeface="Arial"/>
              </a:rPr>
              <a:t>and facilitate mucosal  repair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shorten duration of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Lactose </a:t>
            </a:r>
            <a:r>
              <a:rPr sz="2400" dirty="0">
                <a:latin typeface="Arial"/>
                <a:cs typeface="Arial"/>
              </a:rPr>
              <a:t>restriction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not necessary </a:t>
            </a:r>
            <a:r>
              <a:rPr sz="2400" spc="-5" dirty="0">
                <a:latin typeface="Arial"/>
                <a:cs typeface="Arial"/>
              </a:rPr>
              <a:t>except  in severe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729" name="object 4"/>
          <p:cNvSpPr/>
          <p:nvPr/>
        </p:nvSpPr>
        <p:spPr>
          <a:xfrm>
            <a:off x="5715000" y="4114800"/>
            <a:ext cx="2982468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0280">
              <a:lnSpc>
                <a:spcPct val="100000"/>
              </a:lnSpc>
              <a:spcBef>
                <a:spcPts val="105"/>
              </a:spcBef>
            </a:pPr>
            <a:r>
              <a:rPr dirty="0"/>
              <a:t>Oral </a:t>
            </a:r>
            <a:r>
              <a:rPr spc="-5" dirty="0">
                <a:solidFill>
                  <a:srgbClr val="FF0000"/>
                </a:solidFill>
              </a:rPr>
              <a:t>Zn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5" dirty="0"/>
              <a:t>Supplementation</a:t>
            </a:r>
          </a:p>
        </p:txBody>
      </p:sp>
      <p:sp>
        <p:nvSpPr>
          <p:cNvPr id="1048731" name="object 3"/>
          <p:cNvSpPr txBox="1"/>
          <p:nvPr/>
        </p:nvSpPr>
        <p:spPr>
          <a:xfrm>
            <a:off x="2773172" y="1552003"/>
            <a:ext cx="4977765" cy="9048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3-6 months </a:t>
            </a:r>
            <a:r>
              <a:rPr sz="2400" spc="-5" dirty="0">
                <a:latin typeface="Arial"/>
                <a:cs typeface="Arial"/>
              </a:rPr>
              <a:t>10mg daily </a:t>
            </a:r>
            <a:r>
              <a:rPr sz="2400" dirty="0">
                <a:latin typeface="Arial"/>
                <a:cs typeface="Arial"/>
              </a:rPr>
              <a:t>x 2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&gt;6 </a:t>
            </a:r>
            <a:r>
              <a:rPr sz="2400" dirty="0">
                <a:latin typeface="Arial"/>
                <a:cs typeface="Arial"/>
              </a:rPr>
              <a:t>months 20mg </a:t>
            </a:r>
            <a:r>
              <a:rPr sz="2400" spc="-5" dirty="0">
                <a:latin typeface="Arial"/>
                <a:cs typeface="Arial"/>
              </a:rPr>
              <a:t>daily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2424430" cy="978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Classification</a:t>
            </a:r>
          </a:p>
        </p:txBody>
      </p:sp>
      <p:sp>
        <p:nvSpPr>
          <p:cNvPr id="1048601" name="object 3"/>
          <p:cNvSpPr txBox="1"/>
          <p:nvPr/>
        </p:nvSpPr>
        <p:spPr>
          <a:xfrm>
            <a:off x="1597278" y="1509141"/>
            <a:ext cx="4039235" cy="1727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Diarrhoea is classified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acute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&lt;2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weeks,</a:t>
            </a:r>
            <a:endParaRPr sz="2400">
              <a:latin typeface="Arial"/>
              <a:cs typeface="Arial"/>
            </a:endParaRPr>
          </a:p>
          <a:p>
            <a:pPr marL="840105" lvl="1" indent="-37084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40105" algn="l"/>
                <a:tab pos="840740" algn="l"/>
              </a:tabLst>
            </a:pPr>
            <a:r>
              <a:rPr sz="2400" i="1" spc="-5" dirty="0">
                <a:latin typeface="Arial"/>
                <a:cs typeface="Arial"/>
              </a:rPr>
              <a:t>persistent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2–4 weeks,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chronic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&gt;4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02" name="object 4"/>
          <p:cNvSpPr/>
          <p:nvPr/>
        </p:nvSpPr>
        <p:spPr>
          <a:xfrm>
            <a:off x="5602223" y="1556003"/>
            <a:ext cx="3541775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2419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Danger</a:t>
            </a:r>
            <a:r>
              <a:rPr spc="-105" dirty="0"/>
              <a:t> </a:t>
            </a:r>
            <a:r>
              <a:rPr dirty="0"/>
              <a:t>signs</a:t>
            </a:r>
          </a:p>
        </p:txBody>
      </p:sp>
      <p:sp>
        <p:nvSpPr>
          <p:cNvPr id="1048733" name="object 3"/>
          <p:cNvSpPr/>
          <p:nvPr/>
        </p:nvSpPr>
        <p:spPr>
          <a:xfrm>
            <a:off x="3192779" y="1702307"/>
            <a:ext cx="5327904" cy="432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1970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</a:t>
            </a:r>
            <a:r>
              <a:rPr spc="5" dirty="0"/>
              <a:t>v</a:t>
            </a:r>
            <a:r>
              <a:rPr dirty="0"/>
              <a:t>enti</a:t>
            </a:r>
            <a:r>
              <a:rPr spc="-10" dirty="0"/>
              <a:t>o</a:t>
            </a:r>
            <a:r>
              <a:rPr dirty="0"/>
              <a:t>n</a:t>
            </a:r>
          </a:p>
        </p:txBody>
      </p:sp>
      <p:sp>
        <p:nvSpPr>
          <p:cNvPr id="1048735" name="object 3"/>
          <p:cNvSpPr txBox="1"/>
          <p:nvPr/>
        </p:nvSpPr>
        <p:spPr>
          <a:xfrm>
            <a:off x="2773172" y="1552003"/>
            <a:ext cx="4046220" cy="2221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Keep your hands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clean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Boiling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Wash fruits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vegetables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Refrigerate and cover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food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Eat </a:t>
            </a:r>
            <a:r>
              <a:rPr sz="2400" spc="-5" dirty="0">
                <a:latin typeface="Arial"/>
                <a:cs typeface="Arial"/>
              </a:rPr>
              <a:t>well-cooked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736" name="object 4"/>
          <p:cNvSpPr/>
          <p:nvPr/>
        </p:nvSpPr>
        <p:spPr>
          <a:xfrm>
            <a:off x="4251959" y="6694930"/>
            <a:ext cx="4591812" cy="163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7" name="object 5"/>
          <p:cNvSpPr/>
          <p:nvPr/>
        </p:nvSpPr>
        <p:spPr>
          <a:xfrm>
            <a:off x="4267200" y="3810000"/>
            <a:ext cx="4561840" cy="2895600"/>
          </a:xfrm>
          <a:custGeom>
            <a:avLst/>
            <a:gdLst/>
            <a:ahLst/>
            <a:cxnLst/>
            <a:rect l="l" t="t" r="r" b="b"/>
            <a:pathLst>
              <a:path w="4561840" h="2895600">
                <a:moveTo>
                  <a:pt x="4312539" y="0"/>
                </a:moveTo>
                <a:lnTo>
                  <a:pt x="248792" y="0"/>
                </a:lnTo>
                <a:lnTo>
                  <a:pt x="204069" y="4008"/>
                </a:lnTo>
                <a:lnTo>
                  <a:pt x="161977" y="15564"/>
                </a:lnTo>
                <a:lnTo>
                  <a:pt x="123218" y="33965"/>
                </a:lnTo>
                <a:lnTo>
                  <a:pt x="88494" y="58509"/>
                </a:lnTo>
                <a:lnTo>
                  <a:pt x="58509" y="88494"/>
                </a:lnTo>
                <a:lnTo>
                  <a:pt x="33965" y="123218"/>
                </a:lnTo>
                <a:lnTo>
                  <a:pt x="15564" y="161977"/>
                </a:lnTo>
                <a:lnTo>
                  <a:pt x="4008" y="204069"/>
                </a:lnTo>
                <a:lnTo>
                  <a:pt x="0" y="248793"/>
                </a:lnTo>
                <a:lnTo>
                  <a:pt x="0" y="2646756"/>
                </a:lnTo>
                <a:lnTo>
                  <a:pt x="4008" y="2691484"/>
                </a:lnTo>
                <a:lnTo>
                  <a:pt x="15564" y="2733583"/>
                </a:lnTo>
                <a:lnTo>
                  <a:pt x="33965" y="2772349"/>
                </a:lnTo>
                <a:lnTo>
                  <a:pt x="58509" y="2807080"/>
                </a:lnTo>
                <a:lnTo>
                  <a:pt x="88494" y="2837073"/>
                </a:lnTo>
                <a:lnTo>
                  <a:pt x="123218" y="2861624"/>
                </a:lnTo>
                <a:lnTo>
                  <a:pt x="161977" y="2880031"/>
                </a:lnTo>
                <a:lnTo>
                  <a:pt x="204069" y="2891590"/>
                </a:lnTo>
                <a:lnTo>
                  <a:pt x="248792" y="2895600"/>
                </a:lnTo>
                <a:lnTo>
                  <a:pt x="4312539" y="2895600"/>
                </a:lnTo>
                <a:lnTo>
                  <a:pt x="4357262" y="2891590"/>
                </a:lnTo>
                <a:lnTo>
                  <a:pt x="4399354" y="2880031"/>
                </a:lnTo>
                <a:lnTo>
                  <a:pt x="4438113" y="2861624"/>
                </a:lnTo>
                <a:lnTo>
                  <a:pt x="4472837" y="2837073"/>
                </a:lnTo>
                <a:lnTo>
                  <a:pt x="4502822" y="2807080"/>
                </a:lnTo>
                <a:lnTo>
                  <a:pt x="4527366" y="2772349"/>
                </a:lnTo>
                <a:lnTo>
                  <a:pt x="4545767" y="2733583"/>
                </a:lnTo>
                <a:lnTo>
                  <a:pt x="4557323" y="2691484"/>
                </a:lnTo>
                <a:lnTo>
                  <a:pt x="4561332" y="2646756"/>
                </a:lnTo>
                <a:lnTo>
                  <a:pt x="4561332" y="248793"/>
                </a:lnTo>
                <a:lnTo>
                  <a:pt x="4557323" y="204069"/>
                </a:lnTo>
                <a:lnTo>
                  <a:pt x="4545767" y="161977"/>
                </a:lnTo>
                <a:lnTo>
                  <a:pt x="4527366" y="123218"/>
                </a:lnTo>
                <a:lnTo>
                  <a:pt x="4502822" y="88494"/>
                </a:lnTo>
                <a:lnTo>
                  <a:pt x="4472837" y="58509"/>
                </a:lnTo>
                <a:lnTo>
                  <a:pt x="4438113" y="33965"/>
                </a:lnTo>
                <a:lnTo>
                  <a:pt x="4399354" y="15564"/>
                </a:lnTo>
                <a:lnTo>
                  <a:pt x="4357262" y="4008"/>
                </a:lnTo>
                <a:lnTo>
                  <a:pt x="431253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8" name="object 6"/>
          <p:cNvSpPr/>
          <p:nvPr/>
        </p:nvSpPr>
        <p:spPr>
          <a:xfrm>
            <a:off x="4267200" y="3810000"/>
            <a:ext cx="4561332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object 2"/>
          <p:cNvSpPr txBox="1">
            <a:spLocks noGrp="1"/>
          </p:cNvSpPr>
          <p:nvPr>
            <p:ph type="title"/>
          </p:nvPr>
        </p:nvSpPr>
        <p:spPr>
          <a:xfrm>
            <a:off x="2670175" y="478663"/>
            <a:ext cx="1516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-10" dirty="0"/>
              <a:t>td</a:t>
            </a:r>
            <a:r>
              <a:rPr dirty="0"/>
              <a:t>…</a:t>
            </a:r>
          </a:p>
        </p:txBody>
      </p:sp>
      <p:sp>
        <p:nvSpPr>
          <p:cNvPr id="1048740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66035" indent="-426720">
              <a:lnSpc>
                <a:spcPct val="100000"/>
              </a:lnSpc>
              <a:spcBef>
                <a:spcPts val="670"/>
              </a:spcBef>
              <a:buChar char="•"/>
              <a:tabLst>
                <a:tab pos="2565400" algn="l"/>
                <a:tab pos="2566035" algn="l"/>
              </a:tabLst>
            </a:pPr>
            <a:r>
              <a:rPr spc="-5" dirty="0"/>
              <a:t>Rotavirus and measles</a:t>
            </a:r>
            <a:r>
              <a:rPr spc="35" dirty="0"/>
              <a:t> </a:t>
            </a:r>
            <a:r>
              <a:rPr spc="-5" dirty="0"/>
              <a:t>vaccination</a:t>
            </a:r>
          </a:p>
          <a:p>
            <a:pPr marL="2566035" indent="-426720">
              <a:lnSpc>
                <a:spcPct val="100000"/>
              </a:lnSpc>
              <a:spcBef>
                <a:spcPts val="580"/>
              </a:spcBef>
              <a:buChar char="•"/>
              <a:tabLst>
                <a:tab pos="2565400" algn="l"/>
                <a:tab pos="2566035" algn="l"/>
              </a:tabLst>
            </a:pPr>
            <a:r>
              <a:rPr spc="-5" dirty="0"/>
              <a:t>Early and exclusive</a:t>
            </a:r>
            <a:r>
              <a:rPr spc="45" dirty="0"/>
              <a:t> </a:t>
            </a:r>
            <a:r>
              <a:rPr spc="-5" dirty="0"/>
              <a:t>breastfeeding</a:t>
            </a:r>
          </a:p>
          <a:p>
            <a:pPr marL="2566035" indent="-426720">
              <a:lnSpc>
                <a:spcPct val="100000"/>
              </a:lnSpc>
              <a:spcBef>
                <a:spcPts val="575"/>
              </a:spcBef>
              <a:buChar char="•"/>
              <a:tabLst>
                <a:tab pos="2565400" algn="l"/>
                <a:tab pos="2566035" algn="l"/>
              </a:tabLst>
            </a:pPr>
            <a:r>
              <a:rPr spc="-5" dirty="0"/>
              <a:t>Vitamin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supplementation</a:t>
            </a:r>
          </a:p>
          <a:p>
            <a:pPr marL="2566035" indent="-426720">
              <a:lnSpc>
                <a:spcPct val="100000"/>
              </a:lnSpc>
              <a:spcBef>
                <a:spcPts val="580"/>
              </a:spcBef>
              <a:buChar char="•"/>
              <a:tabLst>
                <a:tab pos="2565400" algn="l"/>
                <a:tab pos="2566035" algn="l"/>
              </a:tabLst>
            </a:pPr>
            <a:r>
              <a:rPr spc="-5" dirty="0"/>
              <a:t>Promotion </a:t>
            </a:r>
            <a:r>
              <a:rPr dirty="0"/>
              <a:t>of </a:t>
            </a:r>
            <a:r>
              <a:rPr spc="-5" dirty="0">
                <a:solidFill>
                  <a:srgbClr val="FF0000"/>
                </a:solidFill>
              </a:rPr>
              <a:t>hand washing </a:t>
            </a:r>
            <a:r>
              <a:rPr spc="-5" dirty="0"/>
              <a:t>with</a:t>
            </a:r>
            <a:r>
              <a:rPr spc="75" dirty="0"/>
              <a:t> </a:t>
            </a:r>
            <a:r>
              <a:rPr spc="-5" dirty="0"/>
              <a:t>soap</a:t>
            </a:r>
          </a:p>
          <a:p>
            <a:pPr marL="248221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565400" algn="l"/>
                <a:tab pos="2566035" algn="l"/>
              </a:tabLst>
            </a:pPr>
            <a:r>
              <a:rPr dirty="0"/>
              <a:t>	Improved </a:t>
            </a:r>
            <a:r>
              <a:rPr spc="-5" dirty="0"/>
              <a:t>drinking water supply and </a:t>
            </a:r>
            <a:r>
              <a:rPr dirty="0"/>
              <a:t>safe  </a:t>
            </a:r>
            <a:r>
              <a:rPr spc="-5" dirty="0"/>
              <a:t>storage </a:t>
            </a:r>
            <a:r>
              <a:rPr dirty="0"/>
              <a:t>of </a:t>
            </a:r>
            <a:r>
              <a:rPr spc="-5" dirty="0"/>
              <a:t>household food </a:t>
            </a:r>
            <a:r>
              <a:rPr dirty="0"/>
              <a:t>&amp;</a:t>
            </a:r>
            <a:r>
              <a:rPr spc="30" dirty="0"/>
              <a:t> </a:t>
            </a:r>
            <a:r>
              <a:rPr spc="-5" dirty="0"/>
              <a:t>water</a:t>
            </a:r>
          </a:p>
          <a:p>
            <a:pPr marL="2820035" indent="-681355">
              <a:lnSpc>
                <a:spcPct val="100000"/>
              </a:lnSpc>
              <a:spcBef>
                <a:spcPts val="575"/>
              </a:spcBef>
              <a:buChar char="•"/>
              <a:tabLst>
                <a:tab pos="2820035" algn="l"/>
                <a:tab pos="2820670" algn="l"/>
              </a:tabLst>
            </a:pPr>
            <a:r>
              <a:rPr spc="-5" dirty="0"/>
              <a:t>Community-wide sanitation</a:t>
            </a:r>
            <a:r>
              <a:rPr spc="35" dirty="0"/>
              <a:t> </a:t>
            </a:r>
            <a:r>
              <a:rPr spc="-5" dirty="0"/>
              <a:t>promotion</a:t>
            </a:r>
          </a:p>
        </p:txBody>
      </p:sp>
      <p:sp>
        <p:nvSpPr>
          <p:cNvPr id="1048741" name="object 4"/>
          <p:cNvSpPr/>
          <p:nvPr/>
        </p:nvSpPr>
        <p:spPr>
          <a:xfrm>
            <a:off x="4710684" y="4169664"/>
            <a:ext cx="44196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2" name="object 5"/>
          <p:cNvSpPr/>
          <p:nvPr/>
        </p:nvSpPr>
        <p:spPr>
          <a:xfrm>
            <a:off x="4706111" y="4165091"/>
            <a:ext cx="4429125" cy="1685925"/>
          </a:xfrm>
          <a:custGeom>
            <a:avLst/>
            <a:gdLst/>
            <a:ahLst/>
            <a:cxnLst/>
            <a:rect l="l" t="t" r="r" b="b"/>
            <a:pathLst>
              <a:path w="4429125" h="1685925">
                <a:moveTo>
                  <a:pt x="0" y="1685543"/>
                </a:moveTo>
                <a:lnTo>
                  <a:pt x="4428744" y="1685543"/>
                </a:lnTo>
                <a:lnTo>
                  <a:pt x="4428744" y="0"/>
                </a:lnTo>
                <a:lnTo>
                  <a:pt x="0" y="0"/>
                </a:lnTo>
                <a:lnTo>
                  <a:pt x="0" y="1685543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3" name="object 6"/>
          <p:cNvSpPr/>
          <p:nvPr/>
        </p:nvSpPr>
        <p:spPr>
          <a:xfrm>
            <a:off x="1054608" y="4169664"/>
            <a:ext cx="3656076" cy="146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4" name="object 7"/>
          <p:cNvSpPr/>
          <p:nvPr/>
        </p:nvSpPr>
        <p:spPr>
          <a:xfrm>
            <a:off x="1050036" y="4165091"/>
            <a:ext cx="3665220" cy="1478280"/>
          </a:xfrm>
          <a:custGeom>
            <a:avLst/>
            <a:gdLst/>
            <a:ahLst/>
            <a:cxnLst/>
            <a:rect l="l" t="t" r="r" b="b"/>
            <a:pathLst>
              <a:path w="3665220" h="1478279">
                <a:moveTo>
                  <a:pt x="0" y="1478280"/>
                </a:moveTo>
                <a:lnTo>
                  <a:pt x="3665220" y="1478280"/>
                </a:lnTo>
                <a:lnTo>
                  <a:pt x="3665220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9144">
            <a:solidFill>
              <a:srgbClr val="18A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5" name="object 8"/>
          <p:cNvSpPr/>
          <p:nvPr/>
        </p:nvSpPr>
        <p:spPr>
          <a:xfrm>
            <a:off x="228600" y="1524000"/>
            <a:ext cx="2348484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3813811" cy="838200"/>
          </a:xfrm>
        </p:spPr>
        <p:txBody>
          <a:bodyPr/>
          <a:lstStyle/>
          <a:p>
            <a:r>
              <a:rPr lang="hi-IN" sz="6600" dirty="0"/>
              <a:t>बालातिसार</a:t>
            </a:r>
            <a:endParaRPr lang="en-IN" sz="6600" dirty="0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056880" cy="1600438"/>
          </a:xfrm>
        </p:spPr>
        <p:txBody>
          <a:bodyPr/>
          <a:lstStyle/>
          <a:p>
            <a:r>
              <a:rPr lang="hi-IN" sz="3200" b="1" dirty="0"/>
              <a:t>गुदेन् बहुद्रवसरणमतिसारः</a:t>
            </a:r>
            <a:endParaRPr lang="en-IN" sz="3200" b="1" dirty="0"/>
          </a:p>
          <a:p>
            <a:endParaRPr lang="en-IN" dirty="0"/>
          </a:p>
          <a:p>
            <a:r>
              <a:rPr lang="en-IN" dirty="0"/>
              <a:t>Excess  mala </a:t>
            </a:r>
            <a:r>
              <a:rPr lang="en-IN" dirty="0" err="1"/>
              <a:t>nirharan</a:t>
            </a:r>
            <a:r>
              <a:rPr lang="en-IN" dirty="0"/>
              <a:t> from </a:t>
            </a:r>
            <a:r>
              <a:rPr lang="en-IN" dirty="0" err="1"/>
              <a:t>guda</a:t>
            </a:r>
            <a:r>
              <a:rPr lang="en-IN" dirty="0"/>
              <a:t> that only known as </a:t>
            </a:r>
            <a:r>
              <a:rPr lang="hi-IN" dirty="0"/>
              <a:t>अतिसार</a:t>
            </a:r>
            <a:r>
              <a:rPr lang="en-IN" dirty="0"/>
              <a:t> when it happen to </a:t>
            </a:r>
            <a:r>
              <a:rPr lang="en-IN" dirty="0" err="1"/>
              <a:t>bala</a:t>
            </a:r>
            <a:r>
              <a:rPr lang="en-IN" dirty="0"/>
              <a:t> that is known as </a:t>
            </a:r>
            <a:r>
              <a:rPr lang="hi-IN" dirty="0"/>
              <a:t>बालातिसार</a:t>
            </a:r>
            <a:endParaRPr lang="en-IN" dirty="0"/>
          </a:p>
        </p:txBody>
      </p:sp>
      <p:pic>
        <p:nvPicPr>
          <p:cNvPr id="2097152" name="Picture 2" descr="C:\Users\LENOVO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51816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1070611" cy="492443"/>
          </a:xfrm>
        </p:spPr>
        <p:txBody>
          <a:bodyPr/>
          <a:lstStyle/>
          <a:p>
            <a:r>
              <a:rPr lang="hi-IN" dirty="0"/>
              <a:t>पुर्वरुप</a:t>
            </a:r>
            <a:endParaRPr lang="en-IN" dirty="0"/>
          </a:p>
        </p:txBody>
      </p:sp>
      <p:sp>
        <p:nvSpPr>
          <p:cNvPr id="1048749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8610600" cy="5232202"/>
          </a:xfrm>
        </p:spPr>
        <p:txBody>
          <a:bodyPr/>
          <a:lstStyle/>
          <a:p>
            <a:r>
              <a:rPr lang="hi-IN" dirty="0"/>
              <a:t> </a:t>
            </a:r>
          </a:p>
          <a:p>
            <a:r>
              <a:rPr lang="hi-IN" dirty="0"/>
              <a:t>ह्यन्नाभिपायूदरकुक्षितोदगत्रावसादानिलसन्निरोधाः |</a:t>
            </a:r>
          </a:p>
          <a:p>
            <a:r>
              <a:rPr lang="hi-IN" dirty="0"/>
              <a:t>विट्सङ्ग आध्मानमथविपाको भविष्यतस्तस्य पुरःसराणि || मा.नि.3/5</a:t>
            </a:r>
            <a:endParaRPr lang="en-IN" dirty="0"/>
          </a:p>
          <a:p>
            <a:endParaRPr lang="en-IN" dirty="0"/>
          </a:p>
          <a:p>
            <a:pPr lvl="4">
              <a:buFont typeface="Wingdings" pitchFamily="2" charset="2"/>
              <a:buChar char="Ø"/>
            </a:pPr>
            <a:r>
              <a:rPr lang="en-IN" sz="2800" dirty="0"/>
              <a:t>Pricking pain at </a:t>
            </a:r>
            <a:r>
              <a:rPr lang="en-IN" sz="2800" dirty="0" err="1"/>
              <a:t>heart,nabhi</a:t>
            </a:r>
            <a:r>
              <a:rPr lang="en-IN" sz="2800" dirty="0"/>
              <a:t>, </a:t>
            </a:r>
            <a:r>
              <a:rPr lang="en-IN" sz="2800" dirty="0" err="1"/>
              <a:t>guda</a:t>
            </a:r>
            <a:r>
              <a:rPr lang="en-IN" sz="2800" dirty="0"/>
              <a:t>, </a:t>
            </a:r>
            <a:r>
              <a:rPr lang="en-IN" sz="2800" dirty="0" err="1"/>
              <a:t>udara</a:t>
            </a:r>
            <a:r>
              <a:rPr lang="en-IN" sz="2800" dirty="0"/>
              <a:t>, 	and </a:t>
            </a:r>
            <a:r>
              <a:rPr lang="en-IN" sz="2800" dirty="0" err="1"/>
              <a:t>kukshi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अधोवायुअवरोध </a:t>
            </a:r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अन्गशिथिलता 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मलप्रवृति अभाव </a:t>
            </a:r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आध्मान 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en-IN" sz="2800" dirty="0"/>
              <a:t>Indigestion of food </a:t>
            </a:r>
            <a:endParaRPr lang="hi-IN" sz="2800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2031325"/>
          </a:xfrm>
        </p:spPr>
        <p:txBody>
          <a:bodyPr/>
          <a:lstStyle/>
          <a:p>
            <a:r>
              <a:rPr lang="hi-IN" sz="6600" dirty="0"/>
              <a:t>प्रकार</a:t>
            </a:r>
            <a:r>
              <a:rPr lang="en-IN" sz="6600" dirty="0"/>
              <a:t> &amp; its </a:t>
            </a:r>
            <a:r>
              <a:rPr lang="hi-IN" sz="6600" dirty="0"/>
              <a:t>रूप </a:t>
            </a:r>
            <a:endParaRPr lang="en-IN" sz="6600" dirty="0"/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2590800" y="990600"/>
            <a:ext cx="6019800" cy="59093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i-IN" sz="3600" b="1" dirty="0"/>
              <a:t>सामान्य</a:t>
            </a:r>
            <a:r>
              <a:rPr lang="en-IN" sz="3600" b="1" dirty="0"/>
              <a:t> </a:t>
            </a:r>
            <a:r>
              <a:rPr lang="hi-IN" sz="3600" b="1" dirty="0"/>
              <a:t>अतिसार</a:t>
            </a:r>
            <a:endParaRPr lang="en-IN" sz="3600" b="1" dirty="0"/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वातातिसार 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पैतिक अतिसार 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कफज अतिसार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त्रिदोषज अतिसार</a:t>
            </a:r>
            <a:endParaRPr lang="en-IN" sz="2800" dirty="0"/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रक्तातिसार 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ज्वरातिसार 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आगन्तुज अतिसार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आमातिसार </a:t>
            </a:r>
          </a:p>
          <a:p>
            <a:pPr marL="914400" lvl="1" indent="-457200">
              <a:buFont typeface="+mj-lt"/>
              <a:buAutoNum type="arabicPeriod"/>
            </a:pPr>
            <a:r>
              <a:rPr lang="hi-IN" sz="2800" dirty="0"/>
              <a:t>प्कवातिसार </a:t>
            </a:r>
            <a:endParaRPr lang="en-IN" sz="2800" dirty="0"/>
          </a:p>
          <a:p>
            <a:pPr marL="457200" indent="-457200">
              <a:buFont typeface="+mj-lt"/>
              <a:buAutoNum type="arabicPeriod"/>
            </a:pPr>
            <a:endParaRPr lang="en-IN" sz="3600" dirty="0"/>
          </a:p>
          <a:p>
            <a:pPr marL="457200" indent="-457200">
              <a:buFont typeface="+mj-lt"/>
              <a:buAutoNum type="arabicPeriod"/>
            </a:pPr>
            <a:r>
              <a:rPr lang="hi-IN" sz="3600" b="1" dirty="0"/>
              <a:t>बालातिसार </a:t>
            </a:r>
            <a:endParaRPr lang="en-IN" sz="3600" b="1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494020" cy="615553"/>
          </a:xfrm>
        </p:spPr>
        <p:txBody>
          <a:bodyPr/>
          <a:lstStyle/>
          <a:p>
            <a:r>
              <a:rPr lang="hi-IN" sz="4000" dirty="0"/>
              <a:t>वातातिसार</a:t>
            </a:r>
            <a:endParaRPr lang="en-IN" sz="4000" dirty="0"/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4431983"/>
          </a:xfrm>
        </p:spPr>
        <p:txBody>
          <a:bodyPr/>
          <a:lstStyle/>
          <a:p>
            <a:r>
              <a:rPr lang="hi-IN" sz="3200" dirty="0"/>
              <a:t>अरुणं फेनिलं रूक्षमल्पमल्पं मुहुर्मुहुः |</a:t>
            </a:r>
          </a:p>
          <a:p>
            <a:r>
              <a:rPr lang="hi-IN" sz="3200" dirty="0"/>
              <a:t>शक्रुदामं सरुक्शब्दं मरुतेनातिसार्यते ||</a:t>
            </a:r>
            <a:r>
              <a:rPr lang="en-IN" sz="3200" dirty="0"/>
              <a:t> </a:t>
            </a:r>
            <a:r>
              <a:rPr lang="hi-IN" sz="3200" dirty="0"/>
              <a:t>मा.नि.</a:t>
            </a:r>
            <a:endParaRPr lang="en-IN" sz="3200" dirty="0"/>
          </a:p>
          <a:p>
            <a:endParaRPr lang="en-IN" sz="3200" dirty="0"/>
          </a:p>
          <a:p>
            <a:r>
              <a:rPr lang="en-IN" sz="3200" dirty="0"/>
              <a:t>Stool comes out with sound and pain which is </a:t>
            </a:r>
            <a:r>
              <a:rPr lang="hi-IN" sz="3200" dirty="0"/>
              <a:t>अरुणं</a:t>
            </a:r>
            <a:r>
              <a:rPr lang="en-IN" sz="3200" dirty="0"/>
              <a:t> in colour with foam and </a:t>
            </a:r>
            <a:r>
              <a:rPr lang="hi-IN" sz="3200" dirty="0"/>
              <a:t>रूक्ष</a:t>
            </a:r>
            <a:r>
              <a:rPr lang="en-IN" sz="3200" dirty="0"/>
              <a:t> in nature which comes out frequently within small amount. </a:t>
            </a:r>
          </a:p>
          <a:p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4343400" cy="685800"/>
          </a:xfrm>
        </p:spPr>
        <p:txBody>
          <a:bodyPr/>
          <a:lstStyle/>
          <a:p>
            <a:pPr lvl="1"/>
            <a:r>
              <a:rPr lang="hi-IN" sz="4000" dirty="0"/>
              <a:t>पैतिक अतिसार </a:t>
            </a:r>
            <a:br>
              <a:rPr lang="hi-IN" sz="4000" dirty="0"/>
            </a:br>
            <a:endParaRPr lang="en-IN" sz="2800" dirty="0"/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4801314"/>
          </a:xfrm>
        </p:spPr>
        <p:txBody>
          <a:bodyPr/>
          <a:lstStyle/>
          <a:p>
            <a:r>
              <a:rPr lang="hi-IN" sz="4000" dirty="0"/>
              <a:t>पित्तात्पीतं निलमालोहितं वा तृष्णामुर्छादाहपाकोपपन्नम् |</a:t>
            </a:r>
            <a:r>
              <a:rPr lang="en-IN" sz="4000" dirty="0"/>
              <a:t> </a:t>
            </a:r>
            <a:r>
              <a:rPr lang="hi-IN" sz="4000" dirty="0"/>
              <a:t>मा.नि.</a:t>
            </a:r>
            <a:endParaRPr lang="en-IN" sz="4000" dirty="0"/>
          </a:p>
          <a:p>
            <a:endParaRPr lang="en-IN" dirty="0"/>
          </a:p>
          <a:p>
            <a:r>
              <a:rPr lang="en-IN" dirty="0"/>
              <a:t>In </a:t>
            </a:r>
            <a:r>
              <a:rPr lang="hi-IN" dirty="0"/>
              <a:t>पैतिक अतिसार </a:t>
            </a:r>
            <a:r>
              <a:rPr lang="en-IN" dirty="0"/>
              <a:t>stool is of yellowish-green in colour or reddish colour patient suffers with associated symptoms like </a:t>
            </a:r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तृष्णा 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मूर्छा 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सर्वान्गदाह </a:t>
            </a:r>
            <a:endParaRPr lang="en-IN" sz="2800" dirty="0"/>
          </a:p>
          <a:p>
            <a:pPr lvl="4">
              <a:buFont typeface="Wingdings" pitchFamily="2" charset="2"/>
              <a:buChar char="Ø"/>
            </a:pPr>
            <a:r>
              <a:rPr lang="hi-IN" sz="2800" dirty="0"/>
              <a:t>गुदपाक</a:t>
            </a:r>
            <a:r>
              <a:rPr lang="en-IN" sz="2800" dirty="0"/>
              <a:t> </a:t>
            </a:r>
            <a:endParaRPr lang="hi-IN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124200" cy="1066800"/>
          </a:xfrm>
        </p:spPr>
        <p:txBody>
          <a:bodyPr/>
          <a:lstStyle/>
          <a:p>
            <a:pPr lvl="1"/>
            <a:r>
              <a:rPr lang="hi-IN" sz="4000" dirty="0"/>
              <a:t>कफज</a:t>
            </a:r>
            <a:r>
              <a:rPr lang="en-IN" sz="4000" dirty="0"/>
              <a:t> </a:t>
            </a:r>
            <a:r>
              <a:rPr lang="hi-IN" sz="4000" dirty="0"/>
              <a:t>अतिसार </a:t>
            </a:r>
            <a:br>
              <a:rPr lang="hi-IN" sz="2800" dirty="0"/>
            </a:br>
            <a:endParaRPr lang="en-IN" dirty="0"/>
          </a:p>
        </p:txBody>
      </p:sp>
      <p:sp>
        <p:nvSpPr>
          <p:cNvPr id="1048757" name="Text Placeholder 2"/>
          <p:cNvSpPr>
            <a:spLocks noGrp="1"/>
          </p:cNvSpPr>
          <p:nvPr>
            <p:ph type="body" idx="1"/>
          </p:nvPr>
        </p:nvSpPr>
        <p:spPr>
          <a:xfrm>
            <a:off x="0" y="1095879"/>
            <a:ext cx="9143999" cy="2708434"/>
          </a:xfrm>
        </p:spPr>
        <p:txBody>
          <a:bodyPr/>
          <a:lstStyle/>
          <a:p>
            <a:r>
              <a:rPr lang="hi-IN" sz="2800" dirty="0"/>
              <a:t>शुक्लं सान्द्रं शलेषमणा श्लेष्मयुक्तं विस्त्रं शीतं ह्यष्टरोमा मनुष्यः | </a:t>
            </a:r>
            <a:r>
              <a:rPr lang="en-IN" sz="2800" dirty="0"/>
              <a:t> 									</a:t>
            </a:r>
            <a:r>
              <a:rPr lang="hi-IN" sz="2800" dirty="0"/>
              <a:t>मा.नि.</a:t>
            </a:r>
            <a:endParaRPr lang="en-IN" sz="28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In </a:t>
            </a:r>
            <a:r>
              <a:rPr lang="hi-IN" dirty="0"/>
              <a:t>कफज</a:t>
            </a:r>
            <a:r>
              <a:rPr lang="en-IN" dirty="0"/>
              <a:t> </a:t>
            </a:r>
            <a:r>
              <a:rPr lang="hi-IN" dirty="0"/>
              <a:t>अतिसार </a:t>
            </a:r>
            <a:r>
              <a:rPr lang="en-IN" dirty="0"/>
              <a:t>stool is whitish coloured associated with thick in consistency ,</a:t>
            </a:r>
            <a:r>
              <a:rPr lang="hi-IN" dirty="0"/>
              <a:t> कफयुक्त , दुर्गन्धि </a:t>
            </a:r>
            <a:r>
              <a:rPr lang="en-IN" dirty="0"/>
              <a:t>and </a:t>
            </a:r>
            <a:r>
              <a:rPr lang="hi-IN" dirty="0"/>
              <a:t>शीत 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Patient suffers from </a:t>
            </a:r>
            <a:r>
              <a:rPr lang="hi-IN" dirty="0"/>
              <a:t>रोमहर्ष 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94020" cy="615553"/>
          </a:xfrm>
        </p:spPr>
        <p:txBody>
          <a:bodyPr/>
          <a:lstStyle/>
          <a:p>
            <a:pPr marL="914400" lvl="1" indent="-457200"/>
            <a:r>
              <a:rPr lang="hi-IN" sz="4000" dirty="0"/>
              <a:t>त्रिदोषज</a:t>
            </a:r>
            <a:r>
              <a:rPr lang="en-IN" sz="4000" dirty="0"/>
              <a:t> </a:t>
            </a:r>
            <a:r>
              <a:rPr lang="hi-IN" sz="4000" dirty="0"/>
              <a:t>अतिसार </a:t>
            </a:r>
            <a:endParaRPr lang="en-IN" sz="4000" dirty="0"/>
          </a:p>
        </p:txBody>
      </p:sp>
      <p:sp>
        <p:nvSpPr>
          <p:cNvPr id="1048759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2831544"/>
          </a:xfrm>
        </p:spPr>
        <p:txBody>
          <a:bodyPr/>
          <a:lstStyle/>
          <a:p>
            <a:r>
              <a:rPr lang="hi-IN" sz="3200" dirty="0"/>
              <a:t>वराहस्नेहमाम्साम्बुसद्रुशं सर्वरुपिणम् |</a:t>
            </a:r>
          </a:p>
          <a:p>
            <a:r>
              <a:rPr lang="hi-IN" sz="3200" dirty="0"/>
              <a:t>क्रुछसाध्यमतिसारं विधाद्दोशत्रयोद्भवम् || मा.नि.</a:t>
            </a:r>
            <a:endParaRPr lang="en-IN" sz="32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In </a:t>
            </a:r>
            <a:r>
              <a:rPr lang="hi-IN" dirty="0"/>
              <a:t>त्रिदोषज</a:t>
            </a:r>
            <a:r>
              <a:rPr lang="en-IN" dirty="0"/>
              <a:t> </a:t>
            </a:r>
            <a:r>
              <a:rPr lang="hi-IN" dirty="0"/>
              <a:t>अतिसार </a:t>
            </a:r>
            <a:r>
              <a:rPr lang="en-IN" dirty="0"/>
              <a:t>stool looks like fate of pig, or water mixed with </a:t>
            </a:r>
            <a:r>
              <a:rPr lang="en-IN" dirty="0" err="1"/>
              <a:t>mamsa</a:t>
            </a:r>
            <a:r>
              <a:rPr lang="en-IN" dirty="0"/>
              <a:t>  (</a:t>
            </a:r>
            <a:r>
              <a:rPr lang="hi-IN" dirty="0"/>
              <a:t>मांसधोवन </a:t>
            </a:r>
            <a:r>
              <a:rPr lang="en-IN" dirty="0"/>
              <a:t>)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This type of  </a:t>
            </a:r>
            <a:r>
              <a:rPr lang="hi-IN" dirty="0"/>
              <a:t>अतिसार </a:t>
            </a:r>
            <a:r>
              <a:rPr lang="en-IN" dirty="0"/>
              <a:t>is </a:t>
            </a:r>
            <a:r>
              <a:rPr lang="hi-IN" dirty="0"/>
              <a:t>कृच्छसाध्य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 txBox="1">
            <a:spLocks noGrp="1"/>
          </p:cNvSpPr>
          <p:nvPr>
            <p:ph type="title"/>
          </p:nvPr>
        </p:nvSpPr>
        <p:spPr>
          <a:xfrm>
            <a:off x="2014854" y="840994"/>
            <a:ext cx="5914390" cy="978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Magnitude </a:t>
            </a:r>
            <a:r>
              <a:rPr dirty="0"/>
              <a:t>of </a:t>
            </a:r>
            <a:r>
              <a:rPr spc="-5" dirty="0"/>
              <a:t>the problem:</a:t>
            </a:r>
            <a:r>
              <a:rPr spc="-65" dirty="0"/>
              <a:t> </a:t>
            </a:r>
            <a:r>
              <a:rPr i="1" dirty="0">
                <a:latin typeface="Arial"/>
                <a:cs typeface="Arial"/>
              </a:rPr>
              <a:t>World</a:t>
            </a:r>
          </a:p>
        </p:txBody>
      </p:sp>
      <p:sp>
        <p:nvSpPr>
          <p:cNvPr id="1048604" name="object 3"/>
          <p:cNvSpPr txBox="1"/>
          <p:nvPr/>
        </p:nvSpPr>
        <p:spPr>
          <a:xfrm>
            <a:off x="2403475" y="1744726"/>
            <a:ext cx="5911850" cy="386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192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Diarrhoeal disease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2nd leading  cause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death in children under 5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yrs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10" dirty="0">
                <a:latin typeface="Arial"/>
                <a:cs typeface="Arial"/>
              </a:rPr>
              <a:t>age.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Globally, there are about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3-5 Bn cases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diarrhoeal disease every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yr.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Diarrhoeal disease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kills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 Mn</a:t>
            </a:r>
            <a:r>
              <a:rPr sz="24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children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every </a:t>
            </a:r>
            <a:r>
              <a:rPr sz="2400" dirty="0">
                <a:latin typeface="Arial"/>
                <a:cs typeface="Arial"/>
              </a:rPr>
              <a:t>yr.</a:t>
            </a:r>
            <a:endParaRPr sz="2400">
              <a:latin typeface="Arial"/>
              <a:cs typeface="Arial"/>
            </a:endParaRPr>
          </a:p>
          <a:p>
            <a:pPr marL="355600" marR="5334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Diarrhea accounts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over 20%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all  deaths in under 5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children.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both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preventable </a:t>
            </a:r>
            <a:r>
              <a:rPr sz="2400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and</a:t>
            </a:r>
            <a:r>
              <a:rPr sz="24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treatable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5494020" cy="892552"/>
          </a:xfrm>
        </p:spPr>
        <p:txBody>
          <a:bodyPr/>
          <a:lstStyle/>
          <a:p>
            <a:pPr lvl="1"/>
            <a:r>
              <a:rPr lang="hi-IN" sz="4000" dirty="0"/>
              <a:t>रक्तातिसार</a:t>
            </a:r>
            <a:r>
              <a:rPr lang="hi-IN" sz="2800" dirty="0"/>
              <a:t> </a:t>
            </a:r>
            <a:br>
              <a:rPr lang="hi-IN" sz="2800" dirty="0"/>
            </a:br>
            <a:endParaRPr lang="en-IN" dirty="0"/>
          </a:p>
        </p:txBody>
      </p:sp>
      <p:sp>
        <p:nvSpPr>
          <p:cNvPr id="1048761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4308872"/>
          </a:xfrm>
        </p:spPr>
        <p:txBody>
          <a:bodyPr/>
          <a:lstStyle/>
          <a:p>
            <a:r>
              <a:rPr lang="hi-IN" sz="3200" dirty="0"/>
              <a:t>पित्तकृन्ति यदाऽत्यर्थ द्रव्याण्यश्नाति पैतिके |</a:t>
            </a:r>
          </a:p>
          <a:p>
            <a:r>
              <a:rPr lang="hi-IN" sz="3200" dirty="0"/>
              <a:t>तदोपजयतेऽभिक्ष्णं  रक्तातिसार उल्बणः || मा.नि.</a:t>
            </a:r>
            <a:endParaRPr lang="en-IN" sz="3200" dirty="0"/>
          </a:p>
          <a:p>
            <a:endParaRPr lang="en-IN" dirty="0"/>
          </a:p>
          <a:p>
            <a:pPr marL="457200" indent="-457200">
              <a:buFont typeface="Wingdings" pitchFamily="2" charset="2"/>
              <a:buChar char="Ø"/>
            </a:pPr>
            <a:r>
              <a:rPr lang="en-IN" dirty="0"/>
              <a:t>When patient is suffering from </a:t>
            </a:r>
            <a:r>
              <a:rPr lang="hi-IN" dirty="0"/>
              <a:t>पैतिक अतिसार </a:t>
            </a:r>
            <a:r>
              <a:rPr lang="en-IN" dirty="0"/>
              <a:t>and the if patient indulge with </a:t>
            </a:r>
            <a:r>
              <a:rPr lang="hi-IN" dirty="0"/>
              <a:t>पैतिक</a:t>
            </a:r>
            <a:r>
              <a:rPr lang="en-IN" dirty="0"/>
              <a:t> </a:t>
            </a:r>
            <a:r>
              <a:rPr lang="hi-IN" dirty="0"/>
              <a:t>आहार विहार </a:t>
            </a:r>
            <a:r>
              <a:rPr lang="en-IN" dirty="0"/>
              <a:t>then he suffers from very dangerous and difficult to treat </a:t>
            </a:r>
            <a:r>
              <a:rPr lang="hi-IN" dirty="0"/>
              <a:t>रक्तातिसार</a:t>
            </a:r>
            <a:endParaRPr lang="en-IN" dirty="0"/>
          </a:p>
          <a:p>
            <a:pPr marL="457200" indent="-457200">
              <a:buFont typeface="Wingdings" pitchFamily="2" charset="2"/>
              <a:buChar char="Ø"/>
            </a:pPr>
            <a:endParaRPr lang="en-IN" dirty="0"/>
          </a:p>
          <a:p>
            <a:pPr marL="457200" indent="-457200">
              <a:buFont typeface="Wingdings" pitchFamily="2" charset="2"/>
              <a:buChar char="Ø"/>
            </a:pPr>
            <a:r>
              <a:rPr lang="en-IN" dirty="0"/>
              <a:t>Stoll is looks like blood only or reddish-yellow in colour and there is symptoms of </a:t>
            </a:r>
            <a:r>
              <a:rPr lang="hi-IN" dirty="0"/>
              <a:t>पैतिक</a:t>
            </a:r>
            <a:r>
              <a:rPr lang="en-IN" dirty="0"/>
              <a:t> </a:t>
            </a:r>
            <a:r>
              <a:rPr lang="hi-IN" dirty="0"/>
              <a:t>अतिसार</a:t>
            </a:r>
            <a:r>
              <a:rPr lang="en-IN" dirty="0"/>
              <a:t> also visible in this type of patient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94020" cy="892552"/>
          </a:xfrm>
        </p:spPr>
        <p:txBody>
          <a:bodyPr/>
          <a:lstStyle/>
          <a:p>
            <a:pPr lvl="1"/>
            <a:r>
              <a:rPr lang="hi-IN" sz="4000" dirty="0"/>
              <a:t>ज्वरातिसार</a:t>
            </a:r>
            <a:r>
              <a:rPr lang="hi-IN" sz="2800" dirty="0"/>
              <a:t> </a:t>
            </a:r>
            <a:br>
              <a:rPr lang="hi-IN" sz="2800" dirty="0"/>
            </a:br>
            <a:endParaRPr lang="en-IN" dirty="0"/>
          </a:p>
        </p:txBody>
      </p:sp>
      <p:sp>
        <p:nvSpPr>
          <p:cNvPr id="1048763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2462213"/>
          </a:xfrm>
        </p:spPr>
        <p:txBody>
          <a:bodyPr/>
          <a:lstStyle/>
          <a:p>
            <a:r>
              <a:rPr lang="hi-IN" sz="3200" dirty="0"/>
              <a:t>ज्वरातिसारयोरुक्तं  निदानं यत् पृथक् पृथक् |</a:t>
            </a:r>
          </a:p>
          <a:p>
            <a:r>
              <a:rPr lang="hi-IN" sz="3200" dirty="0"/>
              <a:t>तत्स्याज्ज्वरातिसारस्य तेन नात्रोदितं पुनः || मा.नि.</a:t>
            </a:r>
            <a:endParaRPr lang="en-IN" sz="32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There is diffract </a:t>
            </a:r>
            <a:r>
              <a:rPr lang="en-IN" dirty="0" err="1"/>
              <a:t>nidanas</a:t>
            </a:r>
            <a:r>
              <a:rPr lang="en-IN" dirty="0"/>
              <a:t> for </a:t>
            </a:r>
            <a:r>
              <a:rPr lang="en-IN" dirty="0" err="1"/>
              <a:t>jvara</a:t>
            </a:r>
            <a:r>
              <a:rPr lang="en-IN" dirty="0"/>
              <a:t> and </a:t>
            </a:r>
            <a:r>
              <a:rPr lang="en-IN" dirty="0" err="1"/>
              <a:t>atisara</a:t>
            </a:r>
            <a:r>
              <a:rPr lang="en-IN" dirty="0"/>
              <a:t> when patient indulge with both </a:t>
            </a:r>
            <a:r>
              <a:rPr lang="en-IN" dirty="0" err="1"/>
              <a:t>nidana</a:t>
            </a:r>
            <a:r>
              <a:rPr lang="en-IN" dirty="0"/>
              <a:t> then he suffers from </a:t>
            </a:r>
            <a:r>
              <a:rPr lang="hi-IN" dirty="0"/>
              <a:t>ज्वरातिसार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94020" cy="1046440"/>
          </a:xfrm>
        </p:spPr>
        <p:txBody>
          <a:bodyPr/>
          <a:lstStyle/>
          <a:p>
            <a:pPr lvl="1"/>
            <a:r>
              <a:rPr lang="hi-IN" sz="4000" dirty="0"/>
              <a:t>आगन्तुज अतिसार</a:t>
            </a:r>
            <a:br>
              <a:rPr lang="hi-IN" sz="4000" dirty="0"/>
            </a:br>
            <a:endParaRPr lang="en-IN" sz="2800" dirty="0"/>
          </a:p>
        </p:txBody>
      </p:sp>
      <p:sp>
        <p:nvSpPr>
          <p:cNvPr id="1048765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3570208"/>
          </a:xfrm>
        </p:spPr>
        <p:txBody>
          <a:bodyPr/>
          <a:lstStyle/>
          <a:p>
            <a:r>
              <a:rPr lang="hi-IN" sz="3200" dirty="0"/>
              <a:t>आगन्तु द्वावतिसारौ मानसौ भयशोकजौ |</a:t>
            </a:r>
          </a:p>
          <a:p>
            <a:r>
              <a:rPr lang="hi-IN" sz="3200" dirty="0"/>
              <a:t>ततयोलंक्षणं वायोर्यदतीसारलक्षनम् || च.चि.19/24</a:t>
            </a:r>
            <a:endParaRPr lang="en-IN" sz="32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According to </a:t>
            </a:r>
            <a:r>
              <a:rPr lang="hi-IN" dirty="0"/>
              <a:t>आचार्य चरक</a:t>
            </a:r>
            <a:r>
              <a:rPr lang="en-IN" dirty="0"/>
              <a:t> there is mainly two type of </a:t>
            </a:r>
            <a:r>
              <a:rPr lang="hi-IN" dirty="0"/>
              <a:t>आगन्तुज अतिसार</a:t>
            </a:r>
            <a:r>
              <a:rPr lang="en-IN" dirty="0"/>
              <a:t> they are  </a:t>
            </a:r>
            <a:r>
              <a:rPr lang="hi-IN" dirty="0"/>
              <a:t>भयाज </a:t>
            </a:r>
            <a:r>
              <a:rPr lang="en-IN" dirty="0"/>
              <a:t>and </a:t>
            </a:r>
            <a:r>
              <a:rPr lang="hi-IN" dirty="0"/>
              <a:t>शोकज 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Bothe are associated with </a:t>
            </a:r>
            <a:r>
              <a:rPr lang="hi-IN" dirty="0"/>
              <a:t>मानस भाव 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hi-IN" dirty="0"/>
              <a:t>लक्षण </a:t>
            </a:r>
            <a:r>
              <a:rPr lang="en-IN" dirty="0"/>
              <a:t>of all </a:t>
            </a:r>
            <a:r>
              <a:rPr lang="hi-IN" dirty="0"/>
              <a:t>आगन्तुज अतिसार </a:t>
            </a:r>
            <a:r>
              <a:rPr lang="en-IN" dirty="0"/>
              <a:t>are same as </a:t>
            </a:r>
            <a:r>
              <a:rPr lang="hi-IN" dirty="0"/>
              <a:t>वातज अतिसार 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94020" cy="892552"/>
          </a:xfrm>
        </p:spPr>
        <p:txBody>
          <a:bodyPr/>
          <a:lstStyle/>
          <a:p>
            <a:pPr lvl="1"/>
            <a:r>
              <a:rPr lang="hi-IN" sz="4000" dirty="0"/>
              <a:t>आमातिसार</a:t>
            </a:r>
            <a:r>
              <a:rPr lang="hi-IN" sz="2800" dirty="0"/>
              <a:t> </a:t>
            </a:r>
            <a:br>
              <a:rPr lang="hi-IN" sz="2800" dirty="0"/>
            </a:br>
            <a:endParaRPr lang="en-IN" dirty="0"/>
          </a:p>
        </p:txBody>
      </p:sp>
      <p:sp>
        <p:nvSpPr>
          <p:cNvPr id="1048767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5879"/>
            <a:ext cx="8762999" cy="3877985"/>
          </a:xfrm>
        </p:spPr>
        <p:txBody>
          <a:bodyPr/>
          <a:lstStyle/>
          <a:p>
            <a:r>
              <a:rPr lang="hi-IN" sz="2800" dirty="0"/>
              <a:t>आमाजिर्णोपद्रुताः क्षोभयन्तः कोष्ठं दोषाः संप्रदुष्टाः साभाक्तम् |</a:t>
            </a:r>
          </a:p>
          <a:p>
            <a:r>
              <a:rPr lang="hi-IN" sz="2800" dirty="0"/>
              <a:t>नानावर्ण नैकशः सारयन्ति क्रुच्छाज्जन्तो: षष्ठमेनं वदन्ति || </a:t>
            </a:r>
            <a:r>
              <a:rPr lang="en-IN" sz="2800" dirty="0"/>
              <a:t>								</a:t>
            </a:r>
            <a:r>
              <a:rPr lang="hi-IN" sz="2800" dirty="0"/>
              <a:t>सु.उ.40/16</a:t>
            </a:r>
            <a:endParaRPr lang="en-IN" sz="28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In </a:t>
            </a:r>
            <a:r>
              <a:rPr lang="hi-IN" dirty="0"/>
              <a:t>आमातिसार</a:t>
            </a:r>
            <a:r>
              <a:rPr lang="en-IN" dirty="0"/>
              <a:t> when </a:t>
            </a:r>
            <a:r>
              <a:rPr lang="en-IN" dirty="0" err="1"/>
              <a:t>pachana</a:t>
            </a:r>
            <a:r>
              <a:rPr lang="en-IN" dirty="0"/>
              <a:t> of </a:t>
            </a:r>
            <a:r>
              <a:rPr lang="en-IN" dirty="0" err="1"/>
              <a:t>anna</a:t>
            </a:r>
            <a:r>
              <a:rPr lang="en-IN" dirty="0"/>
              <a:t> does not accurse then </a:t>
            </a:r>
            <a:r>
              <a:rPr lang="en-IN" dirty="0" err="1"/>
              <a:t>doshas</a:t>
            </a:r>
            <a:r>
              <a:rPr lang="en-IN" dirty="0"/>
              <a:t> got </a:t>
            </a:r>
            <a:r>
              <a:rPr lang="en-IN" dirty="0" err="1"/>
              <a:t>elivated</a:t>
            </a:r>
            <a:r>
              <a:rPr lang="en-IN" dirty="0"/>
              <a:t> in </a:t>
            </a:r>
            <a:r>
              <a:rPr lang="en-IN" dirty="0" err="1"/>
              <a:t>kustha</a:t>
            </a:r>
            <a:r>
              <a:rPr lang="en-IN" dirty="0"/>
              <a:t> and it produce </a:t>
            </a:r>
            <a:r>
              <a:rPr lang="en-IN" dirty="0" err="1"/>
              <a:t>dusana</a:t>
            </a:r>
            <a:r>
              <a:rPr lang="en-IN" dirty="0"/>
              <a:t> to </a:t>
            </a:r>
            <a:r>
              <a:rPr lang="en-IN" dirty="0" err="1"/>
              <a:t>raktadi</a:t>
            </a:r>
            <a:r>
              <a:rPr lang="en-IN" dirty="0"/>
              <a:t> </a:t>
            </a:r>
            <a:r>
              <a:rPr lang="en-IN" dirty="0" err="1"/>
              <a:t>dhatu</a:t>
            </a:r>
            <a:r>
              <a:rPr lang="en-IN" dirty="0"/>
              <a:t> and mala and produce different coloured stool which is comes out with pain and repeatedly  that is  </a:t>
            </a:r>
            <a:r>
              <a:rPr lang="hi-IN" dirty="0"/>
              <a:t>आमातिसार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hi-IN" dirty="0"/>
              <a:t>आमातिसार</a:t>
            </a:r>
            <a:r>
              <a:rPr lang="en-IN" dirty="0"/>
              <a:t> is </a:t>
            </a:r>
            <a:r>
              <a:rPr lang="hi-IN" dirty="0"/>
              <a:t>कृच्छसाध्य 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3352800" cy="609599"/>
          </a:xfrm>
        </p:spPr>
        <p:txBody>
          <a:bodyPr/>
          <a:lstStyle/>
          <a:p>
            <a:pPr lvl="1"/>
            <a:r>
              <a:rPr lang="hi-IN" sz="4000" dirty="0"/>
              <a:t>प्कवातिसार </a:t>
            </a:r>
            <a:br>
              <a:rPr lang="en-IN" sz="2800" dirty="0"/>
            </a:br>
            <a:endParaRPr lang="en-IN" dirty="0"/>
          </a:p>
        </p:txBody>
      </p:sp>
      <p:sp>
        <p:nvSpPr>
          <p:cNvPr id="1048769" name="Text Placeholder 2"/>
          <p:cNvSpPr>
            <a:spLocks noGrp="1"/>
          </p:cNvSpPr>
          <p:nvPr>
            <p:ph type="body" idx="1"/>
          </p:nvPr>
        </p:nvSpPr>
        <p:spPr>
          <a:xfrm>
            <a:off x="543559" y="1095879"/>
            <a:ext cx="8056880" cy="4801314"/>
          </a:xfrm>
        </p:spPr>
        <p:txBody>
          <a:bodyPr/>
          <a:lstStyle/>
          <a:p>
            <a:r>
              <a:rPr lang="hi-IN" sz="2800" dirty="0"/>
              <a:t>संस्रुष्ठमेभिर्दोषैस्तु न्यस्तमप्स्ववसीदति |</a:t>
            </a:r>
          </a:p>
          <a:p>
            <a:r>
              <a:rPr lang="hi-IN" sz="2800" dirty="0"/>
              <a:t>पुरीषं भृशदुर्गन्धि विच्छिन्नम् चामसंज्ञकम् ||  </a:t>
            </a:r>
          </a:p>
          <a:p>
            <a:endParaRPr lang="hi-IN" sz="2800" dirty="0"/>
          </a:p>
          <a:p>
            <a:r>
              <a:rPr lang="hi-IN" sz="2800" dirty="0"/>
              <a:t>एतान्ये व तु लिङ्गानि विपरीतानि यस्य तु |</a:t>
            </a:r>
          </a:p>
          <a:p>
            <a:r>
              <a:rPr lang="hi-IN" sz="2800" dirty="0"/>
              <a:t>लाघवञ्च मनुष्यस्य तस्य पक्वं विनिर्दिशेत् || </a:t>
            </a:r>
            <a:endParaRPr lang="en-IN" sz="2800" dirty="0"/>
          </a:p>
          <a:p>
            <a:r>
              <a:rPr lang="en-IN" sz="2800" dirty="0"/>
              <a:t>						</a:t>
            </a:r>
            <a:r>
              <a:rPr lang="hi-IN" sz="2800" dirty="0"/>
              <a:t>सु.उ.40/17-18</a:t>
            </a:r>
            <a:endParaRPr lang="en-IN" sz="28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When there is no </a:t>
            </a:r>
            <a:r>
              <a:rPr lang="hi-IN" dirty="0"/>
              <a:t>लक्षण </a:t>
            </a:r>
            <a:r>
              <a:rPr lang="en-IN" dirty="0"/>
              <a:t>of </a:t>
            </a:r>
            <a:r>
              <a:rPr lang="hi-IN" dirty="0"/>
              <a:t>आममल </a:t>
            </a:r>
            <a:r>
              <a:rPr lang="en-IN" dirty="0"/>
              <a:t>seen and patient feel free after </a:t>
            </a:r>
            <a:r>
              <a:rPr lang="en-IN" dirty="0" err="1"/>
              <a:t>malanirharana</a:t>
            </a:r>
            <a:r>
              <a:rPr lang="en-IN" dirty="0"/>
              <a:t> that is known as </a:t>
            </a:r>
            <a:r>
              <a:rPr lang="hi-IN" dirty="0"/>
              <a:t>प्कवातिसार 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Here in </a:t>
            </a:r>
            <a:r>
              <a:rPr lang="hi-IN" dirty="0"/>
              <a:t>प्कवातिसार लक्षण</a:t>
            </a:r>
            <a:r>
              <a:rPr lang="en-IN" dirty="0"/>
              <a:t> are same as </a:t>
            </a:r>
            <a:r>
              <a:rPr lang="en-IN" dirty="0" err="1"/>
              <a:t>amatisara</a:t>
            </a:r>
            <a:r>
              <a:rPr lang="en-IN" dirty="0"/>
              <a:t> but only difference is in stool there will be no </a:t>
            </a:r>
            <a:r>
              <a:rPr lang="en-IN" dirty="0" err="1"/>
              <a:t>aam</a:t>
            </a:r>
            <a:r>
              <a:rPr lang="en-IN" dirty="0"/>
              <a:t>.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94020" cy="615553"/>
          </a:xfrm>
        </p:spPr>
        <p:txBody>
          <a:bodyPr/>
          <a:lstStyle/>
          <a:p>
            <a:r>
              <a:rPr lang="hi-IN" sz="4000" dirty="0"/>
              <a:t>बालातिसार</a:t>
            </a:r>
            <a:endParaRPr lang="en-IN" sz="4000" dirty="0"/>
          </a:p>
        </p:txBody>
      </p:sp>
      <p:graphicFrame>
        <p:nvGraphicFramePr>
          <p:cNvPr id="4194311" name="Table 3"/>
          <p:cNvGraphicFramePr>
            <a:graphicFrameLocks noGrp="1"/>
          </p:cNvGraphicFramePr>
          <p:nvPr/>
        </p:nvGraphicFramePr>
        <p:xfrm>
          <a:off x="381000" y="838200"/>
          <a:ext cx="8305800" cy="477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0372">
                <a:tc>
                  <a:txBody>
                    <a:bodyPr/>
                    <a:lstStyle/>
                    <a:p>
                      <a:r>
                        <a:rPr lang="hi-IN" sz="2400" dirty="0"/>
                        <a:t>क्षिरदोशजन्य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400" dirty="0"/>
                        <a:t>बालग्रह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व्यधिजन्य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i-IN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अन्य कारनजन्य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028">
                <a:tc>
                  <a:txBody>
                    <a:bodyPr/>
                    <a:lstStyle/>
                    <a:p>
                      <a:r>
                        <a:rPr lang="hi-IN" sz="2400" dirty="0"/>
                        <a:t>पैतिक</a:t>
                      </a:r>
                      <a:r>
                        <a:rPr lang="en-IN" sz="2400" baseline="0" dirty="0"/>
                        <a:t> </a:t>
                      </a:r>
                      <a:r>
                        <a:rPr lang="hi-IN" sz="2400" dirty="0"/>
                        <a:t>क्षिरदोष </a:t>
                      </a:r>
                    </a:p>
                    <a:p>
                      <a:r>
                        <a:rPr lang="hi-IN" sz="2400" dirty="0"/>
                        <a:t>त्रिदोषज </a:t>
                      </a:r>
                    </a:p>
                    <a:p>
                      <a:r>
                        <a:rPr lang="hi-IN" sz="2400" dirty="0"/>
                        <a:t>वैवर्ण्य </a:t>
                      </a:r>
                    </a:p>
                    <a:p>
                      <a:r>
                        <a:rPr lang="hi-IN" sz="2400" dirty="0"/>
                        <a:t>पारिगर्भिक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400" dirty="0"/>
                        <a:t>नागमैष पितृग्रह </a:t>
                      </a:r>
                    </a:p>
                    <a:p>
                      <a:r>
                        <a:rPr lang="hi-IN" sz="2400" dirty="0"/>
                        <a:t>शकुनिग्रह </a:t>
                      </a:r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पुतना ग्रह 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शितपुतना ग्रह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अन्धपुतना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रेवतिग्रह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सुश्करेवति ग्रह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विभिन्न व्यधि उपद्रव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उत्फ़्फ़ुल्लिका क्रुमि तालुकन्तक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म्रुतिकाभक्शन जन्य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त्रास जन्य</a:t>
                      </a:r>
                    </a:p>
                    <a:p>
                      <a:r>
                        <a:rPr lang="hi-IN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दन्तोद्भेद जन्य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94020" cy="615553"/>
          </a:xfrm>
        </p:spPr>
        <p:txBody>
          <a:bodyPr/>
          <a:lstStyle/>
          <a:p>
            <a:r>
              <a:rPr lang="hi-IN" sz="4000" dirty="0"/>
              <a:t>सामान्य सम्प्राप्ति</a:t>
            </a:r>
            <a:endParaRPr lang="en-IN" sz="4000" dirty="0"/>
          </a:p>
        </p:txBody>
      </p:sp>
      <p:sp>
        <p:nvSpPr>
          <p:cNvPr id="1048772" name="Text Placeholder 2"/>
          <p:cNvSpPr>
            <a:spLocks noGrp="1"/>
          </p:cNvSpPr>
          <p:nvPr>
            <p:ph type="body" idx="1"/>
          </p:nvPr>
        </p:nvSpPr>
        <p:spPr>
          <a:xfrm>
            <a:off x="0" y="1095879"/>
            <a:ext cx="9143999" cy="3508653"/>
          </a:xfrm>
        </p:spPr>
        <p:txBody>
          <a:bodyPr/>
          <a:lstStyle/>
          <a:p>
            <a:r>
              <a:rPr lang="hi-IN" sz="2800" dirty="0"/>
              <a:t>सम्शम्यपां धातुरग्निं प्रवृध्दः शक्रुन्मिश्रो वयुनाऽधः प्रणुन्नः </a:t>
            </a:r>
          </a:p>
          <a:p>
            <a:r>
              <a:rPr lang="hi-IN" sz="2800" dirty="0"/>
              <a:t>सरत्यतिवातिसरं तमाहुर्व्याधिं धोरं षड्विधं तं वदन्ति || मा .नि.3/4</a:t>
            </a:r>
            <a:endParaRPr lang="en-IN" sz="2800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When increase </a:t>
            </a:r>
            <a:r>
              <a:rPr lang="en-IN" dirty="0" err="1"/>
              <a:t>jaliya</a:t>
            </a:r>
            <a:r>
              <a:rPr lang="en-IN" dirty="0"/>
              <a:t> </a:t>
            </a:r>
            <a:r>
              <a:rPr lang="en-IN" dirty="0" err="1"/>
              <a:t>dhatu</a:t>
            </a:r>
            <a:r>
              <a:rPr lang="en-IN" dirty="0"/>
              <a:t> decreased </a:t>
            </a:r>
            <a:r>
              <a:rPr lang="en-IN" dirty="0" err="1"/>
              <a:t>pachakangni</a:t>
            </a:r>
            <a:r>
              <a:rPr lang="en-IN" dirty="0"/>
              <a:t> and got mixed up with mala </a:t>
            </a:r>
            <a:r>
              <a:rPr lang="en-IN" dirty="0" err="1"/>
              <a:t>whith</a:t>
            </a:r>
            <a:r>
              <a:rPr lang="en-IN" dirty="0"/>
              <a:t> the help of </a:t>
            </a:r>
            <a:r>
              <a:rPr lang="en-IN" dirty="0" err="1"/>
              <a:t>prakupita</a:t>
            </a:r>
            <a:r>
              <a:rPr lang="en-IN" dirty="0"/>
              <a:t> </a:t>
            </a:r>
            <a:r>
              <a:rPr lang="en-IN" dirty="0" err="1"/>
              <a:t>vayu</a:t>
            </a:r>
            <a:r>
              <a:rPr lang="en-IN" dirty="0"/>
              <a:t> it comes out from </a:t>
            </a:r>
            <a:r>
              <a:rPr lang="en-IN" dirty="0" err="1"/>
              <a:t>guda</a:t>
            </a:r>
            <a:r>
              <a:rPr lang="en-IN" dirty="0"/>
              <a:t> </a:t>
            </a:r>
            <a:r>
              <a:rPr lang="en-IN" dirty="0" err="1"/>
              <a:t>marga</a:t>
            </a:r>
            <a:r>
              <a:rPr lang="en-IN" dirty="0"/>
              <a:t> this type of </a:t>
            </a:r>
            <a:r>
              <a:rPr lang="en-IN" dirty="0" err="1"/>
              <a:t>bhyankar</a:t>
            </a:r>
            <a:r>
              <a:rPr lang="en-IN" dirty="0"/>
              <a:t> </a:t>
            </a:r>
            <a:r>
              <a:rPr lang="en-IN" dirty="0" err="1"/>
              <a:t>vyadhi</a:t>
            </a:r>
            <a:r>
              <a:rPr lang="en-IN" dirty="0"/>
              <a:t> known as </a:t>
            </a:r>
            <a:r>
              <a:rPr lang="en-IN" dirty="0" err="1"/>
              <a:t>atisara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2362200" cy="677108"/>
          </a:xfrm>
        </p:spPr>
        <p:txBody>
          <a:bodyPr/>
          <a:lstStyle/>
          <a:p>
            <a:r>
              <a:rPr lang="hi-IN" sz="4400" dirty="0"/>
              <a:t>चिकित्सा</a:t>
            </a:r>
            <a:endParaRPr lang="en-IN" sz="4400" dirty="0"/>
          </a:p>
        </p:txBody>
      </p:sp>
      <p:sp>
        <p:nvSpPr>
          <p:cNvPr id="1048774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8915399" cy="3323987"/>
          </a:xfrm>
        </p:spPr>
        <p:txBody>
          <a:bodyPr/>
          <a:lstStyle/>
          <a:p>
            <a:r>
              <a:rPr lang="hi-IN" sz="3600" dirty="0"/>
              <a:t>चिकित्सा  सिद्धान्त</a:t>
            </a:r>
            <a:endParaRPr lang="en-IN" sz="3600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i-IN" dirty="0"/>
              <a:t>निदान परिवर्जन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IN" dirty="0"/>
              <a:t>in </a:t>
            </a:r>
            <a:r>
              <a:rPr lang="hi-IN" dirty="0"/>
              <a:t>सामावस्था - </a:t>
            </a:r>
            <a:r>
              <a:rPr lang="en-IN" dirty="0"/>
              <a:t>first </a:t>
            </a:r>
            <a:r>
              <a:rPr lang="hi-IN" dirty="0"/>
              <a:t>दीपन पाचन </a:t>
            </a:r>
            <a:r>
              <a:rPr lang="en-IN" dirty="0"/>
              <a:t>with </a:t>
            </a:r>
            <a:r>
              <a:rPr lang="hi-IN" dirty="0"/>
              <a:t>बालचतुर्भद्र , लवन्भास्कर चूर्ण 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IN" dirty="0"/>
              <a:t>in </a:t>
            </a:r>
            <a:r>
              <a:rPr lang="hi-IN" dirty="0"/>
              <a:t>निरामवस्था - गङ्गाधर चूर्ण , कर्पूर रस </a:t>
            </a:r>
            <a:r>
              <a:rPr lang="en-IN" dirty="0"/>
              <a:t>etc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i-IN" dirty="0"/>
              <a:t>लघुसंशोधन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i-IN" dirty="0"/>
              <a:t>पोषक युष </a:t>
            </a:r>
            <a:r>
              <a:rPr lang="en-IN" dirty="0"/>
              <a:t>is use full as </a:t>
            </a:r>
            <a:r>
              <a:rPr lang="hi-IN" dirty="0"/>
              <a:t>पानक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94020" cy="1046440"/>
          </a:xfrm>
        </p:spPr>
        <p:txBody>
          <a:bodyPr/>
          <a:lstStyle/>
          <a:p>
            <a:r>
              <a:rPr lang="hi-IN" sz="3600" b="1" dirty="0"/>
              <a:t>औषधि विवेचन </a:t>
            </a:r>
            <a:br>
              <a:rPr lang="hi-IN" dirty="0"/>
            </a:br>
            <a:endParaRPr lang="en-IN" dirty="0"/>
          </a:p>
        </p:txBody>
      </p:sp>
      <p:sp>
        <p:nvSpPr>
          <p:cNvPr id="1048776" name="Text Placeholder 2"/>
          <p:cNvSpPr>
            <a:spLocks noGrp="1"/>
          </p:cNvSpPr>
          <p:nvPr>
            <p:ph type="body" idx="1"/>
          </p:nvPr>
        </p:nvSpPr>
        <p:spPr>
          <a:xfrm>
            <a:off x="0" y="948690"/>
            <a:ext cx="9144000" cy="5170646"/>
          </a:xfrm>
        </p:spPr>
        <p:txBody>
          <a:bodyPr/>
          <a:lstStyle/>
          <a:p>
            <a:r>
              <a:rPr lang="en-IN" dirty="0"/>
              <a:t>in </a:t>
            </a:r>
            <a:r>
              <a:rPr lang="hi-IN" dirty="0"/>
              <a:t>रावणकृत कुमर्तन्त्र </a:t>
            </a:r>
            <a:r>
              <a:rPr lang="en-IN" dirty="0"/>
              <a:t>there is many </a:t>
            </a:r>
            <a:r>
              <a:rPr lang="hi-IN" dirty="0"/>
              <a:t>योग </a:t>
            </a:r>
            <a:r>
              <a:rPr lang="en-IN" dirty="0"/>
              <a:t>are explained </a:t>
            </a:r>
          </a:p>
          <a:p>
            <a:endParaRPr lang="en-IN" dirty="0"/>
          </a:p>
          <a:p>
            <a:r>
              <a:rPr lang="hi-IN" b="1" dirty="0"/>
              <a:t>बिल्वं च पुष्पाणि च धातकिनां जलं सलोध्रं गजपिप्पली च |</a:t>
            </a:r>
          </a:p>
          <a:p>
            <a:r>
              <a:rPr lang="hi-IN" b="1" dirty="0"/>
              <a:t>क्वथो</a:t>
            </a:r>
            <a:r>
              <a:rPr lang="ml-IN" b="1" dirty="0"/>
              <a:t>ട</a:t>
            </a:r>
            <a:r>
              <a:rPr lang="hi-IN" b="1" dirty="0"/>
              <a:t>वलेहो मधुना विमिश्रो बालेषु योज्यः कटीधारितेषु  ||</a:t>
            </a:r>
            <a:endParaRPr lang="en-IN" b="1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We can use </a:t>
            </a:r>
            <a:r>
              <a:rPr lang="en-IN" dirty="0" err="1"/>
              <a:t>kwath</a:t>
            </a:r>
            <a:r>
              <a:rPr lang="en-IN" dirty="0"/>
              <a:t> or </a:t>
            </a:r>
            <a:r>
              <a:rPr lang="en-IN" dirty="0" err="1"/>
              <a:t>avaleha</a:t>
            </a:r>
            <a:r>
              <a:rPr lang="en-IN" dirty="0"/>
              <a:t> of </a:t>
            </a:r>
            <a:r>
              <a:rPr lang="en-IN" dirty="0" err="1"/>
              <a:t>bilva</a:t>
            </a:r>
            <a:r>
              <a:rPr lang="en-IN" dirty="0"/>
              <a:t>, </a:t>
            </a:r>
            <a:r>
              <a:rPr lang="en-IN" dirty="0" err="1"/>
              <a:t>dhataki</a:t>
            </a:r>
            <a:r>
              <a:rPr lang="en-IN" dirty="0"/>
              <a:t> </a:t>
            </a:r>
            <a:r>
              <a:rPr lang="en-IN" dirty="0" err="1"/>
              <a:t>pushpa</a:t>
            </a:r>
            <a:r>
              <a:rPr lang="en-IN" dirty="0"/>
              <a:t>, </a:t>
            </a:r>
            <a:r>
              <a:rPr lang="en-IN" dirty="0" err="1"/>
              <a:t>sugandhbala,lodra</a:t>
            </a:r>
            <a:r>
              <a:rPr lang="en-IN" dirty="0"/>
              <a:t> and </a:t>
            </a:r>
            <a:r>
              <a:rPr lang="en-IN" dirty="0" err="1"/>
              <a:t>gajapipali</a:t>
            </a:r>
            <a:r>
              <a:rPr lang="en-IN" dirty="0"/>
              <a:t> for </a:t>
            </a:r>
            <a:r>
              <a:rPr lang="en-IN" dirty="0" err="1"/>
              <a:t>katidharana</a:t>
            </a:r>
            <a:r>
              <a:rPr lang="en-IN" dirty="0"/>
              <a:t> in </a:t>
            </a:r>
            <a:r>
              <a:rPr lang="en-IN" dirty="0" err="1"/>
              <a:t>Balatisara</a:t>
            </a:r>
            <a:r>
              <a:rPr lang="en-IN" dirty="0"/>
              <a:t>.</a:t>
            </a:r>
            <a:endParaRPr lang="hi-IN" dirty="0"/>
          </a:p>
          <a:p>
            <a:endParaRPr lang="hi-IN" dirty="0"/>
          </a:p>
          <a:p>
            <a:r>
              <a:rPr lang="hi-IN" b="1" dirty="0"/>
              <a:t>काकोली गजकृष्णा च लोध्रमेषं समांशतः |</a:t>
            </a:r>
          </a:p>
          <a:p>
            <a:r>
              <a:rPr lang="hi-IN" b="1" dirty="0"/>
              <a:t>क्वथो मध्यान्वितः पितो बलातिसार हन्मतः||</a:t>
            </a:r>
            <a:endParaRPr lang="en-IN" b="1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Take  equal part of </a:t>
            </a:r>
            <a:r>
              <a:rPr lang="en-IN" dirty="0" err="1"/>
              <a:t>kakoli</a:t>
            </a:r>
            <a:r>
              <a:rPr lang="en-IN" dirty="0"/>
              <a:t>, </a:t>
            </a:r>
            <a:r>
              <a:rPr lang="en-IN" dirty="0" err="1"/>
              <a:t>gajakrushna</a:t>
            </a:r>
            <a:r>
              <a:rPr lang="en-IN" dirty="0"/>
              <a:t>, and </a:t>
            </a:r>
            <a:r>
              <a:rPr lang="en-IN" dirty="0" err="1"/>
              <a:t>lodhra</a:t>
            </a:r>
            <a:r>
              <a:rPr lang="en-IN" dirty="0"/>
              <a:t>, make </a:t>
            </a:r>
            <a:r>
              <a:rPr lang="en-IN" dirty="0" err="1"/>
              <a:t>kwath</a:t>
            </a:r>
            <a:r>
              <a:rPr lang="en-IN" dirty="0"/>
              <a:t> of it and use with honey for the treatment of </a:t>
            </a:r>
            <a:r>
              <a:rPr lang="en-IN" dirty="0" err="1"/>
              <a:t>Balatisara</a:t>
            </a:r>
            <a:endParaRPr lang="hi-IN" dirty="0"/>
          </a:p>
          <a:p>
            <a:endParaRPr lang="hi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8056880" cy="6647974"/>
          </a:xfrm>
        </p:spPr>
        <p:txBody>
          <a:bodyPr/>
          <a:lstStyle/>
          <a:p>
            <a:r>
              <a:rPr lang="hi-IN" b="1" dirty="0"/>
              <a:t>लाजा सैन्धवमांरास्थिचुर्णमेषां समांशतः |</a:t>
            </a:r>
          </a:p>
          <a:p>
            <a:r>
              <a:rPr lang="hi-IN" b="1" dirty="0"/>
              <a:t>हन्ति छर्दिमतिसारं मधुना सह भक्षितम् ||</a:t>
            </a:r>
            <a:endParaRPr lang="en-IN" b="1" dirty="0"/>
          </a:p>
          <a:p>
            <a:pPr>
              <a:buFont typeface="Wingdings" pitchFamily="2" charset="2"/>
              <a:buChar char="Ø"/>
            </a:pPr>
            <a:endParaRPr lang="en-IN" b="1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Take </a:t>
            </a:r>
            <a:r>
              <a:rPr lang="en-IN" dirty="0" err="1"/>
              <a:t>laja</a:t>
            </a:r>
            <a:r>
              <a:rPr lang="en-IN" dirty="0"/>
              <a:t> , </a:t>
            </a:r>
            <a:r>
              <a:rPr lang="en-IN" dirty="0" err="1"/>
              <a:t>saindhava</a:t>
            </a:r>
            <a:r>
              <a:rPr lang="en-IN" dirty="0"/>
              <a:t> and </a:t>
            </a:r>
            <a:r>
              <a:rPr lang="en-IN" dirty="0" err="1"/>
              <a:t>aamaraasthi</a:t>
            </a:r>
            <a:r>
              <a:rPr lang="en-IN" dirty="0"/>
              <a:t> make </a:t>
            </a:r>
            <a:r>
              <a:rPr lang="en-IN" dirty="0" err="1"/>
              <a:t>churna</a:t>
            </a:r>
            <a:r>
              <a:rPr lang="en-IN" dirty="0"/>
              <a:t> and use with honey for </a:t>
            </a:r>
            <a:r>
              <a:rPr lang="en-IN" dirty="0" err="1"/>
              <a:t>chardi</a:t>
            </a:r>
            <a:r>
              <a:rPr lang="en-IN" dirty="0"/>
              <a:t> and </a:t>
            </a:r>
            <a:r>
              <a:rPr lang="en-IN" dirty="0" err="1"/>
              <a:t>atisara</a:t>
            </a:r>
            <a:r>
              <a:rPr lang="en-IN" dirty="0"/>
              <a:t> in children 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r>
              <a:rPr lang="hi-IN" b="1" dirty="0"/>
              <a:t>आम्रबिजं तथा लोध्रं धात्रिफलरसं तथा |</a:t>
            </a:r>
          </a:p>
          <a:p>
            <a:r>
              <a:rPr lang="hi-IN" b="1" dirty="0"/>
              <a:t>पीत्वा महिषतक्रेण  बालातिसारनाशनम् ||</a:t>
            </a:r>
            <a:endParaRPr lang="en-IN" b="1" dirty="0"/>
          </a:p>
          <a:p>
            <a:endParaRPr lang="en-IN" b="1" dirty="0"/>
          </a:p>
          <a:p>
            <a:pPr>
              <a:buFont typeface="Wingdings" pitchFamily="2" charset="2"/>
              <a:buChar char="Ø"/>
            </a:pPr>
            <a:r>
              <a:rPr lang="en-IN" dirty="0" err="1"/>
              <a:t>Amrabija</a:t>
            </a:r>
            <a:r>
              <a:rPr lang="en-IN" dirty="0"/>
              <a:t>, </a:t>
            </a:r>
            <a:r>
              <a:rPr lang="en-IN" dirty="0" err="1"/>
              <a:t>lodhra</a:t>
            </a:r>
            <a:r>
              <a:rPr lang="en-IN" dirty="0"/>
              <a:t> and </a:t>
            </a:r>
            <a:r>
              <a:rPr lang="en-IN" dirty="0" err="1"/>
              <a:t>dhataki</a:t>
            </a:r>
            <a:r>
              <a:rPr lang="en-IN" dirty="0"/>
              <a:t> rasa is helpful with </a:t>
            </a:r>
            <a:r>
              <a:rPr lang="en-IN" dirty="0" err="1"/>
              <a:t>mahish</a:t>
            </a:r>
            <a:r>
              <a:rPr lang="en-IN" dirty="0"/>
              <a:t> </a:t>
            </a:r>
            <a:r>
              <a:rPr lang="en-IN" dirty="0" err="1"/>
              <a:t>takra</a:t>
            </a:r>
            <a:r>
              <a:rPr lang="en-IN" dirty="0"/>
              <a:t> in </a:t>
            </a:r>
            <a:r>
              <a:rPr lang="en-IN" dirty="0" err="1"/>
              <a:t>balatisara</a:t>
            </a:r>
            <a:endParaRPr lang="en-IN" dirty="0"/>
          </a:p>
          <a:p>
            <a:pPr>
              <a:buFont typeface="Wingdings" pitchFamily="2" charset="2"/>
              <a:buChar char="Ø"/>
            </a:pPr>
            <a:endParaRPr lang="hi-IN" dirty="0"/>
          </a:p>
          <a:p>
            <a:r>
              <a:rPr lang="hi-IN" b="1" dirty="0"/>
              <a:t>समङ्गाधातकीलोध्रसारिवाभिः श्रुतं जलम् |</a:t>
            </a:r>
          </a:p>
          <a:p>
            <a:r>
              <a:rPr lang="hi-IN" b="1" dirty="0"/>
              <a:t>दुर्धरेडपि शिशोर्देयमतिसारे समक्षिकम् || यो.र.बा.रो.चि.पृ.441</a:t>
            </a:r>
            <a:endParaRPr lang="en-IN" b="1" dirty="0"/>
          </a:p>
          <a:p>
            <a:endParaRPr lang="en-IN" b="1" dirty="0"/>
          </a:p>
          <a:p>
            <a:pPr>
              <a:buFont typeface="Wingdings" pitchFamily="2" charset="2"/>
              <a:buChar char="Ø"/>
            </a:pPr>
            <a:r>
              <a:rPr lang="en-IN" dirty="0" err="1"/>
              <a:t>Manjistha</a:t>
            </a:r>
            <a:r>
              <a:rPr lang="en-IN" dirty="0"/>
              <a:t>, </a:t>
            </a:r>
            <a:r>
              <a:rPr lang="en-IN" dirty="0" err="1"/>
              <a:t>dhataki</a:t>
            </a:r>
            <a:r>
              <a:rPr lang="en-IN" dirty="0"/>
              <a:t>, </a:t>
            </a:r>
            <a:r>
              <a:rPr lang="en-IN" dirty="0" err="1"/>
              <a:t>lodhra</a:t>
            </a:r>
            <a:r>
              <a:rPr lang="en-IN" dirty="0"/>
              <a:t>, and </a:t>
            </a:r>
            <a:r>
              <a:rPr lang="en-IN" dirty="0" err="1"/>
              <a:t>sariva</a:t>
            </a:r>
            <a:r>
              <a:rPr lang="en-IN" dirty="0"/>
              <a:t> take all in equal </a:t>
            </a:r>
            <a:r>
              <a:rPr lang="en-IN" dirty="0" err="1"/>
              <a:t>quentite</a:t>
            </a:r>
            <a:r>
              <a:rPr lang="en-IN" dirty="0"/>
              <a:t> and make </a:t>
            </a:r>
            <a:r>
              <a:rPr lang="en-IN" dirty="0" err="1"/>
              <a:t>kwath</a:t>
            </a:r>
            <a:r>
              <a:rPr lang="en-IN" dirty="0"/>
              <a:t> out of it use it </a:t>
            </a:r>
            <a:r>
              <a:rPr lang="en-IN" dirty="0" err="1"/>
              <a:t>ith</a:t>
            </a:r>
            <a:r>
              <a:rPr lang="en-IN" dirty="0"/>
              <a:t> </a:t>
            </a:r>
            <a:r>
              <a:rPr lang="en-IN" dirty="0" err="1"/>
              <a:t>madhu</a:t>
            </a:r>
            <a:r>
              <a:rPr lang="en-IN" dirty="0"/>
              <a:t> for all type of </a:t>
            </a:r>
            <a:r>
              <a:rPr lang="en-IN" dirty="0" err="1"/>
              <a:t>balatisara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2740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Consequences</a:t>
            </a:r>
          </a:p>
        </p:txBody>
      </p:sp>
      <p:sp>
        <p:nvSpPr>
          <p:cNvPr id="1048606" name="object 3"/>
          <p:cNvSpPr/>
          <p:nvPr/>
        </p:nvSpPr>
        <p:spPr>
          <a:xfrm>
            <a:off x="3761363" y="2282951"/>
            <a:ext cx="4102344" cy="3945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7" name="object 4"/>
          <p:cNvSpPr txBox="1"/>
          <p:nvPr/>
        </p:nvSpPr>
        <p:spPr>
          <a:xfrm>
            <a:off x="4510532" y="2365324"/>
            <a:ext cx="239141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Mal</a:t>
            </a:r>
            <a:r>
              <a:rPr sz="3600" spc="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utrition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48608" name="object 5"/>
          <p:cNvSpPr txBox="1"/>
          <p:nvPr/>
        </p:nvSpPr>
        <p:spPr>
          <a:xfrm>
            <a:off x="4472432" y="4707077"/>
            <a:ext cx="249237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Dehydration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48609" name="object 6"/>
          <p:cNvSpPr/>
          <p:nvPr/>
        </p:nvSpPr>
        <p:spPr>
          <a:xfrm>
            <a:off x="868680" y="3008376"/>
            <a:ext cx="3669792" cy="2395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0" name="object 7"/>
          <p:cNvSpPr/>
          <p:nvPr/>
        </p:nvSpPr>
        <p:spPr>
          <a:xfrm>
            <a:off x="7450835" y="3666744"/>
            <a:ext cx="1693162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8056880" cy="6278642"/>
          </a:xfrm>
        </p:spPr>
        <p:txBody>
          <a:bodyPr/>
          <a:lstStyle/>
          <a:p>
            <a:endParaRPr lang="hi-IN" dirty="0"/>
          </a:p>
          <a:p>
            <a:r>
              <a:rPr lang="hi-IN" b="1" dirty="0"/>
              <a:t>घनक्रुष्णारुणाश्रुन्गिचुर्णं क्षौद्रेण संयुतम् |</a:t>
            </a:r>
          </a:p>
          <a:p>
            <a:r>
              <a:rPr lang="hi-IN" b="1" dirty="0"/>
              <a:t>शिशोर्ज्वरातिसारघ्नं कासं श्वासं वमिं हरेत् || यो.र.बा.रो.चि.पृ.441</a:t>
            </a:r>
            <a:endParaRPr lang="en-IN" b="1" dirty="0"/>
          </a:p>
          <a:p>
            <a:endParaRPr lang="en-IN" b="1" dirty="0"/>
          </a:p>
          <a:p>
            <a:pPr>
              <a:buFont typeface="Wingdings" pitchFamily="2" charset="2"/>
              <a:buChar char="Ø"/>
            </a:pPr>
            <a:r>
              <a:rPr lang="en-IN" dirty="0" err="1"/>
              <a:t>Nagmotha</a:t>
            </a:r>
            <a:r>
              <a:rPr lang="en-IN" dirty="0"/>
              <a:t> ,</a:t>
            </a:r>
            <a:r>
              <a:rPr lang="en-IN" dirty="0" err="1"/>
              <a:t>karkatshrungi</a:t>
            </a:r>
            <a:r>
              <a:rPr lang="en-IN" dirty="0"/>
              <a:t>, </a:t>
            </a:r>
            <a:r>
              <a:rPr lang="en-IN" dirty="0" err="1"/>
              <a:t>pipali</a:t>
            </a:r>
            <a:r>
              <a:rPr lang="en-IN" dirty="0"/>
              <a:t>, </a:t>
            </a:r>
            <a:r>
              <a:rPr lang="en-IN" dirty="0" err="1"/>
              <a:t>atisha</a:t>
            </a:r>
            <a:r>
              <a:rPr lang="en-IN" dirty="0"/>
              <a:t> mixed all in equal </a:t>
            </a:r>
            <a:r>
              <a:rPr lang="en-IN" dirty="0" err="1"/>
              <a:t>quantite</a:t>
            </a:r>
            <a:r>
              <a:rPr lang="en-IN" dirty="0"/>
              <a:t> make </a:t>
            </a:r>
            <a:r>
              <a:rPr lang="en-IN" dirty="0" err="1"/>
              <a:t>churna</a:t>
            </a:r>
            <a:r>
              <a:rPr lang="en-IN" dirty="0"/>
              <a:t> out of it and use it with honey for removal of </a:t>
            </a:r>
            <a:r>
              <a:rPr lang="en-IN" dirty="0" err="1"/>
              <a:t>jwaratisara</a:t>
            </a:r>
            <a:r>
              <a:rPr lang="en-IN" dirty="0"/>
              <a:t>, </a:t>
            </a:r>
            <a:r>
              <a:rPr lang="en-IN" dirty="0" err="1"/>
              <a:t>kasha,swasha</a:t>
            </a:r>
            <a:r>
              <a:rPr lang="en-IN" dirty="0"/>
              <a:t>, </a:t>
            </a:r>
            <a:r>
              <a:rPr lang="en-IN" dirty="0" err="1"/>
              <a:t>vamana</a:t>
            </a:r>
            <a:r>
              <a:rPr lang="en-IN" dirty="0"/>
              <a:t>(in </a:t>
            </a:r>
            <a:r>
              <a:rPr lang="en-IN" dirty="0" err="1"/>
              <a:t>bhiajya</a:t>
            </a:r>
            <a:r>
              <a:rPr lang="en-IN" dirty="0"/>
              <a:t> </a:t>
            </a:r>
            <a:r>
              <a:rPr lang="en-IN" dirty="0" err="1"/>
              <a:t>ratnavali</a:t>
            </a:r>
            <a:r>
              <a:rPr lang="en-IN" dirty="0"/>
              <a:t> it is known as </a:t>
            </a:r>
            <a:r>
              <a:rPr lang="en-IN" dirty="0" err="1"/>
              <a:t>balachaturbhadrachurana</a:t>
            </a:r>
            <a:r>
              <a:rPr lang="en-IN" dirty="0"/>
              <a:t>)</a:t>
            </a:r>
            <a:endParaRPr lang="hi-IN" dirty="0"/>
          </a:p>
          <a:p>
            <a:endParaRPr lang="hi-IN" dirty="0"/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चूर्ण</a:t>
            </a:r>
            <a:r>
              <a:rPr lang="hi-IN" sz="2400" dirty="0"/>
              <a:t> - धातक्यादि चूर्ण , बालचातुरभद्र चूर्ण , लवङ्गचतुःसम चूर्ण , दाडिमचतुःसम चूर्ण</a:t>
            </a:r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क्वाथ</a:t>
            </a:r>
            <a:r>
              <a:rPr lang="hi-IN" sz="2400" dirty="0"/>
              <a:t> -धातक्यदि , कर्करादि </a:t>
            </a:r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घृत</a:t>
            </a:r>
            <a:r>
              <a:rPr lang="hi-IN" sz="2400" dirty="0"/>
              <a:t> - चाङ्गेरी घृत </a:t>
            </a:r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लेह</a:t>
            </a:r>
            <a:r>
              <a:rPr lang="hi-IN" sz="2400" dirty="0"/>
              <a:t>- बालकुटजावलेह, लवङ्गचतुःसम अवलेह , धातक्यादि  अवलेह</a:t>
            </a:r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रस</a:t>
            </a:r>
            <a:r>
              <a:rPr lang="hi-IN" sz="2400" dirty="0"/>
              <a:t>- महागन्धक रस , कर्पुररस , बालार्क रस,</a:t>
            </a:r>
          </a:p>
          <a:p>
            <a:pPr lvl="2">
              <a:buFont typeface="Wingdings" pitchFamily="2" charset="2"/>
              <a:buChar char="Ø"/>
            </a:pPr>
            <a:r>
              <a:rPr lang="hi-IN" sz="2400" b="1" dirty="0"/>
              <a:t>क्षार</a:t>
            </a:r>
            <a:r>
              <a:rPr lang="hi-IN" sz="2400" dirty="0"/>
              <a:t> - चिञ्चा क्षार</a:t>
            </a:r>
            <a:endParaRPr lang="en-IN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object 2"/>
          <p:cNvSpPr/>
          <p:nvPr/>
        </p:nvSpPr>
        <p:spPr>
          <a:xfrm>
            <a:off x="2804160" y="5276086"/>
            <a:ext cx="4698492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0" name="object 3"/>
          <p:cNvSpPr/>
          <p:nvPr/>
        </p:nvSpPr>
        <p:spPr>
          <a:xfrm>
            <a:off x="2819400" y="1066800"/>
            <a:ext cx="4668520" cy="4220210"/>
          </a:xfrm>
          <a:custGeom>
            <a:avLst/>
            <a:gdLst/>
            <a:ahLst/>
            <a:cxnLst/>
            <a:rect l="l" t="t" r="r" b="b"/>
            <a:pathLst>
              <a:path w="4668520" h="4220210">
                <a:moveTo>
                  <a:pt x="4305300" y="0"/>
                </a:moveTo>
                <a:lnTo>
                  <a:pt x="362712" y="0"/>
                </a:ln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30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0" y="3857244"/>
                </a:lnTo>
                <a:lnTo>
                  <a:pt x="3311" y="3906453"/>
                </a:lnTo>
                <a:lnTo>
                  <a:pt x="12959" y="3953652"/>
                </a:lnTo>
                <a:lnTo>
                  <a:pt x="28509" y="3998410"/>
                </a:lnTo>
                <a:lnTo>
                  <a:pt x="49530" y="4040293"/>
                </a:lnTo>
                <a:lnTo>
                  <a:pt x="75588" y="4078868"/>
                </a:lnTo>
                <a:lnTo>
                  <a:pt x="106251" y="4113704"/>
                </a:lnTo>
                <a:lnTo>
                  <a:pt x="141087" y="4144367"/>
                </a:lnTo>
                <a:lnTo>
                  <a:pt x="179662" y="4170426"/>
                </a:lnTo>
                <a:lnTo>
                  <a:pt x="221545" y="4191446"/>
                </a:lnTo>
                <a:lnTo>
                  <a:pt x="266303" y="4206996"/>
                </a:lnTo>
                <a:lnTo>
                  <a:pt x="313502" y="4216644"/>
                </a:lnTo>
                <a:lnTo>
                  <a:pt x="362712" y="4219956"/>
                </a:lnTo>
                <a:lnTo>
                  <a:pt x="4305300" y="4219956"/>
                </a:lnTo>
                <a:lnTo>
                  <a:pt x="4354509" y="4216644"/>
                </a:lnTo>
                <a:lnTo>
                  <a:pt x="4401708" y="4206996"/>
                </a:lnTo>
                <a:lnTo>
                  <a:pt x="4446466" y="4191446"/>
                </a:lnTo>
                <a:lnTo>
                  <a:pt x="4488349" y="4170426"/>
                </a:lnTo>
                <a:lnTo>
                  <a:pt x="4526924" y="4144367"/>
                </a:lnTo>
                <a:lnTo>
                  <a:pt x="4561760" y="4113704"/>
                </a:lnTo>
                <a:lnTo>
                  <a:pt x="4592423" y="4078868"/>
                </a:lnTo>
                <a:lnTo>
                  <a:pt x="4618481" y="4040293"/>
                </a:lnTo>
                <a:lnTo>
                  <a:pt x="4639502" y="3998410"/>
                </a:lnTo>
                <a:lnTo>
                  <a:pt x="4655052" y="3953652"/>
                </a:lnTo>
                <a:lnTo>
                  <a:pt x="4664700" y="3906453"/>
                </a:lnTo>
                <a:lnTo>
                  <a:pt x="4668011" y="3857244"/>
                </a:lnTo>
                <a:lnTo>
                  <a:pt x="4668011" y="362712"/>
                </a:lnTo>
                <a:lnTo>
                  <a:pt x="4664700" y="313502"/>
                </a:lnTo>
                <a:lnTo>
                  <a:pt x="4655052" y="266303"/>
                </a:lnTo>
                <a:lnTo>
                  <a:pt x="4639502" y="221545"/>
                </a:lnTo>
                <a:lnTo>
                  <a:pt x="4618482" y="179662"/>
                </a:lnTo>
                <a:lnTo>
                  <a:pt x="4592423" y="141087"/>
                </a:lnTo>
                <a:lnTo>
                  <a:pt x="4561760" y="106251"/>
                </a:lnTo>
                <a:lnTo>
                  <a:pt x="4526924" y="75588"/>
                </a:lnTo>
                <a:lnTo>
                  <a:pt x="4488349" y="49530"/>
                </a:lnTo>
                <a:lnTo>
                  <a:pt x="4446466" y="28509"/>
                </a:lnTo>
                <a:lnTo>
                  <a:pt x="4401708" y="12959"/>
                </a:lnTo>
                <a:lnTo>
                  <a:pt x="4354509" y="3311"/>
                </a:lnTo>
                <a:lnTo>
                  <a:pt x="43053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1" name="object 4"/>
          <p:cNvSpPr/>
          <p:nvPr/>
        </p:nvSpPr>
        <p:spPr>
          <a:xfrm>
            <a:off x="2819400" y="1066800"/>
            <a:ext cx="4668011" cy="421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 txBox="1">
            <a:spLocks noGrp="1"/>
          </p:cNvSpPr>
          <p:nvPr>
            <p:ph type="title"/>
          </p:nvPr>
        </p:nvSpPr>
        <p:spPr>
          <a:xfrm>
            <a:off x="2509520" y="859663"/>
            <a:ext cx="2285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Risk</a:t>
            </a:r>
            <a:r>
              <a:rPr spc="-80" dirty="0"/>
              <a:t> </a:t>
            </a:r>
            <a:r>
              <a:rPr dirty="0"/>
              <a:t>Factors</a:t>
            </a:r>
          </a:p>
        </p:txBody>
      </p:sp>
      <p:sp>
        <p:nvSpPr>
          <p:cNvPr id="1048612" name="object 3"/>
          <p:cNvSpPr txBox="1"/>
          <p:nvPr/>
        </p:nvSpPr>
        <p:spPr>
          <a:xfrm>
            <a:off x="2404998" y="1552003"/>
            <a:ext cx="5654040" cy="38735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Poor </a:t>
            </a:r>
            <a:r>
              <a:rPr sz="2400" spc="-5" dirty="0">
                <a:latin typeface="Arial"/>
                <a:cs typeface="Arial"/>
              </a:rPr>
              <a:t>sanitation </a:t>
            </a:r>
            <a:r>
              <a:rPr sz="2400" dirty="0">
                <a:latin typeface="Arial"/>
                <a:cs typeface="Arial"/>
              </a:rPr>
              <a:t>&amp; personal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hygiene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Contaminated </a:t>
            </a:r>
            <a:r>
              <a:rPr sz="2400" spc="-5" dirty="0">
                <a:latin typeface="Arial"/>
                <a:cs typeface="Arial"/>
              </a:rPr>
              <a:t>food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drinking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Low </a:t>
            </a:r>
            <a:r>
              <a:rPr sz="2400" dirty="0">
                <a:latin typeface="Arial"/>
                <a:cs typeface="Arial"/>
              </a:rPr>
              <a:t>rates of BF &amp;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immunization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Malnutrition in younger children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(2yr)</a:t>
            </a: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prolonged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episodes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Selective </a:t>
            </a:r>
            <a:r>
              <a:rPr sz="2400" dirty="0">
                <a:latin typeface="Arial"/>
                <a:cs typeface="Arial"/>
              </a:rPr>
              <a:t>IgA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deficiency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HIV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infection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C.difficile infection </a:t>
            </a:r>
            <a:r>
              <a:rPr sz="2400" dirty="0">
                <a:latin typeface="Arial"/>
                <a:cs typeface="Arial"/>
              </a:rPr>
              <a:t>(d/t </a:t>
            </a:r>
            <a:r>
              <a:rPr sz="2400" spc="-5" dirty="0">
                <a:latin typeface="Arial"/>
                <a:cs typeface="Arial"/>
              </a:rPr>
              <a:t>antibiotic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usage)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 txBox="1">
            <a:spLocks noGrp="1"/>
          </p:cNvSpPr>
          <p:nvPr>
            <p:ph type="title"/>
          </p:nvPr>
        </p:nvSpPr>
        <p:spPr>
          <a:xfrm>
            <a:off x="2746375" y="619201"/>
            <a:ext cx="14700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</a:t>
            </a:r>
            <a:r>
              <a:rPr spc="-10" dirty="0"/>
              <a:t>i</a:t>
            </a:r>
            <a:r>
              <a:rPr dirty="0"/>
              <a:t>o</a:t>
            </a:r>
            <a:r>
              <a:rPr spc="-10" dirty="0"/>
              <a:t>l</a:t>
            </a:r>
            <a:r>
              <a:rPr dirty="0"/>
              <a:t>o</a:t>
            </a:r>
            <a:r>
              <a:rPr spc="-15" dirty="0"/>
              <a:t>g</a:t>
            </a:r>
            <a:r>
              <a:rPr dirty="0"/>
              <a:t>y</a:t>
            </a:r>
          </a:p>
        </p:txBody>
      </p:sp>
      <p:sp>
        <p:nvSpPr>
          <p:cNvPr id="1048614" name="object 3"/>
          <p:cNvSpPr txBox="1"/>
          <p:nvPr/>
        </p:nvSpPr>
        <p:spPr>
          <a:xfrm>
            <a:off x="2897251" y="1321053"/>
            <a:ext cx="584009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38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Viral: 70-80%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infectious diarrhea in  developed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Bacterial: 10-20%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infectious diarrhea  but responsible </a:t>
            </a:r>
            <a:r>
              <a:rPr sz="2400" dirty="0">
                <a:latin typeface="Arial"/>
                <a:cs typeface="Arial"/>
              </a:rPr>
              <a:t>for most </a:t>
            </a:r>
            <a:r>
              <a:rPr sz="2400" spc="-5" dirty="0">
                <a:latin typeface="Arial"/>
                <a:cs typeface="Arial"/>
              </a:rPr>
              <a:t>cases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severe  diarrhea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Protozoan: </a:t>
            </a:r>
            <a:r>
              <a:rPr sz="2400" spc="-5" dirty="0">
                <a:latin typeface="Arial"/>
                <a:cs typeface="Arial"/>
              </a:rPr>
              <a:t>less than 10%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15" name="object 4"/>
          <p:cNvSpPr/>
          <p:nvPr/>
        </p:nvSpPr>
        <p:spPr>
          <a:xfrm>
            <a:off x="3108960" y="6847330"/>
            <a:ext cx="5166360" cy="1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6" name="object 5"/>
          <p:cNvSpPr/>
          <p:nvPr/>
        </p:nvSpPr>
        <p:spPr>
          <a:xfrm>
            <a:off x="3124200" y="3657600"/>
            <a:ext cx="5135880" cy="3200400"/>
          </a:xfrm>
          <a:custGeom>
            <a:avLst/>
            <a:gdLst/>
            <a:ahLst/>
            <a:cxnLst/>
            <a:rect l="l" t="t" r="r" b="b"/>
            <a:pathLst>
              <a:path w="5135880" h="3200400">
                <a:moveTo>
                  <a:pt x="4860798" y="0"/>
                </a:moveTo>
                <a:lnTo>
                  <a:pt x="275082" y="0"/>
                </a:lnTo>
                <a:lnTo>
                  <a:pt x="225643" y="4432"/>
                </a:lnTo>
                <a:lnTo>
                  <a:pt x="179109" y="17213"/>
                </a:lnTo>
                <a:lnTo>
                  <a:pt x="136256" y="37563"/>
                </a:lnTo>
                <a:lnTo>
                  <a:pt x="97863" y="64706"/>
                </a:lnTo>
                <a:lnTo>
                  <a:pt x="64706" y="97863"/>
                </a:lnTo>
                <a:lnTo>
                  <a:pt x="37563" y="136256"/>
                </a:lnTo>
                <a:lnTo>
                  <a:pt x="17213" y="179109"/>
                </a:lnTo>
                <a:lnTo>
                  <a:pt x="4432" y="225643"/>
                </a:lnTo>
                <a:lnTo>
                  <a:pt x="0" y="275081"/>
                </a:lnTo>
                <a:lnTo>
                  <a:pt x="0" y="2925356"/>
                </a:lnTo>
                <a:lnTo>
                  <a:pt x="4432" y="2974795"/>
                </a:lnTo>
                <a:lnTo>
                  <a:pt x="17213" y="3021327"/>
                </a:lnTo>
                <a:lnTo>
                  <a:pt x="37563" y="3064175"/>
                </a:lnTo>
                <a:lnTo>
                  <a:pt x="64706" y="3102562"/>
                </a:lnTo>
                <a:lnTo>
                  <a:pt x="97863" y="3135712"/>
                </a:lnTo>
                <a:lnTo>
                  <a:pt x="136256" y="3162847"/>
                </a:lnTo>
                <a:lnTo>
                  <a:pt x="179109" y="3183191"/>
                </a:lnTo>
                <a:lnTo>
                  <a:pt x="225643" y="3195967"/>
                </a:lnTo>
                <a:lnTo>
                  <a:pt x="275082" y="3200399"/>
                </a:lnTo>
                <a:lnTo>
                  <a:pt x="4860798" y="3200399"/>
                </a:lnTo>
                <a:lnTo>
                  <a:pt x="4910236" y="3195967"/>
                </a:lnTo>
                <a:lnTo>
                  <a:pt x="4956770" y="3183191"/>
                </a:lnTo>
                <a:lnTo>
                  <a:pt x="4999623" y="3162847"/>
                </a:lnTo>
                <a:lnTo>
                  <a:pt x="5038016" y="3135712"/>
                </a:lnTo>
                <a:lnTo>
                  <a:pt x="5071173" y="3102562"/>
                </a:lnTo>
                <a:lnTo>
                  <a:pt x="5098316" y="3064175"/>
                </a:lnTo>
                <a:lnTo>
                  <a:pt x="5118666" y="3021327"/>
                </a:lnTo>
                <a:lnTo>
                  <a:pt x="5131447" y="2974795"/>
                </a:lnTo>
                <a:lnTo>
                  <a:pt x="5135880" y="2925356"/>
                </a:lnTo>
                <a:lnTo>
                  <a:pt x="5135880" y="275081"/>
                </a:lnTo>
                <a:lnTo>
                  <a:pt x="5131447" y="225643"/>
                </a:lnTo>
                <a:lnTo>
                  <a:pt x="5118666" y="179109"/>
                </a:lnTo>
                <a:lnTo>
                  <a:pt x="5098316" y="136256"/>
                </a:lnTo>
                <a:lnTo>
                  <a:pt x="5071173" y="97863"/>
                </a:lnTo>
                <a:lnTo>
                  <a:pt x="5038016" y="64706"/>
                </a:lnTo>
                <a:lnTo>
                  <a:pt x="4999623" y="37563"/>
                </a:lnTo>
                <a:lnTo>
                  <a:pt x="4956770" y="17213"/>
                </a:lnTo>
                <a:lnTo>
                  <a:pt x="4910236" y="4432"/>
                </a:lnTo>
                <a:lnTo>
                  <a:pt x="486079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7" name="object 6"/>
          <p:cNvSpPr/>
          <p:nvPr/>
        </p:nvSpPr>
        <p:spPr>
          <a:xfrm>
            <a:off x="3124200" y="3657600"/>
            <a:ext cx="5135880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object 2"/>
          <p:cNvSpPr txBox="1">
            <a:spLocks noGrp="1"/>
          </p:cNvSpPr>
          <p:nvPr>
            <p:ph type="title"/>
          </p:nvPr>
        </p:nvSpPr>
        <p:spPr>
          <a:xfrm>
            <a:off x="2782570" y="859663"/>
            <a:ext cx="2512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Viral</a:t>
            </a:r>
            <a:r>
              <a:rPr spc="-75" dirty="0"/>
              <a:t> </a:t>
            </a:r>
            <a:r>
              <a:rPr dirty="0"/>
              <a:t>Diarrhea</a:t>
            </a:r>
          </a:p>
        </p:txBody>
      </p:sp>
      <p:sp>
        <p:nvSpPr>
          <p:cNvPr id="1048619" name="object 3"/>
          <p:cNvSpPr txBox="1"/>
          <p:nvPr/>
        </p:nvSpPr>
        <p:spPr>
          <a:xfrm>
            <a:off x="2773172" y="1460471"/>
            <a:ext cx="5673090" cy="214820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Rotavirus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Norovirus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(Norwalk-like)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Enteric Adenovirus </a:t>
            </a:r>
            <a:r>
              <a:rPr sz="2400" dirty="0">
                <a:latin typeface="Arial"/>
                <a:cs typeface="Arial"/>
              </a:rPr>
              <a:t>(serotypes </a:t>
            </a:r>
            <a:r>
              <a:rPr sz="2400" spc="-5" dirty="0">
                <a:latin typeface="Arial"/>
                <a:cs typeface="Arial"/>
              </a:rPr>
              <a:t>40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Astrovirus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20" name="object 4"/>
          <p:cNvSpPr/>
          <p:nvPr/>
        </p:nvSpPr>
        <p:spPr>
          <a:xfrm>
            <a:off x="3503676" y="3884676"/>
            <a:ext cx="3819144" cy="2522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2741</Words>
  <Application>Microsoft Office PowerPoint</Application>
  <PresentationFormat>On-screen Show (4:3)</PresentationFormat>
  <Paragraphs>533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Lucida Sans Unicode</vt:lpstr>
      <vt:lpstr>Times New Roman</vt:lpstr>
      <vt:lpstr>Wingdings</vt:lpstr>
      <vt:lpstr>Office Theme</vt:lpstr>
      <vt:lpstr>Cource Learning Outcomes </vt:lpstr>
      <vt:lpstr>PowerPoint Presentation</vt:lpstr>
      <vt:lpstr> Diarrhea</vt:lpstr>
      <vt:lpstr>Classification</vt:lpstr>
      <vt:lpstr>Magnitude of the problem: World</vt:lpstr>
      <vt:lpstr>Consequences</vt:lpstr>
      <vt:lpstr>Risk Factors</vt:lpstr>
      <vt:lpstr>Etiology</vt:lpstr>
      <vt:lpstr>Viral Diarrhea</vt:lpstr>
      <vt:lpstr>Summary of Viral Diarrhea</vt:lpstr>
      <vt:lpstr>Bacterial Diarrhea</vt:lpstr>
      <vt:lpstr>Summary of Bacterial Diarrhea</vt:lpstr>
      <vt:lpstr>Parasitic</vt:lpstr>
      <vt:lpstr>PowerPoint Presentation</vt:lpstr>
      <vt:lpstr>Clinical Features</vt:lpstr>
      <vt:lpstr>Assessment of Child</vt:lpstr>
      <vt:lpstr>History</vt:lpstr>
      <vt:lpstr>Physical Examination</vt:lpstr>
      <vt:lpstr>Laboratory Evaluation</vt:lpstr>
      <vt:lpstr>Principles of Management</vt:lpstr>
      <vt:lpstr>INTRODUCTION:</vt:lpstr>
      <vt:lpstr>DEFINITION:</vt:lpstr>
      <vt:lpstr>CLASSIFICATION OF DEHYDRATION SEVERITY BY WHO</vt:lpstr>
      <vt:lpstr>PowerPoint Presentation</vt:lpstr>
      <vt:lpstr>Degree of Dehydration</vt:lpstr>
      <vt:lpstr>Management of Dehydration</vt:lpstr>
      <vt:lpstr>Ongoing Losses</vt:lpstr>
      <vt:lpstr>Severe Dehydration</vt:lpstr>
      <vt:lpstr>Monitoring Therapy</vt:lpstr>
      <vt:lpstr>WHO TREATMENT PLANS</vt:lpstr>
      <vt:lpstr>Plan A</vt:lpstr>
      <vt:lpstr>Plan B (Some Dehydration)</vt:lpstr>
      <vt:lpstr>Plan C (Severe Dehydration)</vt:lpstr>
      <vt:lpstr>ORS</vt:lpstr>
      <vt:lpstr>Other types of ORS</vt:lpstr>
      <vt:lpstr>Contraindications to ORT</vt:lpstr>
      <vt:lpstr>Home available fluids</vt:lpstr>
      <vt:lpstr>Early Refeeding</vt:lpstr>
      <vt:lpstr>Oral Zn Supplementation</vt:lpstr>
      <vt:lpstr>Danger signs</vt:lpstr>
      <vt:lpstr>Prevention</vt:lpstr>
      <vt:lpstr>Contd…</vt:lpstr>
      <vt:lpstr>बालातिसार</vt:lpstr>
      <vt:lpstr>पुर्वरुप</vt:lpstr>
      <vt:lpstr>प्रकार &amp; its रूप </vt:lpstr>
      <vt:lpstr>वातातिसार</vt:lpstr>
      <vt:lpstr>पैतिक अतिसार  </vt:lpstr>
      <vt:lpstr>कफज अतिसार  </vt:lpstr>
      <vt:lpstr>त्रिदोषज अतिसार </vt:lpstr>
      <vt:lpstr>रक्तातिसार  </vt:lpstr>
      <vt:lpstr>ज्वरातिसार  </vt:lpstr>
      <vt:lpstr>आगन्तुज अतिसार </vt:lpstr>
      <vt:lpstr>आमातिसार  </vt:lpstr>
      <vt:lpstr>प्कवातिसार  </vt:lpstr>
      <vt:lpstr>बालातिसार</vt:lpstr>
      <vt:lpstr>सामान्य सम्प्राप्ति</vt:lpstr>
      <vt:lpstr>चिकित्सा</vt:lpstr>
      <vt:lpstr>औषधि विवेचन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V2140</dc:creator>
  <cp:lastModifiedBy>hp laptop</cp:lastModifiedBy>
  <cp:revision>2</cp:revision>
  <dcterms:created xsi:type="dcterms:W3CDTF">2024-08-28T11:36:22Z</dcterms:created>
  <dcterms:modified xsi:type="dcterms:W3CDTF">2025-09-12T06:13:04Z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3ff24ae5d6174c4997e8a15dbed7f967</vt:lpwstr>
  </property>
</Properties>
</file>