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25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</p:sldIdLst>
  <p:sldSz cx="9144000" cy="6858000" type="screen4x3"/>
  <p:notesSz cx="6858000" cy="9144000"/>
  <p:custDataLst>
    <p:tags r:id="rId26"/>
  </p:custDataLst>
  <p:defaultTextStyle>
    <a:defPPr lvl="0">
      <a:defRPr lang="en-US"/>
    </a:defPPr>
    <a:lvl1pPr marL="0" lv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723166-63C6-4BE5-A202-3603450A37AA}" type="datetimeFigureOut">
              <a:rPr lang="en-US" smtClean="0"/>
              <a:pPr/>
              <a:t>7/14/2025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46DD0B-8330-469F-B67C-1708BFEB969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46DD0B-8330-469F-B67C-1708BFEB969A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9109785-F090-4BDF-B2D5-BC335D3736A8}" type="datetimeFigureOut">
              <a:rPr lang="en-US" smtClean="0"/>
              <a:pPr/>
              <a:t>7/14/2025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8E0AEEA-1F42-4C31-9BFA-D7BF304C6D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09785-F090-4BDF-B2D5-BC335D3736A8}" type="datetimeFigureOut">
              <a:rPr lang="en-US" smtClean="0"/>
              <a:pPr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0AEEA-1F42-4C31-9BFA-D7BF304C6D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09785-F090-4BDF-B2D5-BC335D3736A8}" type="datetimeFigureOut">
              <a:rPr lang="en-US" smtClean="0"/>
              <a:pPr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0AEEA-1F42-4C31-9BFA-D7BF304C6D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09785-F090-4BDF-B2D5-BC335D3736A8}" type="datetimeFigureOut">
              <a:rPr lang="en-US" smtClean="0"/>
              <a:pPr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0AEEA-1F42-4C31-9BFA-D7BF304C6D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09785-F090-4BDF-B2D5-BC335D3736A8}" type="datetimeFigureOut">
              <a:rPr lang="en-US" smtClean="0"/>
              <a:pPr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0AEEA-1F42-4C31-9BFA-D7BF304C6D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09785-F090-4BDF-B2D5-BC335D3736A8}" type="datetimeFigureOut">
              <a:rPr lang="en-US" smtClean="0"/>
              <a:pPr/>
              <a:t>7/14/2025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0AEEA-1F42-4C31-9BFA-D7BF304C6D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09785-F090-4BDF-B2D5-BC335D3736A8}" type="datetimeFigureOut">
              <a:rPr lang="en-US" smtClean="0"/>
              <a:pPr/>
              <a:t>7/14/2025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0AEEA-1F42-4C31-9BFA-D7BF304C6D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09785-F090-4BDF-B2D5-BC335D3736A8}" type="datetimeFigureOut">
              <a:rPr lang="en-US" smtClean="0"/>
              <a:pPr/>
              <a:t>7/14/2025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0AEEA-1F42-4C31-9BFA-D7BF304C6D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09785-F090-4BDF-B2D5-BC335D3736A8}" type="datetimeFigureOut">
              <a:rPr lang="en-US" smtClean="0"/>
              <a:pPr/>
              <a:t>7/14/2025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0AEEA-1F42-4C31-9BFA-D7BF304C6D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69109785-F090-4BDF-B2D5-BC335D3736A8}" type="datetimeFigureOut">
              <a:rPr lang="en-US" smtClean="0"/>
              <a:pPr/>
              <a:t>7/14/2025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0AEEA-1F42-4C31-9BFA-D7BF304C6D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9109785-F090-4BDF-B2D5-BC335D3736A8}" type="datetimeFigureOut">
              <a:rPr lang="en-US" smtClean="0"/>
              <a:pPr/>
              <a:t>7/14/2025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8E0AEEA-1F42-4C31-9BFA-D7BF304C6D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9109785-F090-4BDF-B2D5-BC335D3736A8}" type="datetimeFigureOut">
              <a:rPr lang="en-US" smtClean="0"/>
              <a:pPr/>
              <a:t>7/14/2025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28E0AEEA-1F42-4C31-9BFA-D7BF304C6D3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 One among </a:t>
            </a:r>
            <a:r>
              <a:rPr lang="en-US" dirty="0" err="1"/>
              <a:t>kshudra</a:t>
            </a:r>
            <a:r>
              <a:rPr lang="en-US" dirty="0"/>
              <a:t> </a:t>
            </a:r>
            <a:r>
              <a:rPr lang="en-US" dirty="0" err="1"/>
              <a:t>roga</a:t>
            </a:r>
            <a:r>
              <a:rPr lang="en-US" dirty="0"/>
              <a:t>. </a:t>
            </a:r>
          </a:p>
          <a:p>
            <a:pPr>
              <a:buNone/>
            </a:pPr>
            <a:endParaRPr lang="en-US" dirty="0"/>
          </a:p>
          <a:p>
            <a:r>
              <a:rPr lang="en-US" dirty="0"/>
              <a:t> Mentioned by </a:t>
            </a:r>
            <a:r>
              <a:rPr lang="en-US" dirty="0" err="1"/>
              <a:t>sushrutha</a:t>
            </a:r>
            <a:r>
              <a:rPr lang="en-US" dirty="0"/>
              <a:t> in </a:t>
            </a:r>
            <a:r>
              <a:rPr lang="en-US" dirty="0" err="1"/>
              <a:t>Kshudraroga</a:t>
            </a:r>
            <a:r>
              <a:rPr lang="en-US" dirty="0"/>
              <a:t> </a:t>
            </a:r>
            <a:r>
              <a:rPr lang="en-US" dirty="0" err="1"/>
              <a:t>nidana,Nidanasthana</a:t>
            </a:r>
            <a:r>
              <a:rPr lang="en-US" dirty="0"/>
              <a:t> 13</a:t>
            </a:r>
            <a:r>
              <a:rPr lang="en-US" baseline="30000" dirty="0"/>
              <a:t>th</a:t>
            </a:r>
            <a:r>
              <a:rPr lang="en-US" dirty="0"/>
              <a:t> chapter.</a:t>
            </a:r>
          </a:p>
          <a:p>
            <a:endParaRPr lang="en-US" dirty="0"/>
          </a:p>
          <a:p>
            <a:r>
              <a:rPr lang="en-US" dirty="0"/>
              <a:t> </a:t>
            </a:r>
            <a:r>
              <a:rPr lang="en-US" dirty="0" err="1"/>
              <a:t>Adhisthana</a:t>
            </a:r>
            <a:r>
              <a:rPr lang="en-US" dirty="0"/>
              <a:t> is </a:t>
            </a:r>
            <a:r>
              <a:rPr lang="en-US" dirty="0" err="1"/>
              <a:t>Guda</a:t>
            </a:r>
            <a:r>
              <a:rPr lang="en-US" dirty="0"/>
              <a:t>.</a:t>
            </a:r>
          </a:p>
          <a:p>
            <a:pPr>
              <a:buNone/>
            </a:pPr>
            <a:endParaRPr lang="en-US" dirty="0"/>
          </a:p>
          <a:p>
            <a:r>
              <a:rPr lang="en-US" dirty="0"/>
              <a:t> Dosa is Kapha-Raktha.</a:t>
            </a:r>
          </a:p>
          <a:p>
            <a:pPr>
              <a:buNone/>
            </a:pPr>
            <a:endParaRPr lang="en-US" dirty="0"/>
          </a:p>
          <a:p>
            <a:r>
              <a:rPr lang="en-US" dirty="0"/>
              <a:t> Age group: Infant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           INTRODUCTION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 </a:t>
            </a:r>
          </a:p>
          <a:p>
            <a:pPr>
              <a:buNone/>
            </a:pPr>
            <a:r>
              <a:rPr lang="en-US" dirty="0"/>
              <a:t>Also be called as :</a:t>
            </a:r>
          </a:p>
          <a:p>
            <a:pPr>
              <a:buNone/>
            </a:pPr>
            <a:endParaRPr lang="en-US" dirty="0"/>
          </a:p>
          <a:p>
            <a:r>
              <a:rPr lang="en-US" dirty="0"/>
              <a:t> Diaper Rash</a:t>
            </a:r>
          </a:p>
          <a:p>
            <a:endParaRPr lang="en-US" dirty="0"/>
          </a:p>
          <a:p>
            <a:r>
              <a:rPr lang="en-US" dirty="0"/>
              <a:t> Nappy Rash</a:t>
            </a:r>
          </a:p>
          <a:p>
            <a:endParaRPr lang="en-US" dirty="0"/>
          </a:p>
          <a:p>
            <a:r>
              <a:rPr lang="en-US" dirty="0"/>
              <a:t> Diaper Dermatitis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NAPKIN DERMATITIS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endParaRPr lang="en-US" dirty="0"/>
          </a:p>
          <a:p>
            <a:pPr>
              <a:buNone/>
            </a:pPr>
            <a:endParaRPr lang="en-US" sz="3500" dirty="0"/>
          </a:p>
          <a:p>
            <a:pPr>
              <a:buNone/>
            </a:pPr>
            <a:r>
              <a:rPr lang="en-US" sz="3500" dirty="0"/>
              <a:t>   It is an inflammatory disorder </a:t>
            </a:r>
          </a:p>
          <a:p>
            <a:pPr>
              <a:buNone/>
            </a:pPr>
            <a:r>
              <a:rPr lang="en-US" sz="3500" dirty="0"/>
              <a:t>  characterized by the development of </a:t>
            </a:r>
          </a:p>
          <a:p>
            <a:pPr>
              <a:buNone/>
            </a:pPr>
            <a:r>
              <a:rPr lang="en-US" sz="3500" dirty="0"/>
              <a:t>  erythema, papules &amp; sometimes </a:t>
            </a:r>
          </a:p>
          <a:p>
            <a:pPr>
              <a:buNone/>
            </a:pPr>
            <a:r>
              <a:rPr lang="en-US" sz="3500" dirty="0"/>
              <a:t>  vesiculation with scaling affecting the napkin or diaper area of usually infants.</a:t>
            </a:r>
          </a:p>
          <a:p>
            <a:pPr>
              <a:buNone/>
            </a:pPr>
            <a:r>
              <a:rPr lang="en-US" sz="3200" dirty="0"/>
              <a:t> </a:t>
            </a:r>
          </a:p>
          <a:p>
            <a:pPr>
              <a:buNone/>
            </a:pPr>
            <a:r>
              <a:rPr lang="en-US" dirty="0"/>
              <a:t>  </a:t>
            </a:r>
          </a:p>
          <a:p>
            <a:pPr>
              <a:buNone/>
            </a:pPr>
            <a:r>
              <a:rPr lang="en-US" dirty="0"/>
              <a:t> 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    DEFINITION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r>
              <a:rPr lang="en-US" dirty="0"/>
              <a:t> Very common</a:t>
            </a:r>
          </a:p>
          <a:p>
            <a:endParaRPr lang="en-US" dirty="0"/>
          </a:p>
          <a:p>
            <a:r>
              <a:rPr lang="en-US" dirty="0"/>
              <a:t> Some babies get sore bottom very easily,</a:t>
            </a:r>
          </a:p>
          <a:p>
            <a:pPr>
              <a:buNone/>
            </a:pPr>
            <a:r>
              <a:rPr lang="en-US" dirty="0"/>
              <a:t>   others very rarely, but they all grow out of</a:t>
            </a:r>
          </a:p>
          <a:p>
            <a:pPr>
              <a:buNone/>
            </a:pPr>
            <a:r>
              <a:rPr lang="en-US" dirty="0"/>
              <a:t>   it when they stop wearing nappies.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      ETIOLOGY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  <a:p>
            <a:pPr marL="624078" indent="-514350">
              <a:buFont typeface="Wingdings" pitchFamily="2" charset="2"/>
              <a:buChar char="Ø"/>
            </a:pPr>
            <a:r>
              <a:rPr lang="en-US" dirty="0"/>
              <a:t> Irritant Contact Dermatitis: Urine &amp; </a:t>
            </a:r>
            <a:r>
              <a:rPr lang="en-US" dirty="0" err="1"/>
              <a:t>faeces</a:t>
            </a:r>
            <a:endParaRPr lang="en-US" dirty="0"/>
          </a:p>
          <a:p>
            <a:pPr marL="624078" indent="-514350">
              <a:buNone/>
            </a:pPr>
            <a:r>
              <a:rPr lang="en-US" dirty="0"/>
              <a:t>      will cause a rash on any skin left in contact</a:t>
            </a:r>
          </a:p>
          <a:p>
            <a:pPr marL="624078" indent="-514350">
              <a:buNone/>
            </a:pPr>
            <a:r>
              <a:rPr lang="en-US" dirty="0"/>
              <a:t>      for long enough.</a:t>
            </a:r>
          </a:p>
          <a:p>
            <a:pPr marL="624078" indent="-514350">
              <a:buNone/>
            </a:pPr>
            <a:r>
              <a:rPr lang="en-US" dirty="0"/>
              <a:t>      Ammonia is formed and burns the skin.</a:t>
            </a:r>
          </a:p>
          <a:p>
            <a:pPr marL="624078" indent="-514350">
              <a:buNone/>
            </a:pPr>
            <a:endParaRPr lang="en-US" dirty="0"/>
          </a:p>
          <a:p>
            <a:pPr marL="624078" indent="-514350">
              <a:buNone/>
            </a:pPr>
            <a:endParaRPr lang="en-US" dirty="0"/>
          </a:p>
          <a:p>
            <a:pPr marL="624078" indent="-514350"/>
            <a:r>
              <a:rPr lang="en-US" dirty="0"/>
              <a:t> Infection with bacteria &amp; </a:t>
            </a:r>
            <a:r>
              <a:rPr lang="en-US" dirty="0" err="1"/>
              <a:t>candida</a:t>
            </a:r>
            <a:r>
              <a:rPr lang="en-US" dirty="0"/>
              <a:t> yeasts. </a:t>
            </a:r>
          </a:p>
          <a:p>
            <a:pPr marL="624078" indent="-51435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 FACTORS ASSOCIATED WITH </a:t>
            </a:r>
            <a:br>
              <a:rPr lang="en-US" dirty="0"/>
            </a:br>
            <a:r>
              <a:rPr lang="en-US" dirty="0"/>
              <a:t> ETIOLOGY: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r>
              <a:rPr lang="en-US" dirty="0"/>
              <a:t> Other skin disorders like Psoriasis and </a:t>
            </a:r>
          </a:p>
          <a:p>
            <a:pPr>
              <a:buNone/>
            </a:pPr>
            <a:r>
              <a:rPr lang="en-US" dirty="0"/>
              <a:t>    Atopic Dermatitis can affect the Napkin area.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CONTD……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  <a:p>
            <a:pPr>
              <a:buFont typeface="Wingdings" pitchFamily="2" charset="2"/>
              <a:buChar char="q"/>
            </a:pPr>
            <a:r>
              <a:rPr lang="en-US" dirty="0"/>
              <a:t> Disease is </a:t>
            </a:r>
            <a:r>
              <a:rPr lang="en-US" dirty="0" err="1"/>
              <a:t>characterised</a:t>
            </a:r>
            <a:r>
              <a:rPr lang="en-US" dirty="0"/>
              <a:t> by development of </a:t>
            </a:r>
          </a:p>
          <a:p>
            <a:pPr>
              <a:buNone/>
            </a:pPr>
            <a:r>
              <a:rPr lang="en-US" dirty="0"/>
              <a:t>    </a:t>
            </a:r>
            <a:r>
              <a:rPr lang="en-US" dirty="0" err="1"/>
              <a:t>erythema</a:t>
            </a:r>
            <a:r>
              <a:rPr lang="en-US" dirty="0"/>
              <a:t> in its early stages.</a:t>
            </a:r>
          </a:p>
          <a:p>
            <a:pPr>
              <a:buNone/>
            </a:pPr>
            <a:endParaRPr lang="en-US" dirty="0"/>
          </a:p>
          <a:p>
            <a:pPr>
              <a:buFont typeface="Wingdings" pitchFamily="2" charset="2"/>
              <a:buChar char="q"/>
            </a:pPr>
            <a:r>
              <a:rPr lang="en-US" dirty="0"/>
              <a:t> Followed by formation of vesicles that </a:t>
            </a:r>
          </a:p>
          <a:p>
            <a:pPr>
              <a:buNone/>
            </a:pPr>
            <a:r>
              <a:rPr lang="en-US" dirty="0"/>
              <a:t>    rupture to ooze out serous discharge.</a:t>
            </a:r>
          </a:p>
          <a:p>
            <a:pPr>
              <a:buNone/>
            </a:pPr>
            <a:endParaRPr lang="en-US" dirty="0"/>
          </a:p>
          <a:p>
            <a:pPr>
              <a:buFont typeface="Wingdings" pitchFamily="2" charset="2"/>
              <a:buChar char="q"/>
            </a:pPr>
            <a:r>
              <a:rPr lang="en-US" dirty="0"/>
              <a:t> Lesions resolve with scaling.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CLINICAL EVALUATION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 Areas affected are: Convexities such as </a:t>
            </a:r>
          </a:p>
          <a:p>
            <a:pPr>
              <a:buNone/>
            </a:pPr>
            <a:r>
              <a:rPr lang="en-US" dirty="0"/>
              <a:t> Prominences of ;</a:t>
            </a:r>
          </a:p>
          <a:p>
            <a:pPr>
              <a:buNone/>
            </a:pPr>
            <a:endParaRPr lang="en-US" dirty="0"/>
          </a:p>
          <a:p>
            <a:pPr>
              <a:buFont typeface="Wingdings" pitchFamily="2" charset="2"/>
              <a:buChar char="v"/>
            </a:pPr>
            <a:r>
              <a:rPr lang="en-US" dirty="0"/>
              <a:t> Pubis </a:t>
            </a:r>
          </a:p>
          <a:p>
            <a:pPr>
              <a:buFont typeface="Wingdings" pitchFamily="2" charset="2"/>
              <a:buChar char="v"/>
            </a:pPr>
            <a:endParaRPr lang="en-US" dirty="0"/>
          </a:p>
          <a:p>
            <a:pPr>
              <a:buFont typeface="Wingdings" pitchFamily="2" charset="2"/>
              <a:buChar char="v"/>
            </a:pPr>
            <a:r>
              <a:rPr lang="en-US" dirty="0"/>
              <a:t> Thighs &amp;</a:t>
            </a:r>
          </a:p>
          <a:p>
            <a:pPr>
              <a:buFont typeface="Wingdings" pitchFamily="2" charset="2"/>
              <a:buChar char="v"/>
            </a:pPr>
            <a:endParaRPr lang="en-US" dirty="0"/>
          </a:p>
          <a:p>
            <a:pPr>
              <a:buFont typeface="Wingdings" pitchFamily="2" charset="2"/>
              <a:buChar char="v"/>
            </a:pPr>
            <a:r>
              <a:rPr lang="en-US" dirty="0"/>
              <a:t> Buttocks</a:t>
            </a:r>
          </a:p>
          <a:p>
            <a:pPr>
              <a:buFont typeface="Wingdings" pitchFamily="2" charset="2"/>
              <a:buChar char="v"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CONTD……..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user\Downloads\eczema_diaperrash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533400"/>
            <a:ext cx="3733800" cy="4495800"/>
          </a:xfrm>
          <a:prstGeom prst="rect">
            <a:avLst/>
          </a:prstGeom>
          <a:noFill/>
        </p:spPr>
      </p:pic>
      <p:pic>
        <p:nvPicPr>
          <p:cNvPr id="2051" name="Picture 3" descr="C:\Users\user\Downloads\tinea_yg04-0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29200" y="1600200"/>
            <a:ext cx="3657600" cy="4800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en-US" dirty="0"/>
          </a:p>
          <a:p>
            <a:pPr>
              <a:buFont typeface="Wingdings" pitchFamily="2" charset="2"/>
              <a:buChar char="ü"/>
            </a:pPr>
            <a:r>
              <a:rPr lang="en-US" dirty="0"/>
              <a:t> Frequent diaper changes &amp; short periods </a:t>
            </a:r>
          </a:p>
          <a:p>
            <a:pPr>
              <a:buNone/>
            </a:pPr>
            <a:r>
              <a:rPr lang="en-US" dirty="0"/>
              <a:t>    without diapers are important adjunctive</a:t>
            </a:r>
          </a:p>
          <a:p>
            <a:pPr>
              <a:buNone/>
            </a:pPr>
            <a:r>
              <a:rPr lang="en-US" dirty="0"/>
              <a:t>    treatment.</a:t>
            </a:r>
          </a:p>
          <a:p>
            <a:pPr>
              <a:buNone/>
            </a:pPr>
            <a:endParaRPr lang="en-US" dirty="0"/>
          </a:p>
          <a:p>
            <a:pPr>
              <a:buFont typeface="Wingdings" pitchFamily="2" charset="2"/>
              <a:buChar char="ü"/>
            </a:pPr>
            <a:r>
              <a:rPr lang="en-US" dirty="0"/>
              <a:t> Area should be washed following a bowel </a:t>
            </a:r>
          </a:p>
          <a:p>
            <a:pPr>
              <a:buNone/>
            </a:pPr>
            <a:r>
              <a:rPr lang="en-US" dirty="0"/>
              <a:t>   movement.</a:t>
            </a:r>
          </a:p>
          <a:p>
            <a:pPr>
              <a:buNone/>
            </a:pPr>
            <a:endParaRPr lang="en-US" dirty="0"/>
          </a:p>
          <a:p>
            <a:pPr>
              <a:buFont typeface="Wingdings" pitchFamily="2" charset="2"/>
              <a:buChar char="ü"/>
            </a:pPr>
            <a:r>
              <a:rPr lang="en-US" dirty="0"/>
              <a:t> Washing should be done with warm water </a:t>
            </a:r>
          </a:p>
          <a:p>
            <a:pPr>
              <a:buNone/>
            </a:pPr>
            <a:r>
              <a:rPr lang="en-US" dirty="0"/>
              <a:t>    only.</a:t>
            </a:r>
          </a:p>
          <a:p>
            <a:pPr>
              <a:buFont typeface="Wingdings" pitchFamily="2" charset="2"/>
              <a:buChar char="ü"/>
            </a:pPr>
            <a:endParaRPr lang="en-US" dirty="0"/>
          </a:p>
          <a:p>
            <a:pPr>
              <a:buFont typeface="Wingdings" pitchFamily="2" charset="2"/>
              <a:buChar char="ü"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     TREATMENT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en-US" dirty="0"/>
          </a:p>
          <a:p>
            <a:pPr>
              <a:buFont typeface="Wingdings" pitchFamily="2" charset="2"/>
              <a:buChar char="ü"/>
            </a:pPr>
            <a:r>
              <a:rPr lang="en-US" dirty="0"/>
              <a:t>Air drying is useful.</a:t>
            </a:r>
          </a:p>
          <a:p>
            <a:pPr>
              <a:buNone/>
            </a:pPr>
            <a:endParaRPr lang="en-US" dirty="0"/>
          </a:p>
          <a:p>
            <a:pPr>
              <a:buFont typeface="Wingdings" pitchFamily="2" charset="2"/>
              <a:buChar char="ü"/>
            </a:pPr>
            <a:r>
              <a:rPr lang="en-US" dirty="0"/>
              <a:t>Long standing diaper rash should be treated </a:t>
            </a:r>
          </a:p>
          <a:p>
            <a:pPr>
              <a:buNone/>
            </a:pPr>
            <a:r>
              <a:rPr lang="en-US" dirty="0"/>
              <a:t>   with topical antifungal therapy such as </a:t>
            </a:r>
            <a:r>
              <a:rPr lang="en-US" dirty="0" err="1"/>
              <a:t>nystatin</a:t>
            </a:r>
            <a:r>
              <a:rPr lang="en-US" dirty="0"/>
              <a:t> cream, powder or ointment; </a:t>
            </a:r>
            <a:r>
              <a:rPr lang="en-US" dirty="0" err="1"/>
              <a:t>clotrimazole</a:t>
            </a:r>
            <a:r>
              <a:rPr lang="en-US" dirty="0"/>
              <a:t> 1% cream; </a:t>
            </a:r>
            <a:r>
              <a:rPr lang="en-US" dirty="0" err="1"/>
              <a:t>miconazole</a:t>
            </a:r>
            <a:r>
              <a:rPr lang="en-US" dirty="0"/>
              <a:t> 2% ointment etc. 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 </a:t>
            </a:r>
          </a:p>
          <a:p>
            <a:pPr>
              <a:buNone/>
            </a:pPr>
            <a:r>
              <a:rPr lang="en-US" dirty="0"/>
              <a:t>    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CONTD……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  <a:p>
            <a:r>
              <a:rPr lang="en-US" dirty="0"/>
              <a:t> </a:t>
            </a:r>
            <a:r>
              <a:rPr lang="en-US" dirty="0" err="1"/>
              <a:t>Matrka</a:t>
            </a:r>
            <a:r>
              <a:rPr lang="en-US" dirty="0"/>
              <a:t> </a:t>
            </a:r>
            <a:r>
              <a:rPr lang="en-US" dirty="0" err="1"/>
              <a:t>dosa</a:t>
            </a:r>
            <a:endParaRPr lang="en-US" dirty="0"/>
          </a:p>
          <a:p>
            <a:endParaRPr lang="en-US" dirty="0"/>
          </a:p>
          <a:p>
            <a:r>
              <a:rPr lang="en-US" dirty="0"/>
              <a:t> </a:t>
            </a:r>
            <a:r>
              <a:rPr lang="en-US" dirty="0" err="1"/>
              <a:t>Prstaru</a:t>
            </a:r>
            <a:endParaRPr lang="en-US" dirty="0"/>
          </a:p>
          <a:p>
            <a:endParaRPr lang="en-US" dirty="0"/>
          </a:p>
          <a:p>
            <a:r>
              <a:rPr lang="en-US" dirty="0"/>
              <a:t> </a:t>
            </a:r>
            <a:r>
              <a:rPr lang="en-US" dirty="0" err="1"/>
              <a:t>Gudakuttakam</a:t>
            </a:r>
            <a:endParaRPr lang="en-US" dirty="0"/>
          </a:p>
          <a:p>
            <a:endParaRPr lang="en-US" dirty="0"/>
          </a:p>
          <a:p>
            <a:r>
              <a:rPr lang="en-US" dirty="0"/>
              <a:t> </a:t>
            </a:r>
            <a:r>
              <a:rPr lang="en-US" dirty="0" err="1"/>
              <a:t>Anaamika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     SYNONYMS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INCLUDE:</a:t>
            </a:r>
          </a:p>
          <a:p>
            <a:pPr>
              <a:buNone/>
            </a:pPr>
            <a:endParaRPr lang="en-US" dirty="0"/>
          </a:p>
          <a:p>
            <a:pPr>
              <a:buFont typeface="Courier New" pitchFamily="49" charset="0"/>
              <a:buChar char="o"/>
            </a:pPr>
            <a:r>
              <a:rPr lang="en-US" dirty="0"/>
              <a:t> Use disposable nappies.</a:t>
            </a:r>
          </a:p>
          <a:p>
            <a:pPr>
              <a:buFont typeface="Courier New" pitchFamily="49" charset="0"/>
              <a:buChar char="o"/>
            </a:pPr>
            <a:endParaRPr lang="en-US" dirty="0"/>
          </a:p>
          <a:p>
            <a:pPr>
              <a:buFont typeface="Courier New" pitchFamily="49" charset="0"/>
              <a:buChar char="o"/>
            </a:pPr>
            <a:r>
              <a:rPr lang="en-US" dirty="0"/>
              <a:t> If cloth nappies are used, make sure the </a:t>
            </a:r>
          </a:p>
          <a:p>
            <a:pPr>
              <a:buNone/>
            </a:pPr>
            <a:r>
              <a:rPr lang="en-US" dirty="0"/>
              <a:t>    nappies are rinsed and dried well after </a:t>
            </a:r>
          </a:p>
          <a:p>
            <a:pPr>
              <a:buNone/>
            </a:pPr>
            <a:r>
              <a:rPr lang="en-US" dirty="0"/>
              <a:t>    washing.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TIPS TO PARENTS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Font typeface="Courier New" pitchFamily="49" charset="0"/>
              <a:buChar char="o"/>
            </a:pPr>
            <a:r>
              <a:rPr lang="en-US" dirty="0"/>
              <a:t> Change the nappies frequently.</a:t>
            </a:r>
          </a:p>
          <a:p>
            <a:pPr>
              <a:buFont typeface="Courier New" pitchFamily="49" charset="0"/>
              <a:buChar char="o"/>
            </a:pPr>
            <a:endParaRPr lang="en-US" dirty="0"/>
          </a:p>
          <a:p>
            <a:pPr>
              <a:buFont typeface="Courier New" pitchFamily="49" charset="0"/>
              <a:buChar char="o"/>
            </a:pPr>
            <a:r>
              <a:rPr lang="en-US" dirty="0"/>
              <a:t> Do not leave your baby in wet or dirty nappy.</a:t>
            </a:r>
          </a:p>
          <a:p>
            <a:pPr>
              <a:buFont typeface="Courier New" pitchFamily="49" charset="0"/>
              <a:buChar char="o"/>
            </a:pPr>
            <a:endParaRPr lang="en-US" dirty="0"/>
          </a:p>
          <a:p>
            <a:pPr>
              <a:buFont typeface="Courier New" pitchFamily="49" charset="0"/>
              <a:buChar char="o"/>
            </a:pPr>
            <a:r>
              <a:rPr lang="en-US" dirty="0"/>
              <a:t> Wash the </a:t>
            </a:r>
            <a:r>
              <a:rPr lang="en-US" dirty="0" err="1"/>
              <a:t>babys</a:t>
            </a:r>
            <a:r>
              <a:rPr lang="en-US" dirty="0"/>
              <a:t> bottom at every change.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CONTD……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Font typeface="Courier New" pitchFamily="49" charset="0"/>
              <a:buChar char="o"/>
            </a:pPr>
            <a:r>
              <a:rPr lang="en-US" dirty="0"/>
              <a:t> Use warm water to remove all urine &amp; bowel</a:t>
            </a:r>
          </a:p>
          <a:p>
            <a:pPr>
              <a:buNone/>
            </a:pPr>
            <a:r>
              <a:rPr lang="en-US" dirty="0"/>
              <a:t>    motions.</a:t>
            </a:r>
          </a:p>
          <a:p>
            <a:pPr>
              <a:buNone/>
            </a:pPr>
            <a:endParaRPr lang="en-US" dirty="0"/>
          </a:p>
          <a:p>
            <a:pPr>
              <a:buFont typeface="Courier New" pitchFamily="49" charset="0"/>
              <a:buChar char="o"/>
            </a:pPr>
            <a:r>
              <a:rPr lang="en-US" dirty="0"/>
              <a:t> Pat dry frequently.</a:t>
            </a:r>
          </a:p>
          <a:p>
            <a:pPr>
              <a:buFont typeface="Courier New" pitchFamily="49" charset="0"/>
              <a:buChar char="o"/>
            </a:pPr>
            <a:endParaRPr lang="en-US" dirty="0"/>
          </a:p>
          <a:p>
            <a:pPr>
              <a:buFont typeface="Courier New" pitchFamily="49" charset="0"/>
              <a:buChar char="o"/>
            </a:pPr>
            <a:r>
              <a:rPr lang="en-US" dirty="0"/>
              <a:t>Moisturize dry skin at every nappy change. 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CONTD.......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 rot="912523">
            <a:off x="2217001" y="1540250"/>
            <a:ext cx="62484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/>
              <a:t>       </a:t>
            </a:r>
            <a:r>
              <a:rPr lang="en-US" sz="4400" dirty="0">
                <a:solidFill>
                  <a:srgbClr val="C00000"/>
                </a:solidFill>
              </a:rPr>
              <a:t>THANK YOU</a:t>
            </a:r>
          </a:p>
        </p:txBody>
      </p:sp>
      <p:pic>
        <p:nvPicPr>
          <p:cNvPr id="4" name="Picture 3" descr="very-happy-cute-baby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0192933">
            <a:off x="1923682" y="2851833"/>
            <a:ext cx="4421000" cy="317195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hi-IN" sz="3200" dirty="0"/>
              <a:t>शक्र्न्मूत्रसमायुक्ते अधोते अपाने शिशोर्भवेत्।</a:t>
            </a:r>
            <a:endParaRPr lang="en-US" sz="3200" dirty="0"/>
          </a:p>
          <a:p>
            <a:pPr>
              <a:buNone/>
            </a:pPr>
            <a:endParaRPr lang="hi-IN" sz="3200" dirty="0"/>
          </a:p>
          <a:p>
            <a:pPr>
              <a:buNone/>
            </a:pPr>
            <a:r>
              <a:rPr lang="hi-IN" sz="3200" dirty="0"/>
              <a:t>स्विन्नस्यास्नाप्यमानस्य कण्डू रक्तक्फ़ोद्भवा॥</a:t>
            </a:r>
            <a:endParaRPr lang="en-US" sz="3200" dirty="0"/>
          </a:p>
          <a:p>
            <a:pPr>
              <a:buNone/>
            </a:pPr>
            <a:endParaRPr lang="hi-IN" sz="3200" dirty="0"/>
          </a:p>
          <a:p>
            <a:pPr>
              <a:buNone/>
            </a:pPr>
            <a:r>
              <a:rPr lang="hi-IN" sz="3200" dirty="0"/>
              <a:t>कण्डूयनात्ततः क्षिप्रम् स्फ़ोटाः स्राव्श्च जायते।</a:t>
            </a:r>
            <a:endParaRPr lang="en-US" sz="3200" dirty="0"/>
          </a:p>
          <a:p>
            <a:pPr>
              <a:buNone/>
            </a:pPr>
            <a:endParaRPr lang="hi-IN" sz="3200" dirty="0"/>
          </a:p>
          <a:p>
            <a:pPr>
              <a:buNone/>
            </a:pPr>
            <a:r>
              <a:rPr lang="hi-IN" sz="3200" dirty="0"/>
              <a:t>एकीभूतम् व्रणघोरम् तम् विद्दादहिपूतनम्॥</a:t>
            </a:r>
            <a:endParaRPr lang="en-US" sz="3200" dirty="0"/>
          </a:p>
          <a:p>
            <a:pPr>
              <a:buNone/>
            </a:pPr>
            <a:endParaRPr lang="hi-IN" sz="3200" dirty="0"/>
          </a:p>
          <a:p>
            <a:pPr>
              <a:buNone/>
            </a:pPr>
            <a:r>
              <a:rPr lang="hi-IN" sz="3200" dirty="0"/>
              <a:t> </a:t>
            </a:r>
            <a:r>
              <a:rPr lang="en-US" sz="3200" dirty="0"/>
              <a:t>                                    </a:t>
            </a:r>
            <a:r>
              <a:rPr lang="hi-IN" sz="3200" dirty="0"/>
              <a:t>(</a:t>
            </a:r>
            <a:r>
              <a:rPr lang="en-US" sz="3200" dirty="0"/>
              <a:t>su.ni.13/57)</a:t>
            </a:r>
            <a:r>
              <a:rPr lang="hi-IN" sz="3200" dirty="0"/>
              <a:t>         </a:t>
            </a:r>
            <a:r>
              <a:rPr lang="en-US" sz="3200" dirty="0"/>
              <a:t>  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Acc. To </a:t>
            </a:r>
            <a:r>
              <a:rPr lang="en-US" dirty="0" err="1"/>
              <a:t>Su.S</a:t>
            </a:r>
            <a:r>
              <a:rPr lang="en-US" dirty="0"/>
              <a:t>. Ni;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UNHYGIENIC CONDITIONS :</a:t>
            </a:r>
          </a:p>
          <a:p>
            <a:pPr>
              <a:buNone/>
            </a:pPr>
            <a:endParaRPr lang="en-US" dirty="0"/>
          </a:p>
          <a:p>
            <a:r>
              <a:rPr lang="en-US" dirty="0"/>
              <a:t> Absence of proper cleaning after defecation</a:t>
            </a:r>
          </a:p>
          <a:p>
            <a:pPr>
              <a:buNone/>
            </a:pPr>
            <a:r>
              <a:rPr lang="en-US" dirty="0"/>
              <a:t>    &amp; urination.</a:t>
            </a:r>
          </a:p>
          <a:p>
            <a:pPr>
              <a:buNone/>
            </a:pPr>
            <a:endParaRPr lang="en-US" dirty="0"/>
          </a:p>
          <a:p>
            <a:r>
              <a:rPr lang="en-US" dirty="0"/>
              <a:t> Negligence of bath after </a:t>
            </a:r>
            <a:r>
              <a:rPr lang="en-US" dirty="0" err="1"/>
              <a:t>oversweating</a:t>
            </a:r>
            <a:r>
              <a:rPr lang="en-US" dirty="0"/>
              <a:t>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        NIDANA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    </a:t>
            </a:r>
            <a:r>
              <a:rPr lang="en-US" dirty="0" err="1"/>
              <a:t>Nidana</a:t>
            </a:r>
            <a:r>
              <a:rPr lang="en-US" dirty="0"/>
              <a:t> → </a:t>
            </a:r>
            <a:r>
              <a:rPr lang="en-US" dirty="0" err="1"/>
              <a:t>Kapha</a:t>
            </a:r>
            <a:r>
              <a:rPr lang="en-US" dirty="0"/>
              <a:t>- </a:t>
            </a:r>
            <a:r>
              <a:rPr lang="en-US" dirty="0" err="1"/>
              <a:t>Raktha</a:t>
            </a:r>
            <a:r>
              <a:rPr lang="en-US" dirty="0"/>
              <a:t> </a:t>
            </a:r>
            <a:r>
              <a:rPr lang="en-US" dirty="0" err="1"/>
              <a:t>Kopa</a:t>
            </a:r>
            <a:r>
              <a:rPr lang="en-US" dirty="0"/>
              <a:t> → </a:t>
            </a:r>
            <a:r>
              <a:rPr lang="en-US" dirty="0" err="1"/>
              <a:t>Kandu</a:t>
            </a:r>
            <a:r>
              <a:rPr lang="en-US" dirty="0"/>
              <a:t>→ 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    </a:t>
            </a:r>
            <a:r>
              <a:rPr lang="en-US" dirty="0" err="1"/>
              <a:t>Kshipra</a:t>
            </a:r>
            <a:r>
              <a:rPr lang="en-US" dirty="0"/>
              <a:t> </a:t>
            </a:r>
            <a:r>
              <a:rPr lang="en-US" dirty="0" err="1"/>
              <a:t>Sphota</a:t>
            </a:r>
            <a:r>
              <a:rPr lang="en-US" dirty="0"/>
              <a:t> with </a:t>
            </a:r>
            <a:r>
              <a:rPr lang="en-US" dirty="0" err="1"/>
              <a:t>Srava</a:t>
            </a:r>
            <a:r>
              <a:rPr lang="en-US" dirty="0"/>
              <a:t> →  Join to form </a:t>
            </a:r>
          </a:p>
          <a:p>
            <a:pPr>
              <a:buNone/>
            </a:pPr>
            <a:r>
              <a:rPr lang="en-US" dirty="0"/>
              <a:t>     </a:t>
            </a:r>
          </a:p>
          <a:p>
            <a:pPr>
              <a:buNone/>
            </a:pPr>
            <a:r>
              <a:rPr lang="en-US" dirty="0"/>
              <a:t>    </a:t>
            </a:r>
            <a:r>
              <a:rPr lang="en-US" dirty="0" err="1"/>
              <a:t>Vrana</a:t>
            </a:r>
            <a:r>
              <a:rPr lang="en-US" dirty="0"/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     SAMPRAPTHI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en-US" dirty="0"/>
          </a:p>
          <a:p>
            <a:r>
              <a:rPr lang="en-US" dirty="0"/>
              <a:t> </a:t>
            </a:r>
            <a:r>
              <a:rPr lang="en-US" sz="3200" dirty="0"/>
              <a:t>Kandu</a:t>
            </a:r>
          </a:p>
          <a:p>
            <a:pPr>
              <a:buNone/>
            </a:pPr>
            <a:endParaRPr lang="en-US" sz="3200" dirty="0"/>
          </a:p>
          <a:p>
            <a:r>
              <a:rPr lang="en-US" sz="3200" dirty="0"/>
              <a:t> Sphota</a:t>
            </a:r>
          </a:p>
          <a:p>
            <a:pPr>
              <a:buNone/>
            </a:pPr>
            <a:endParaRPr lang="en-US" sz="3200" dirty="0"/>
          </a:p>
          <a:p>
            <a:r>
              <a:rPr lang="en-US" sz="3200" dirty="0"/>
              <a:t> Srava</a:t>
            </a:r>
          </a:p>
          <a:p>
            <a:pPr>
              <a:buNone/>
            </a:pPr>
            <a:endParaRPr lang="en-US" sz="3200" dirty="0"/>
          </a:p>
          <a:p>
            <a:r>
              <a:rPr lang="en-US" sz="3200" dirty="0"/>
              <a:t> </a:t>
            </a:r>
            <a:r>
              <a:rPr lang="en-US" sz="3200" dirty="0" err="1"/>
              <a:t>Vrana</a:t>
            </a:r>
            <a:endParaRPr lang="en-US" sz="3200" dirty="0"/>
          </a:p>
          <a:p>
            <a:pPr>
              <a:buNone/>
            </a:pPr>
            <a:r>
              <a:rPr lang="en-US" dirty="0"/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CLINICAL FEATURES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hi-IN" dirty="0"/>
              <a:t>धात्र्याः स्तन्यम् शोधयित्वा बाले साध्या अहिपूतना।</a:t>
            </a:r>
          </a:p>
          <a:p>
            <a:pPr>
              <a:buNone/>
            </a:pPr>
            <a:r>
              <a:rPr lang="hi-IN" dirty="0"/>
              <a:t>पटोलपत्रत्रिफ़लारसान्जनविपाचितम्॥</a:t>
            </a:r>
          </a:p>
          <a:p>
            <a:pPr>
              <a:buNone/>
            </a:pPr>
            <a:r>
              <a:rPr lang="hi-IN" dirty="0"/>
              <a:t>पीतम् घ्रतम् नाशयति क्र्च्छामाप्यहिपूतनाम्।</a:t>
            </a:r>
          </a:p>
          <a:p>
            <a:pPr>
              <a:buNone/>
            </a:pPr>
            <a:r>
              <a:rPr lang="hi-IN" dirty="0"/>
              <a:t>त्रिफ़लाकोलख़दिरकषायम् व्रणरोपणम्॥</a:t>
            </a:r>
          </a:p>
          <a:p>
            <a:pPr>
              <a:buNone/>
            </a:pPr>
            <a:r>
              <a:rPr lang="hi-IN" dirty="0"/>
              <a:t>कासीसरोचनातुत्थहरितालरसान्जनैः।</a:t>
            </a:r>
          </a:p>
          <a:p>
            <a:pPr>
              <a:buNone/>
            </a:pPr>
            <a:r>
              <a:rPr lang="hi-IN" dirty="0"/>
              <a:t>लेपो अम्लपिष्टो बदरीत्वगवा सैन्धवसम्युता॥</a:t>
            </a:r>
          </a:p>
          <a:p>
            <a:pPr>
              <a:buNone/>
            </a:pPr>
            <a:r>
              <a:rPr lang="hi-IN" dirty="0"/>
              <a:t>कपालतुत्थजम् चूर्णम् चूर्णकाले प्रयोजयेत्।</a:t>
            </a:r>
          </a:p>
          <a:p>
            <a:pPr>
              <a:buNone/>
            </a:pPr>
            <a:r>
              <a:rPr lang="hi-IN" dirty="0"/>
              <a:t>                              (</a:t>
            </a:r>
            <a:r>
              <a:rPr lang="en-US" dirty="0"/>
              <a:t>su.chi.20/57)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CHIKITSA (Acc. to </a:t>
            </a:r>
            <a:r>
              <a:rPr lang="en-US" dirty="0" err="1"/>
              <a:t>Su.S.Chi</a:t>
            </a:r>
            <a:r>
              <a:rPr lang="en-US" dirty="0"/>
              <a:t> 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  <a:p>
            <a:r>
              <a:rPr lang="en-US" dirty="0"/>
              <a:t> Dhathri stanya shodana by pittahara and</a:t>
            </a:r>
          </a:p>
          <a:p>
            <a:pPr>
              <a:buNone/>
            </a:pPr>
            <a:r>
              <a:rPr lang="en-US" dirty="0"/>
              <a:t>    sleshmahara measures.</a:t>
            </a:r>
          </a:p>
          <a:p>
            <a:pPr>
              <a:buNone/>
            </a:pPr>
            <a:endParaRPr lang="en-US" dirty="0"/>
          </a:p>
          <a:p>
            <a:r>
              <a:rPr lang="en-US" dirty="0"/>
              <a:t> Internal </a:t>
            </a:r>
            <a:r>
              <a:rPr lang="en-US" dirty="0" err="1"/>
              <a:t>administeration</a:t>
            </a:r>
            <a:r>
              <a:rPr lang="en-US" dirty="0"/>
              <a:t> of </a:t>
            </a:r>
            <a:r>
              <a:rPr lang="en-US" dirty="0" err="1"/>
              <a:t>ghrtha</a:t>
            </a:r>
            <a:r>
              <a:rPr lang="en-US" dirty="0"/>
              <a:t> prepared</a:t>
            </a:r>
          </a:p>
          <a:p>
            <a:pPr>
              <a:buNone/>
            </a:pPr>
            <a:r>
              <a:rPr lang="en-US" dirty="0"/>
              <a:t>    from </a:t>
            </a:r>
            <a:r>
              <a:rPr lang="en-US" dirty="0" err="1"/>
              <a:t>Patola</a:t>
            </a:r>
            <a:r>
              <a:rPr lang="en-US" dirty="0"/>
              <a:t> </a:t>
            </a:r>
            <a:r>
              <a:rPr lang="en-US" dirty="0" err="1"/>
              <a:t>pathra</a:t>
            </a:r>
            <a:r>
              <a:rPr lang="en-US" dirty="0"/>
              <a:t>, </a:t>
            </a:r>
            <a:r>
              <a:rPr lang="en-US" dirty="0" err="1"/>
              <a:t>Triphala</a:t>
            </a:r>
            <a:r>
              <a:rPr lang="en-US" dirty="0"/>
              <a:t> &amp; </a:t>
            </a:r>
            <a:r>
              <a:rPr lang="en-US" dirty="0" err="1"/>
              <a:t>Rasanjana</a:t>
            </a:r>
            <a:r>
              <a:rPr lang="en-US" dirty="0"/>
              <a:t>.</a:t>
            </a:r>
          </a:p>
          <a:p>
            <a:pPr>
              <a:buNone/>
            </a:pPr>
            <a:endParaRPr lang="en-US" dirty="0"/>
          </a:p>
          <a:p>
            <a:r>
              <a:rPr lang="en-US" dirty="0"/>
              <a:t> </a:t>
            </a:r>
            <a:r>
              <a:rPr lang="en-US" dirty="0" err="1"/>
              <a:t>Vrana</a:t>
            </a:r>
            <a:r>
              <a:rPr lang="en-US" dirty="0"/>
              <a:t> </a:t>
            </a:r>
            <a:r>
              <a:rPr lang="en-US" dirty="0" err="1"/>
              <a:t>ropana</a:t>
            </a:r>
            <a:r>
              <a:rPr lang="en-US" dirty="0"/>
              <a:t> with </a:t>
            </a:r>
            <a:r>
              <a:rPr lang="en-US" dirty="0" err="1"/>
              <a:t>Triphala</a:t>
            </a:r>
            <a:r>
              <a:rPr lang="en-US" dirty="0"/>
              <a:t>, Kola &amp; </a:t>
            </a:r>
            <a:r>
              <a:rPr lang="en-US" dirty="0" err="1"/>
              <a:t>Khadira</a:t>
            </a:r>
            <a:endParaRPr lang="en-US" dirty="0"/>
          </a:p>
          <a:p>
            <a:pPr>
              <a:buNone/>
            </a:pPr>
            <a:r>
              <a:rPr lang="en-US" dirty="0"/>
              <a:t>    </a:t>
            </a:r>
            <a:r>
              <a:rPr lang="en-US" dirty="0" err="1"/>
              <a:t>kvatha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    TREATMENT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  <a:p>
            <a:r>
              <a:rPr lang="en-US" dirty="0"/>
              <a:t> </a:t>
            </a:r>
            <a:r>
              <a:rPr lang="en-US" dirty="0" err="1"/>
              <a:t>Lepa</a:t>
            </a:r>
            <a:r>
              <a:rPr lang="en-US" dirty="0"/>
              <a:t> with </a:t>
            </a:r>
            <a:r>
              <a:rPr lang="en-US" dirty="0" err="1"/>
              <a:t>Kasisa</a:t>
            </a:r>
            <a:r>
              <a:rPr lang="en-US" dirty="0"/>
              <a:t>, </a:t>
            </a:r>
            <a:r>
              <a:rPr lang="en-US" dirty="0" err="1"/>
              <a:t>Gorochana</a:t>
            </a:r>
            <a:r>
              <a:rPr lang="en-US" dirty="0"/>
              <a:t>, </a:t>
            </a:r>
            <a:r>
              <a:rPr lang="en-US" dirty="0" err="1"/>
              <a:t>Thutha</a:t>
            </a:r>
            <a:r>
              <a:rPr lang="en-US" dirty="0"/>
              <a:t>, </a:t>
            </a:r>
          </a:p>
          <a:p>
            <a:pPr>
              <a:buNone/>
            </a:pPr>
            <a:r>
              <a:rPr lang="en-US" dirty="0"/>
              <a:t>    </a:t>
            </a:r>
            <a:r>
              <a:rPr lang="en-US" dirty="0" err="1"/>
              <a:t>Haritala</a:t>
            </a:r>
            <a:r>
              <a:rPr lang="en-US" dirty="0"/>
              <a:t> &amp; </a:t>
            </a:r>
            <a:r>
              <a:rPr lang="en-US" dirty="0" err="1"/>
              <a:t>Rasanjana</a:t>
            </a:r>
            <a:r>
              <a:rPr lang="en-US" dirty="0"/>
              <a:t>. or</a:t>
            </a:r>
          </a:p>
          <a:p>
            <a:pPr>
              <a:buNone/>
            </a:pPr>
            <a:endParaRPr lang="en-US" dirty="0"/>
          </a:p>
          <a:p>
            <a:r>
              <a:rPr lang="en-US" dirty="0"/>
              <a:t> </a:t>
            </a:r>
            <a:r>
              <a:rPr lang="en-US" dirty="0" err="1"/>
              <a:t>Lepa</a:t>
            </a:r>
            <a:r>
              <a:rPr lang="en-US" dirty="0"/>
              <a:t> with </a:t>
            </a:r>
            <a:r>
              <a:rPr lang="en-US" dirty="0" err="1"/>
              <a:t>Badari</a:t>
            </a:r>
            <a:r>
              <a:rPr lang="en-US" dirty="0"/>
              <a:t> </a:t>
            </a:r>
            <a:r>
              <a:rPr lang="en-US" dirty="0" err="1"/>
              <a:t>tvak</a:t>
            </a:r>
            <a:r>
              <a:rPr lang="en-US" dirty="0"/>
              <a:t> added with </a:t>
            </a:r>
            <a:r>
              <a:rPr lang="en-US" dirty="0" err="1"/>
              <a:t>saindhava</a:t>
            </a:r>
            <a:endParaRPr lang="en-US" dirty="0"/>
          </a:p>
          <a:p>
            <a:pPr>
              <a:buNone/>
            </a:pPr>
            <a:r>
              <a:rPr lang="en-US" dirty="0"/>
              <a:t>    &amp; macerated with any sour juice.</a:t>
            </a:r>
          </a:p>
          <a:p>
            <a:pPr>
              <a:buNone/>
            </a:pPr>
            <a:endParaRPr lang="en-US" dirty="0"/>
          </a:p>
          <a:p>
            <a:r>
              <a:rPr lang="en-US" dirty="0"/>
              <a:t> </a:t>
            </a:r>
            <a:r>
              <a:rPr lang="en-US" dirty="0" err="1"/>
              <a:t>Avachurnana</a:t>
            </a:r>
            <a:r>
              <a:rPr lang="en-US" dirty="0"/>
              <a:t> with </a:t>
            </a:r>
            <a:r>
              <a:rPr lang="en-US" dirty="0" err="1"/>
              <a:t>Kapala</a:t>
            </a:r>
            <a:r>
              <a:rPr lang="en-US" dirty="0"/>
              <a:t> </a:t>
            </a:r>
            <a:r>
              <a:rPr lang="en-US" dirty="0" err="1"/>
              <a:t>churna</a:t>
            </a:r>
            <a:r>
              <a:rPr lang="en-US" dirty="0"/>
              <a:t> &amp; </a:t>
            </a:r>
            <a:r>
              <a:rPr lang="en-US" dirty="0" err="1"/>
              <a:t>Thutha</a:t>
            </a:r>
            <a:endParaRPr lang="en-US" dirty="0"/>
          </a:p>
          <a:p>
            <a:pPr>
              <a:buNone/>
            </a:pPr>
            <a:r>
              <a:rPr lang="en-US" dirty="0"/>
              <a:t>   </a:t>
            </a:r>
            <a:r>
              <a:rPr lang="en-US" dirty="0" err="1"/>
              <a:t>churna</a:t>
            </a:r>
            <a:r>
              <a:rPr lang="en-US" dirty="0"/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CONTD…….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AY_IGNORE_UCW" val="true"/>
  <p:tag name="PPT/SLIDES/SLIDE1.XML" val="65077745"/>
  <p:tag name="PPT/SLIDES/SLIDE23.XML" val="2292738412"/>
  <p:tag name="PPT/SLIDES/SLIDE16.XML" val="864021870"/>
  <p:tag name="PPT/SLIDES/SLIDE15.XML" val="4158455139"/>
  <p:tag name="PPT/SLIDES/SLIDE14.XML" val="3168482287"/>
  <p:tag name="PPT/SLIDES/SLIDE13.XML" val="2451865714"/>
  <p:tag name="PPT/SLIDES/SLIDE17.XML" val="730944357"/>
  <p:tag name="PPT/SLIDES/SLIDE18.XML" val="1724643795"/>
  <p:tag name="PPT/SLIDES/SLIDE19.XML" val="1024464940"/>
  <p:tag name="PPT/SLIDES/SLIDE20.XML" val="935450801"/>
  <p:tag name="PPT/SLIDES/SLIDE21.XML" val="1359796193"/>
  <p:tag name="PPT/SLIDES/SLIDE22.XML" val="4104947012"/>
  <p:tag name="PPT/SLIDES/SLIDE24.XML" val="2362404475"/>
  <p:tag name="PPT/SLIDES/SLIDE12.XML" val="3762731333"/>
  <p:tag name="PPT/SLIDES/SLIDE10.XML" val="4203542769"/>
  <p:tag name="PPT/SLIDES/SLIDE2.XML" val="3762388472"/>
  <p:tag name="PPT/SLIDES/SLIDE3.XML" val="1845294061"/>
  <p:tag name="PPT/SLIDES/SLIDE4.XML" val="768450700"/>
  <p:tag name="PPT/SLIDES/SLIDE5.XML" val="3394600129"/>
  <p:tag name="PPT/SLIDES/SLIDE6.XML" val="1020985025"/>
  <p:tag name="PPT/SLIDES/SLIDE9.XML" val="1303411464"/>
  <p:tag name="PPT/SLIDES/SLIDE8.XML" val="1698580689"/>
  <p:tag name="PPT/SLIDES/SLIDE7.XML" val="1529054483"/>
  <p:tag name="PPT/SLIDES/SLIDE11.XML" val="2816118123"/>
  <p:tag name="PPT/SLIDEMASTERS/SLIDEMASTER1.XML" val="1099447315"/>
  <p:tag name="PPT/SLIDELAYOUTS/SLIDELAYOUT8.XML" val="1163450828"/>
  <p:tag name="PPT/SLIDELAYOUTS/SLIDELAYOUT9.XML" val="3734164177"/>
  <p:tag name="PPT/SLIDELAYOUTS/SLIDELAYOUT10.XML" val="3402879148"/>
  <p:tag name="PPT/SLIDELAYOUTS/SLIDELAYOUT11.XML" val="1541294833"/>
  <p:tag name="PPT/SLIDELAYOUTS/SLIDELAYOUT7.XML" val="2865696716"/>
  <p:tag name="PPT/SLIDELAYOUTS/SLIDELAYOUT6.XML" val="948251056"/>
  <p:tag name="PPT/SLIDELAYOUTS/SLIDELAYOUT5.XML" val="2689083369"/>
  <p:tag name="PPT/SLIDELAYOUTS/SLIDELAYOUT1.XML" val="3955221541"/>
  <p:tag name="PPT/SLIDELAYOUTS/SLIDELAYOUT2.XML" val="851560875"/>
  <p:tag name="PPT/SLIDELAYOUTS/SLIDELAYOUT3.XML" val="1263975504"/>
  <p:tag name="PPT/SLIDELAYOUTS/SLIDELAYOUT4.XML" val="1370774667"/>
  <p:tag name="PPT/NOTESSLIDES/NOTESSLIDE1.XML" val="974494855"/>
  <p:tag name="PPT/MEDIA/IMAGE3.JPEG" val="2068468136"/>
  <p:tag name="PPT/MEDIA/IMAGE4.JPEG" val="699601835"/>
  <p:tag name="PPT/THEME/THEME1.XML" val="661002415"/>
  <p:tag name="PPT/MEDIA/IMAGE1.JPEG" val="3114202309"/>
  <p:tag name="PPT/NOTESMASTERS/NOTESMASTER1.XML" val="1508292594"/>
  <p:tag name="PPT/MEDIA/IMAGE2.JPEG" val="837122392"/>
  <p:tag name="PPT/THEME/THEME2.XML" val="956944377"/>
  <p:tag name="PPT/MEDIA/IMAGE5.JPG" val="1850441474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668</Words>
  <Application>Microsoft Office PowerPoint</Application>
  <PresentationFormat>On-screen Show (4:3)</PresentationFormat>
  <Paragraphs>197</Paragraphs>
  <Slides>23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2" baseType="lpstr">
      <vt:lpstr>Calibri</vt:lpstr>
      <vt:lpstr>Courier New</vt:lpstr>
      <vt:lpstr>Lucida Sans Unicode</vt:lpstr>
      <vt:lpstr>Times New Roman</vt:lpstr>
      <vt:lpstr>Verdana</vt:lpstr>
      <vt:lpstr>Wingdings</vt:lpstr>
      <vt:lpstr>Wingdings 2</vt:lpstr>
      <vt:lpstr>Wingdings 3</vt:lpstr>
      <vt:lpstr>Concourse</vt:lpstr>
      <vt:lpstr>           INTRODUCTION</vt:lpstr>
      <vt:lpstr>               SYNONYMS</vt:lpstr>
      <vt:lpstr> Acc. To Su.S. Ni;</vt:lpstr>
      <vt:lpstr>                  NIDANA</vt:lpstr>
      <vt:lpstr>               SAMPRAPTHI</vt:lpstr>
      <vt:lpstr>        CLINICAL FEATURES</vt:lpstr>
      <vt:lpstr> CHIKITSA (Acc. to Su.S.Chi )</vt:lpstr>
      <vt:lpstr>              TREATMENT</vt:lpstr>
      <vt:lpstr>CONTD…….</vt:lpstr>
      <vt:lpstr>         NAPKIN DERMATITIS</vt:lpstr>
      <vt:lpstr>              DEFINITION</vt:lpstr>
      <vt:lpstr>                ETIOLOGY</vt:lpstr>
      <vt:lpstr> FACTORS ASSOCIATED WITH   ETIOLOGY:</vt:lpstr>
      <vt:lpstr> CONTD……</vt:lpstr>
      <vt:lpstr> CLINICAL EVALUATION</vt:lpstr>
      <vt:lpstr> CONTD……..</vt:lpstr>
      <vt:lpstr>PowerPoint Presentation</vt:lpstr>
      <vt:lpstr>               TREATMENT</vt:lpstr>
      <vt:lpstr> CONTD……</vt:lpstr>
      <vt:lpstr>          TIPS TO PARENTS </vt:lpstr>
      <vt:lpstr> CONTD……</vt:lpstr>
      <vt:lpstr> CONTD.......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hp laptop</cp:lastModifiedBy>
  <cp:revision>1</cp:revision>
  <dcterms:modified xsi:type="dcterms:W3CDTF">2025-07-14T05:46:27Z</dcterms:modified>
</cp:coreProperties>
</file>