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sldIdLst>
    <p:sldId id="256" r:id="rId2"/>
    <p:sldId id="281" r:id="rId3"/>
    <p:sldId id="282" r:id="rId4"/>
    <p:sldId id="257" r:id="rId5"/>
    <p:sldId id="258" r:id="rId6"/>
    <p:sldId id="259" r:id="rId7"/>
    <p:sldId id="294" r:id="rId8"/>
    <p:sldId id="271" r:id="rId9"/>
    <p:sldId id="261" r:id="rId10"/>
    <p:sldId id="292" r:id="rId11"/>
    <p:sldId id="293" r:id="rId12"/>
    <p:sldId id="319" r:id="rId13"/>
    <p:sldId id="318" r:id="rId14"/>
    <p:sldId id="32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2" d="100"/>
          <a:sy n="32" d="100"/>
        </p:scale>
        <p:origin x="112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94E926-FD18-47DD-8199-C35E99401B16}"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EB41C9E-CF6B-4013-910B-6DEABD1B42BA}" type="slidenum">
              <a:rPr lang="en-IN" smtClean="0"/>
              <a:t>‹#›</a:t>
            </a:fld>
            <a:endParaRPr lang="en-IN"/>
          </a:p>
        </p:txBody>
      </p:sp>
    </p:spTree>
    <p:extLst>
      <p:ext uri="{BB962C8B-B14F-4D97-AF65-F5344CB8AC3E}">
        <p14:creationId xmlns:p14="http://schemas.microsoft.com/office/powerpoint/2010/main" val="2094889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4E926-FD18-47DD-8199-C35E99401B16}"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392379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4E926-FD18-47DD-8199-C35E99401B16}"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423587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4E926-FD18-47DD-8199-C35E99401B16}"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1168115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6494E926-FD18-47DD-8199-C35E99401B16}" type="datetimeFigureOut">
              <a:rPr lang="en-IN" smtClean="0"/>
              <a:t>12-09-2025</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EB41C9E-CF6B-4013-910B-6DEABD1B42BA}" type="slidenum">
              <a:rPr lang="en-IN" smtClean="0"/>
              <a:t>‹#›</a:t>
            </a:fld>
            <a:endParaRPr lang="en-IN"/>
          </a:p>
        </p:txBody>
      </p:sp>
    </p:spTree>
    <p:extLst>
      <p:ext uri="{BB962C8B-B14F-4D97-AF65-F5344CB8AC3E}">
        <p14:creationId xmlns:p14="http://schemas.microsoft.com/office/powerpoint/2010/main" val="114064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94E926-FD18-47DD-8199-C35E99401B16}"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3830116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94E926-FD18-47DD-8199-C35E99401B16}" type="datetimeFigureOut">
              <a:rPr lang="en-IN" smtClean="0"/>
              <a:t>12-09-2025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57913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94E926-FD18-47DD-8199-C35E99401B16}" type="datetimeFigureOut">
              <a:rPr lang="en-IN" smtClean="0"/>
              <a:t>12-09-2025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2310783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4E926-FD18-47DD-8199-C35E99401B16}" type="datetimeFigureOut">
              <a:rPr lang="en-IN" smtClean="0"/>
              <a:t>12-09-2025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650619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94E926-FD18-47DD-8199-C35E99401B16}"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1817734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94E926-FD18-47DD-8199-C35E99401B16}" type="datetimeFigureOut">
              <a:rPr lang="en-IN" smtClean="0"/>
              <a:t>12-09-2025</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EB41C9E-CF6B-4013-910B-6DEABD1B42BA}" type="slidenum">
              <a:rPr lang="en-IN" smtClean="0"/>
              <a:t>‹#›</a:t>
            </a:fld>
            <a:endParaRPr lang="en-IN"/>
          </a:p>
        </p:txBody>
      </p:sp>
    </p:spTree>
    <p:extLst>
      <p:ext uri="{BB962C8B-B14F-4D97-AF65-F5344CB8AC3E}">
        <p14:creationId xmlns:p14="http://schemas.microsoft.com/office/powerpoint/2010/main" val="3787528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494E926-FD18-47DD-8199-C35E99401B16}" type="datetimeFigureOut">
              <a:rPr lang="en-IN" smtClean="0"/>
              <a:t>12-09-2025</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EB41C9E-CF6B-4013-910B-6DEABD1B42BA}" type="slidenum">
              <a:rPr lang="en-IN" smtClean="0"/>
              <a:t>‹#›</a:t>
            </a:fld>
            <a:endParaRPr lang="en-IN"/>
          </a:p>
        </p:txBody>
      </p:sp>
    </p:spTree>
    <p:extLst>
      <p:ext uri="{BB962C8B-B14F-4D97-AF65-F5344CB8AC3E}">
        <p14:creationId xmlns:p14="http://schemas.microsoft.com/office/powerpoint/2010/main" val="1755860100"/>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B58C3-8DA2-3ED6-1059-2BE2002EB1AB}"/>
              </a:ext>
            </a:extLst>
          </p:cNvPr>
          <p:cNvSpPr>
            <a:spLocks noGrp="1"/>
          </p:cNvSpPr>
          <p:nvPr>
            <p:ph type="ctrTitle"/>
          </p:nvPr>
        </p:nvSpPr>
        <p:spPr>
          <a:xfrm>
            <a:off x="2046515" y="1632857"/>
            <a:ext cx="9144000" cy="2387600"/>
          </a:xfrm>
        </p:spPr>
        <p:txBody>
          <a:bodyPr>
            <a:normAutofit/>
          </a:bodyPr>
          <a:lstStyle/>
          <a:p>
            <a:r>
              <a:rPr lang="en-US" sz="8800" b="1" dirty="0">
                <a:solidFill>
                  <a:srgbClr val="FF0000"/>
                </a:solidFill>
                <a:effectLst>
                  <a:outerShdw blurRad="38100" dist="38100" dir="2700000" algn="tl">
                    <a:srgbClr val="000000">
                      <a:alpha val="43137"/>
                    </a:srgbClr>
                  </a:outerShdw>
                </a:effectLst>
                <a:latin typeface="Arial Narrow" panose="020B0606020202030204" pitchFamily="34" charset="0"/>
              </a:rPr>
              <a:t>Danta </a:t>
            </a:r>
            <a:r>
              <a:rPr lang="en-US" sz="8800" b="1" dirty="0" err="1">
                <a:solidFill>
                  <a:srgbClr val="FF0000"/>
                </a:solidFill>
                <a:effectLst>
                  <a:outerShdw blurRad="38100" dist="38100" dir="2700000" algn="tl">
                    <a:srgbClr val="000000">
                      <a:alpha val="43137"/>
                    </a:srgbClr>
                  </a:outerShdw>
                </a:effectLst>
                <a:latin typeface="Arial Narrow" panose="020B0606020202030204" pitchFamily="34" charset="0"/>
              </a:rPr>
              <a:t>Vijnana</a:t>
            </a:r>
            <a:endParaRPr lang="en-IN" sz="8800" b="1"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sp>
        <p:nvSpPr>
          <p:cNvPr id="3" name="Subtitle 2">
            <a:extLst>
              <a:ext uri="{FF2B5EF4-FFF2-40B4-BE49-F238E27FC236}">
                <a16:creationId xmlns:a16="http://schemas.microsoft.com/office/drawing/2014/main" id="{EAAE4BCF-F285-EF32-105A-7772A5D37FD1}"/>
              </a:ext>
            </a:extLst>
          </p:cNvPr>
          <p:cNvSpPr>
            <a:spLocks noGrp="1"/>
          </p:cNvSpPr>
          <p:nvPr>
            <p:ph type="subTitle" idx="1"/>
          </p:nvPr>
        </p:nvSpPr>
        <p:spPr>
          <a:xfrm>
            <a:off x="283030" y="4200753"/>
            <a:ext cx="9144000" cy="1655762"/>
          </a:xfrm>
        </p:spPr>
        <p:txBody>
          <a:bodyPr>
            <a:normAutofit/>
          </a:bodyPr>
          <a:lstStyle/>
          <a:p>
            <a:pPr algn="r"/>
            <a:r>
              <a:rPr lang="en-US" sz="2400" dirty="0">
                <a:solidFill>
                  <a:schemeClr val="tx1"/>
                </a:solidFill>
              </a:rPr>
              <a:t>Dr. Jyoti Kumari Jangir</a:t>
            </a:r>
          </a:p>
          <a:p>
            <a:pPr algn="r"/>
            <a:r>
              <a:rPr lang="en-US" sz="2400" dirty="0">
                <a:solidFill>
                  <a:schemeClr val="tx1"/>
                </a:solidFill>
              </a:rPr>
              <a:t>Assistant Professor</a:t>
            </a:r>
          </a:p>
          <a:p>
            <a:pPr algn="r"/>
            <a:r>
              <a:rPr lang="en-US" sz="2400" dirty="0">
                <a:solidFill>
                  <a:schemeClr val="tx1"/>
                </a:solidFill>
              </a:rPr>
              <a:t>MD (</a:t>
            </a:r>
            <a:r>
              <a:rPr lang="en-US" sz="2400" dirty="0" err="1">
                <a:solidFill>
                  <a:schemeClr val="tx1"/>
                </a:solidFill>
              </a:rPr>
              <a:t>Kaumarbhritya</a:t>
            </a:r>
            <a:r>
              <a:rPr lang="en-US" sz="2400" dirty="0">
                <a:solidFill>
                  <a:schemeClr val="tx1"/>
                </a:solidFill>
              </a:rPr>
              <a:t>)</a:t>
            </a:r>
            <a:endParaRPr lang="en-IN" sz="2400" dirty="0">
              <a:solidFill>
                <a:schemeClr val="tx1"/>
              </a:solidFill>
            </a:endParaRPr>
          </a:p>
          <a:p>
            <a:endParaRPr lang="en-IN" dirty="0">
              <a:solidFill>
                <a:schemeClr val="tx1"/>
              </a:solidFill>
            </a:endParaRPr>
          </a:p>
        </p:txBody>
      </p:sp>
    </p:spTree>
    <p:extLst>
      <p:ext uri="{BB962C8B-B14F-4D97-AF65-F5344CB8AC3E}">
        <p14:creationId xmlns:p14="http://schemas.microsoft.com/office/powerpoint/2010/main" val="1261659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4AEFB-ABD9-F137-38FA-858BD5691339}"/>
              </a:ext>
            </a:extLst>
          </p:cNvPr>
          <p:cNvSpPr>
            <a:spLocks noGrp="1"/>
          </p:cNvSpPr>
          <p:nvPr>
            <p:ph type="title"/>
          </p:nvPr>
        </p:nvSpPr>
        <p:spPr>
          <a:xfrm>
            <a:off x="3845705" y="81860"/>
            <a:ext cx="5483352" cy="691025"/>
          </a:xfrm>
        </p:spPr>
        <p:txBody>
          <a:bodyPr>
            <a:normAutofit fontScale="90000"/>
          </a:bodyPr>
          <a:lstStyle/>
          <a:p>
            <a:r>
              <a:rPr lang="en-US" b="1" dirty="0"/>
              <a:t>Danta </a:t>
            </a:r>
            <a:r>
              <a:rPr lang="en-US" b="1" dirty="0" err="1"/>
              <a:t>Swasthya</a:t>
            </a:r>
            <a:endParaRPr lang="en-IN" dirty="0"/>
          </a:p>
        </p:txBody>
      </p:sp>
      <p:sp>
        <p:nvSpPr>
          <p:cNvPr id="3" name="Content Placeholder 2">
            <a:extLst>
              <a:ext uri="{FF2B5EF4-FFF2-40B4-BE49-F238E27FC236}">
                <a16:creationId xmlns:a16="http://schemas.microsoft.com/office/drawing/2014/main" id="{A52CAF7F-714D-B686-4B0F-253C63CB5183}"/>
              </a:ext>
            </a:extLst>
          </p:cNvPr>
          <p:cNvSpPr>
            <a:spLocks noGrp="1"/>
          </p:cNvSpPr>
          <p:nvPr>
            <p:ph idx="1"/>
          </p:nvPr>
        </p:nvSpPr>
        <p:spPr>
          <a:xfrm>
            <a:off x="1005404" y="1132114"/>
            <a:ext cx="10181191" cy="5040086"/>
          </a:xfrm>
        </p:spPr>
        <p:txBody>
          <a:bodyPr>
            <a:normAutofit/>
          </a:bodyPr>
          <a:lstStyle/>
          <a:p>
            <a:pPr marL="457200" indent="-457200" algn="just">
              <a:lnSpc>
                <a:spcPct val="150000"/>
              </a:lnSpc>
              <a:buFont typeface="+mj-lt"/>
              <a:buAutoNum type="arabicPeriod"/>
            </a:pPr>
            <a:r>
              <a:rPr lang="en-IN" sz="2400" b="1" dirty="0"/>
              <a:t>Chewing Sticks (</a:t>
            </a:r>
            <a:r>
              <a:rPr lang="en-IN" sz="2400" b="1" dirty="0" err="1"/>
              <a:t>Dataun</a:t>
            </a:r>
            <a:r>
              <a:rPr lang="en-IN" sz="2400" b="1" dirty="0"/>
              <a:t>) </a:t>
            </a:r>
            <a:r>
              <a:rPr lang="en-IN" sz="2400" dirty="0"/>
              <a:t>– with </a:t>
            </a:r>
            <a:r>
              <a:rPr lang="en-IN" sz="2400" dirty="0" err="1">
                <a:highlight>
                  <a:srgbClr val="FFFF00"/>
                </a:highlight>
              </a:rPr>
              <a:t>Dantshodhan</a:t>
            </a:r>
            <a:r>
              <a:rPr lang="en-IN" sz="2400" dirty="0">
                <a:highlight>
                  <a:srgbClr val="FFFF00"/>
                </a:highlight>
              </a:rPr>
              <a:t> </a:t>
            </a:r>
            <a:r>
              <a:rPr lang="en-IN" sz="2400" dirty="0" err="1">
                <a:highlight>
                  <a:srgbClr val="FFFF00"/>
                </a:highlight>
              </a:rPr>
              <a:t>churna</a:t>
            </a:r>
            <a:endParaRPr lang="en-IN" sz="2400" dirty="0">
              <a:highlight>
                <a:srgbClr val="FFFF00"/>
              </a:highlight>
            </a:endParaRPr>
          </a:p>
          <a:p>
            <a:pPr lvl="1" algn="just">
              <a:lnSpc>
                <a:spcPct val="150000"/>
              </a:lnSpc>
              <a:buNone/>
            </a:pPr>
            <a:r>
              <a:rPr lang="en-IN" sz="2400" dirty="0"/>
              <a:t>Recommended daily and after meals for oral hygiene.</a:t>
            </a:r>
          </a:p>
          <a:p>
            <a:pPr lvl="1" algn="just">
              <a:lnSpc>
                <a:spcPct val="150000"/>
              </a:lnSpc>
              <a:buNone/>
            </a:pPr>
            <a:r>
              <a:rPr lang="en-IN" sz="2400" dirty="0"/>
              <a:t>Length of </a:t>
            </a:r>
            <a:r>
              <a:rPr lang="en-IN" sz="2400" dirty="0" err="1"/>
              <a:t>Dataun</a:t>
            </a:r>
            <a:r>
              <a:rPr lang="en-IN" sz="2400" dirty="0"/>
              <a:t>- </a:t>
            </a:r>
            <a:r>
              <a:rPr lang="en-IN" sz="2400" dirty="0">
                <a:highlight>
                  <a:srgbClr val="FFFF00"/>
                </a:highlight>
              </a:rPr>
              <a:t>12 </a:t>
            </a:r>
            <a:r>
              <a:rPr lang="en-IN" sz="2400" dirty="0" err="1">
                <a:highlight>
                  <a:srgbClr val="FFFF00"/>
                </a:highlight>
              </a:rPr>
              <a:t>angul</a:t>
            </a:r>
            <a:r>
              <a:rPr lang="en-IN" sz="2400" dirty="0">
                <a:highlight>
                  <a:srgbClr val="FFFF00"/>
                </a:highlight>
              </a:rPr>
              <a:t> </a:t>
            </a:r>
            <a:r>
              <a:rPr lang="en-IN" sz="2400" dirty="0"/>
              <a:t>as thick as the little finger (</a:t>
            </a:r>
            <a:r>
              <a:rPr lang="en-IN" sz="2400" dirty="0">
                <a:highlight>
                  <a:srgbClr val="FFFF00"/>
                </a:highlight>
              </a:rPr>
              <a:t>Sushrut</a:t>
            </a:r>
            <a:r>
              <a:rPr lang="en-IN" sz="2400" dirty="0"/>
              <a:t>)</a:t>
            </a:r>
          </a:p>
          <a:p>
            <a:pPr lvl="1" algn="just">
              <a:lnSpc>
                <a:spcPct val="150000"/>
              </a:lnSpc>
              <a:buNone/>
            </a:pPr>
            <a:r>
              <a:rPr lang="en-IN" sz="2400" dirty="0"/>
              <a:t>Tastes preferred: </a:t>
            </a:r>
            <a:r>
              <a:rPr lang="en-IN" sz="2400" dirty="0" err="1">
                <a:highlight>
                  <a:srgbClr val="FFFF00"/>
                </a:highlight>
              </a:rPr>
              <a:t>Katu</a:t>
            </a:r>
            <a:r>
              <a:rPr lang="en-IN" sz="2400" dirty="0">
                <a:highlight>
                  <a:srgbClr val="FFFF00"/>
                </a:highlight>
              </a:rPr>
              <a:t>, </a:t>
            </a:r>
            <a:r>
              <a:rPr lang="en-IN" sz="2400" dirty="0" err="1">
                <a:highlight>
                  <a:srgbClr val="FFFF00"/>
                </a:highlight>
              </a:rPr>
              <a:t>Tikta</a:t>
            </a:r>
            <a:r>
              <a:rPr lang="en-IN" sz="2400" dirty="0">
                <a:highlight>
                  <a:srgbClr val="FFFF00"/>
                </a:highlight>
              </a:rPr>
              <a:t> and Kashaya.</a:t>
            </a:r>
          </a:p>
          <a:p>
            <a:pPr marL="457200" indent="-457200" algn="just">
              <a:lnSpc>
                <a:spcPct val="150000"/>
              </a:lnSpc>
              <a:buFont typeface="+mj-lt"/>
              <a:buAutoNum type="arabicPeriod"/>
            </a:pPr>
            <a:r>
              <a:rPr lang="en-IN" sz="2400" b="1" dirty="0" err="1"/>
              <a:t>Gandoosh</a:t>
            </a:r>
            <a:r>
              <a:rPr lang="en-IN" sz="2400" b="1" dirty="0"/>
              <a:t> Dharan: </a:t>
            </a:r>
            <a:r>
              <a:rPr lang="en-IN" sz="2400" dirty="0"/>
              <a:t>with Khadir, </a:t>
            </a:r>
            <a:r>
              <a:rPr lang="en-IN" sz="2400" dirty="0" err="1"/>
              <a:t>Triphala</a:t>
            </a:r>
            <a:r>
              <a:rPr lang="en-IN" sz="2400" dirty="0"/>
              <a:t>, Arjun etc. </a:t>
            </a:r>
            <a:r>
              <a:rPr lang="en-IN" sz="2400" dirty="0" err="1"/>
              <a:t>Sidhh</a:t>
            </a:r>
            <a:r>
              <a:rPr lang="en-IN" sz="2400" dirty="0"/>
              <a:t> </a:t>
            </a:r>
            <a:r>
              <a:rPr lang="en-IN" sz="2400" dirty="0" err="1"/>
              <a:t>kwath</a:t>
            </a:r>
            <a:r>
              <a:rPr lang="en-IN" sz="2400" dirty="0"/>
              <a:t> or Tila </a:t>
            </a:r>
            <a:r>
              <a:rPr lang="en-IN" sz="2400" dirty="0" err="1"/>
              <a:t>Tailam</a:t>
            </a:r>
            <a:r>
              <a:rPr lang="en-IN" sz="2400" dirty="0"/>
              <a:t>. </a:t>
            </a:r>
          </a:p>
          <a:p>
            <a:pPr marL="0" indent="0" algn="just">
              <a:lnSpc>
                <a:spcPct val="150000"/>
              </a:lnSpc>
              <a:buNone/>
            </a:pPr>
            <a:r>
              <a:rPr lang="en-US" sz="2400" dirty="0"/>
              <a:t>In Ayurveda dental health is personalized, based on one's Prakriti (body constitution) and influenced by nature and climate.</a:t>
            </a:r>
          </a:p>
          <a:p>
            <a:pPr marL="0" indent="0" algn="just">
              <a:lnSpc>
                <a:spcPct val="150000"/>
              </a:lnSpc>
              <a:buNone/>
            </a:pPr>
            <a:endParaRPr lang="en-IN" sz="2400" dirty="0"/>
          </a:p>
        </p:txBody>
      </p:sp>
    </p:spTree>
    <p:extLst>
      <p:ext uri="{BB962C8B-B14F-4D97-AF65-F5344CB8AC3E}">
        <p14:creationId xmlns:p14="http://schemas.microsoft.com/office/powerpoint/2010/main" val="18378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17C7229-B15C-154D-01B6-38C08B63422C}"/>
              </a:ext>
            </a:extLst>
          </p:cNvPr>
          <p:cNvGraphicFramePr>
            <a:graphicFrameLocks noGrp="1"/>
          </p:cNvGraphicFramePr>
          <p:nvPr>
            <p:extLst>
              <p:ext uri="{D42A27DB-BD31-4B8C-83A1-F6EECF244321}">
                <p14:modId xmlns:p14="http://schemas.microsoft.com/office/powerpoint/2010/main" val="2021837101"/>
              </p:ext>
            </p:extLst>
          </p:nvPr>
        </p:nvGraphicFramePr>
        <p:xfrm>
          <a:off x="1861457" y="881743"/>
          <a:ext cx="8186057" cy="3287485"/>
        </p:xfrm>
        <a:graphic>
          <a:graphicData uri="http://schemas.openxmlformats.org/drawingml/2006/table">
            <a:tbl>
              <a:tblPr firstRow="1" bandRow="1">
                <a:tableStyleId>{5940675A-B579-460E-94D1-54222C63F5DA}</a:tableStyleId>
              </a:tblPr>
              <a:tblGrid>
                <a:gridCol w="1521227">
                  <a:extLst>
                    <a:ext uri="{9D8B030D-6E8A-4147-A177-3AD203B41FA5}">
                      <a16:colId xmlns:a16="http://schemas.microsoft.com/office/drawing/2014/main" val="2369159994"/>
                    </a:ext>
                  </a:extLst>
                </a:gridCol>
                <a:gridCol w="2463177">
                  <a:extLst>
                    <a:ext uri="{9D8B030D-6E8A-4147-A177-3AD203B41FA5}">
                      <a16:colId xmlns:a16="http://schemas.microsoft.com/office/drawing/2014/main" val="4188091490"/>
                    </a:ext>
                  </a:extLst>
                </a:gridCol>
                <a:gridCol w="4201653">
                  <a:extLst>
                    <a:ext uri="{9D8B030D-6E8A-4147-A177-3AD203B41FA5}">
                      <a16:colId xmlns:a16="http://schemas.microsoft.com/office/drawing/2014/main" val="1993380617"/>
                    </a:ext>
                  </a:extLst>
                </a:gridCol>
              </a:tblGrid>
              <a:tr h="530944">
                <a:tc>
                  <a:txBody>
                    <a:bodyPr/>
                    <a:lstStyle/>
                    <a:p>
                      <a:r>
                        <a:rPr lang="hi-IN" sz="2200" b="1" dirty="0"/>
                        <a:t>ऋतु</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sz="2200" b="1" dirty="0"/>
                        <a:t>दोष प्रकोप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sz="2200" b="1" dirty="0"/>
                        <a:t>रस प्रधान दातौन </a:t>
                      </a:r>
                      <a:endParaRPr lang="en-IN" sz="2200" b="1" dirty="0"/>
                    </a:p>
                  </a:txBody>
                  <a:tcPr/>
                </a:tc>
                <a:extLst>
                  <a:ext uri="{0D108BD9-81ED-4DB2-BD59-A6C34878D82A}">
                    <a16:rowId xmlns:a16="http://schemas.microsoft.com/office/drawing/2014/main" val="4236264707"/>
                  </a:ext>
                </a:extLst>
              </a:tr>
              <a:tr h="530944">
                <a:tc>
                  <a:txBody>
                    <a:bodyPr/>
                    <a:lstStyle/>
                    <a:p>
                      <a:r>
                        <a:rPr lang="hi-IN" sz="2200" dirty="0"/>
                        <a:t>वर्षा </a:t>
                      </a:r>
                    </a:p>
                  </a:txBody>
                  <a:tcPr/>
                </a:tc>
                <a:tc>
                  <a:txBody>
                    <a:bodyPr/>
                    <a:lstStyle/>
                    <a:p>
                      <a:r>
                        <a:rPr lang="hi-IN" sz="2200" dirty="0"/>
                        <a:t>वात</a:t>
                      </a:r>
                      <a:endParaRPr lang="en-IN" sz="2200" dirty="0"/>
                    </a:p>
                  </a:txBody>
                  <a:tcPr/>
                </a:tc>
                <a:tc>
                  <a:txBody>
                    <a:bodyPr/>
                    <a:lstStyle/>
                    <a:p>
                      <a:r>
                        <a:rPr lang="hi-IN" sz="2200" dirty="0"/>
                        <a:t>मधुर</a:t>
                      </a:r>
                      <a:r>
                        <a:rPr lang="en-US" sz="2200" dirty="0"/>
                        <a:t>  - </a:t>
                      </a:r>
                      <a:r>
                        <a:rPr lang="hi-IN" sz="2200" dirty="0"/>
                        <a:t>मधुक</a:t>
                      </a:r>
                      <a:endParaRPr lang="en-IN" sz="2200" dirty="0"/>
                    </a:p>
                  </a:txBody>
                  <a:tcPr/>
                </a:tc>
                <a:extLst>
                  <a:ext uri="{0D108BD9-81ED-4DB2-BD59-A6C34878D82A}">
                    <a16:rowId xmlns:a16="http://schemas.microsoft.com/office/drawing/2014/main" val="3396890854"/>
                  </a:ext>
                </a:extLst>
              </a:tr>
              <a:tr h="916423">
                <a:tc>
                  <a:txBody>
                    <a:bodyPr/>
                    <a:lstStyle/>
                    <a:p>
                      <a:r>
                        <a:rPr lang="hi-IN" sz="2200" dirty="0"/>
                        <a:t>शरद</a:t>
                      </a:r>
                      <a:endParaRPr lang="en-IN" sz="2200" dirty="0"/>
                    </a:p>
                  </a:txBody>
                  <a:tcPr/>
                </a:tc>
                <a:tc>
                  <a:txBody>
                    <a:bodyPr/>
                    <a:lstStyle/>
                    <a:p>
                      <a:r>
                        <a:rPr lang="hi-IN" sz="2200" dirty="0"/>
                        <a:t>पित्त</a:t>
                      </a:r>
                      <a:endParaRPr lang="en-IN" sz="2200" dirty="0"/>
                    </a:p>
                  </a:txBody>
                  <a:tcPr/>
                </a:tc>
                <a:tc>
                  <a:txBody>
                    <a:bodyPr/>
                    <a:lstStyle/>
                    <a:p>
                      <a:r>
                        <a:rPr lang="hi-IN" sz="2200" dirty="0"/>
                        <a:t>तिक्त </a:t>
                      </a:r>
                      <a:r>
                        <a:rPr lang="en-US" sz="2200" dirty="0"/>
                        <a:t> - </a:t>
                      </a:r>
                      <a:r>
                        <a:rPr lang="hi-IN" sz="2200" dirty="0"/>
                        <a:t>निम्ब</a:t>
                      </a:r>
                      <a:endParaRPr lang="en-US" sz="2200" dirty="0"/>
                    </a:p>
                    <a:p>
                      <a:r>
                        <a:rPr lang="hi-IN" sz="2200" dirty="0"/>
                        <a:t>कषाय </a:t>
                      </a:r>
                      <a:r>
                        <a:rPr lang="en-US" sz="2200" dirty="0"/>
                        <a:t> - </a:t>
                      </a:r>
                      <a:r>
                        <a:rPr lang="hi-IN" sz="2200" dirty="0"/>
                        <a:t>खदिर</a:t>
                      </a:r>
                      <a:endParaRPr lang="en-IN" sz="2200" dirty="0"/>
                    </a:p>
                  </a:txBody>
                  <a:tcPr/>
                </a:tc>
                <a:extLst>
                  <a:ext uri="{0D108BD9-81ED-4DB2-BD59-A6C34878D82A}">
                    <a16:rowId xmlns:a16="http://schemas.microsoft.com/office/drawing/2014/main" val="511152216"/>
                  </a:ext>
                </a:extLst>
              </a:tr>
              <a:tr h="1309174">
                <a:tc>
                  <a:txBody>
                    <a:bodyPr/>
                    <a:lstStyle/>
                    <a:p>
                      <a:r>
                        <a:rPr lang="hi-IN" sz="2200" dirty="0"/>
                        <a:t>हेमंत</a:t>
                      </a:r>
                      <a:endParaRPr lang="en-IN" sz="2200" dirty="0"/>
                    </a:p>
                  </a:txBody>
                  <a:tcPr/>
                </a:tc>
                <a:tc>
                  <a:txBody>
                    <a:bodyPr/>
                    <a:lstStyle/>
                    <a:p>
                      <a:r>
                        <a:rPr lang="hi-IN" sz="2200" dirty="0"/>
                        <a:t>कफ</a:t>
                      </a:r>
                      <a:endParaRPr lang="en-IN" sz="2200" dirty="0"/>
                    </a:p>
                  </a:txBody>
                  <a:tcPr/>
                </a:tc>
                <a:tc>
                  <a:txBody>
                    <a:bodyPr/>
                    <a:lstStyle/>
                    <a:p>
                      <a:r>
                        <a:rPr lang="hi-IN" sz="2200" dirty="0"/>
                        <a:t>कटु</a:t>
                      </a:r>
                      <a:r>
                        <a:rPr lang="en-US" sz="2200" dirty="0"/>
                        <a:t>  -  </a:t>
                      </a:r>
                      <a:r>
                        <a:rPr lang="hi-IN" sz="2200" dirty="0"/>
                        <a:t>करंज</a:t>
                      </a:r>
                      <a:endParaRPr lang="en-US" sz="2200" dirty="0"/>
                    </a:p>
                    <a:p>
                      <a:r>
                        <a:rPr lang="hi-IN" sz="2200" dirty="0"/>
                        <a:t>तिक्त</a:t>
                      </a:r>
                      <a:r>
                        <a:rPr lang="en-US" sz="2200" dirty="0"/>
                        <a:t>   - </a:t>
                      </a:r>
                      <a:r>
                        <a:rPr lang="hi-IN" sz="2200" dirty="0"/>
                        <a:t>निम्ब</a:t>
                      </a:r>
                      <a:endParaRPr lang="en-US" sz="2200" dirty="0"/>
                    </a:p>
                    <a:p>
                      <a:pPr marL="0" marR="0" lvl="0" indent="0" algn="l" defTabSz="914400" rtl="0" eaLnBrk="1" fontAlgn="auto" latinLnBrk="0" hangingPunct="1">
                        <a:lnSpc>
                          <a:spcPct val="100000"/>
                        </a:lnSpc>
                        <a:spcBef>
                          <a:spcPts val="0"/>
                        </a:spcBef>
                        <a:spcAft>
                          <a:spcPts val="0"/>
                        </a:spcAft>
                        <a:buClrTx/>
                        <a:buSzTx/>
                        <a:buFontTx/>
                        <a:buNone/>
                        <a:tabLst/>
                        <a:defRPr/>
                      </a:pPr>
                      <a:r>
                        <a:rPr lang="hi-IN" sz="2200" dirty="0"/>
                        <a:t>कषाय</a:t>
                      </a:r>
                      <a:r>
                        <a:rPr lang="en-US" sz="2200" dirty="0"/>
                        <a:t> - </a:t>
                      </a:r>
                      <a:r>
                        <a:rPr lang="hi-IN" sz="2200" dirty="0"/>
                        <a:t>खदिर</a:t>
                      </a:r>
                      <a:endParaRPr lang="en-US" sz="2200" dirty="0"/>
                    </a:p>
                  </a:txBody>
                  <a:tcPr/>
                </a:tc>
                <a:extLst>
                  <a:ext uri="{0D108BD9-81ED-4DB2-BD59-A6C34878D82A}">
                    <a16:rowId xmlns:a16="http://schemas.microsoft.com/office/drawing/2014/main" val="2078692040"/>
                  </a:ext>
                </a:extLst>
              </a:tr>
            </a:tbl>
          </a:graphicData>
        </a:graphic>
      </p:graphicFrame>
      <p:sp>
        <p:nvSpPr>
          <p:cNvPr id="5" name="TextBox 4">
            <a:extLst>
              <a:ext uri="{FF2B5EF4-FFF2-40B4-BE49-F238E27FC236}">
                <a16:creationId xmlns:a16="http://schemas.microsoft.com/office/drawing/2014/main" id="{0B3F2476-441E-1346-5C17-2949ABF98D53}"/>
              </a:ext>
            </a:extLst>
          </p:cNvPr>
          <p:cNvSpPr txBox="1"/>
          <p:nvPr/>
        </p:nvSpPr>
        <p:spPr>
          <a:xfrm>
            <a:off x="1861457" y="4506686"/>
            <a:ext cx="9590315" cy="1706236"/>
          </a:xfrm>
          <a:prstGeom prst="rect">
            <a:avLst/>
          </a:prstGeom>
          <a:noFill/>
        </p:spPr>
        <p:txBody>
          <a:bodyPr wrap="square" rtlCol="0">
            <a:spAutoFit/>
          </a:bodyPr>
          <a:lstStyle/>
          <a:p>
            <a:pPr>
              <a:lnSpc>
                <a:spcPct val="150000"/>
              </a:lnSpc>
            </a:pPr>
            <a:r>
              <a:rPr lang="en-US" sz="2400" dirty="0"/>
              <a:t>Note: </a:t>
            </a:r>
          </a:p>
          <a:p>
            <a:pPr>
              <a:lnSpc>
                <a:spcPct val="150000"/>
              </a:lnSpc>
            </a:pPr>
            <a:r>
              <a:rPr lang="en-US" sz="2400" dirty="0" err="1"/>
              <a:t>Dantshodhan</a:t>
            </a:r>
            <a:r>
              <a:rPr lang="en-US" sz="2400" dirty="0"/>
              <a:t> </a:t>
            </a:r>
            <a:r>
              <a:rPr lang="en-US" sz="2400" dirty="0" err="1"/>
              <a:t>Churna</a:t>
            </a:r>
            <a:r>
              <a:rPr lang="en-US" sz="2400" dirty="0"/>
              <a:t> (</a:t>
            </a:r>
            <a:r>
              <a:rPr lang="hi-IN" sz="2400" dirty="0"/>
              <a:t>दंतशोधन चूर्ण</a:t>
            </a:r>
            <a:r>
              <a:rPr lang="en-US" sz="2400" dirty="0"/>
              <a:t>)- </a:t>
            </a:r>
          </a:p>
          <a:p>
            <a:pPr>
              <a:lnSpc>
                <a:spcPct val="150000"/>
              </a:lnSpc>
            </a:pPr>
            <a:r>
              <a:rPr lang="hi-IN" sz="2400" dirty="0"/>
              <a:t>त्रिकटु, त्रिजात , तेजोवती चूर्ण, मधु, तैल, सैंधव </a:t>
            </a:r>
            <a:endParaRPr lang="en-IN" sz="2400" dirty="0"/>
          </a:p>
        </p:txBody>
      </p:sp>
    </p:spTree>
    <p:extLst>
      <p:ext uri="{BB962C8B-B14F-4D97-AF65-F5344CB8AC3E}">
        <p14:creationId xmlns:p14="http://schemas.microsoft.com/office/powerpoint/2010/main" val="413416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7A404-824A-D56D-1D13-3C634DEB8E49}"/>
              </a:ext>
            </a:extLst>
          </p:cNvPr>
          <p:cNvSpPr>
            <a:spLocks noGrp="1"/>
          </p:cNvSpPr>
          <p:nvPr>
            <p:ph type="title"/>
          </p:nvPr>
        </p:nvSpPr>
        <p:spPr>
          <a:xfrm>
            <a:off x="2757133" y="343118"/>
            <a:ext cx="7050895" cy="1188720"/>
          </a:xfrm>
        </p:spPr>
        <p:txBody>
          <a:bodyPr/>
          <a:lstStyle/>
          <a:p>
            <a:r>
              <a:rPr lang="en-US" dirty="0" err="1"/>
              <a:t>Dataun</a:t>
            </a:r>
            <a:r>
              <a:rPr lang="en-US" dirty="0"/>
              <a:t> </a:t>
            </a:r>
            <a:r>
              <a:rPr lang="en-US" dirty="0" err="1"/>
              <a:t>nished</a:t>
            </a:r>
            <a:r>
              <a:rPr lang="en-US" dirty="0"/>
              <a:t> in </a:t>
            </a:r>
            <a:r>
              <a:rPr lang="en-US" dirty="0" err="1"/>
              <a:t>balak</a:t>
            </a:r>
            <a:r>
              <a:rPr lang="en-US" dirty="0"/>
              <a:t> </a:t>
            </a:r>
            <a:endParaRPr lang="en-IN" dirty="0"/>
          </a:p>
        </p:txBody>
      </p:sp>
      <p:graphicFrame>
        <p:nvGraphicFramePr>
          <p:cNvPr id="4" name="Content Placeholder 3">
            <a:extLst>
              <a:ext uri="{FF2B5EF4-FFF2-40B4-BE49-F238E27FC236}">
                <a16:creationId xmlns:a16="http://schemas.microsoft.com/office/drawing/2014/main" id="{5475FCD0-E2B2-2895-2F4F-350E9FBC6BA0}"/>
              </a:ext>
            </a:extLst>
          </p:cNvPr>
          <p:cNvGraphicFramePr>
            <a:graphicFrameLocks noGrp="1"/>
          </p:cNvGraphicFramePr>
          <p:nvPr>
            <p:ph idx="1"/>
            <p:extLst>
              <p:ext uri="{D42A27DB-BD31-4B8C-83A1-F6EECF244321}">
                <p14:modId xmlns:p14="http://schemas.microsoft.com/office/powerpoint/2010/main" val="3778552430"/>
              </p:ext>
            </p:extLst>
          </p:nvPr>
        </p:nvGraphicFramePr>
        <p:xfrm>
          <a:off x="1253380" y="2080042"/>
          <a:ext cx="10058400" cy="4434840"/>
        </p:xfrm>
        <a:graphic>
          <a:graphicData uri="http://schemas.openxmlformats.org/drawingml/2006/table">
            <a:tbl>
              <a:tblPr/>
              <a:tblGrid>
                <a:gridCol w="10058400">
                  <a:extLst>
                    <a:ext uri="{9D8B030D-6E8A-4147-A177-3AD203B41FA5}">
                      <a16:colId xmlns:a16="http://schemas.microsoft.com/office/drawing/2014/main" val="1877463410"/>
                    </a:ext>
                  </a:extLst>
                </a:gridCol>
              </a:tblGrid>
              <a:tr h="0">
                <a:tc>
                  <a:txBody>
                    <a:bodyPr/>
                    <a:lstStyle/>
                    <a:p>
                      <a:pPr algn="ctr">
                        <a:lnSpc>
                          <a:spcPct val="150000"/>
                        </a:lnSpc>
                      </a:pPr>
                      <a:r>
                        <a:rPr lang="hi-IN" sz="2400" dirty="0">
                          <a:solidFill>
                            <a:srgbClr val="990000"/>
                          </a:solidFill>
                          <a:effectLst/>
                        </a:rPr>
                        <a:t>भक्षयेद्दन्तपवनं</a:t>
                      </a:r>
                      <a:r>
                        <a:rPr lang="hi-IN" sz="2400" dirty="0"/>
                        <a:t> </a:t>
                      </a:r>
                      <a:r>
                        <a:rPr lang="hi-IN" sz="2400" dirty="0">
                          <a:solidFill>
                            <a:srgbClr val="990000"/>
                          </a:solidFill>
                          <a:effectLst/>
                        </a:rPr>
                        <a:t>नास्थिरद्विजबन्धनः|</a:t>
                      </a:r>
                      <a:br>
                        <a:rPr lang="hi-IN" sz="2400" dirty="0"/>
                      </a:br>
                      <a:r>
                        <a:rPr lang="hi-IN" sz="2400" dirty="0">
                          <a:solidFill>
                            <a:srgbClr val="990000"/>
                          </a:solidFill>
                          <a:effectLst/>
                        </a:rPr>
                        <a:t>तस्य</a:t>
                      </a:r>
                      <a:r>
                        <a:rPr lang="hi-IN" sz="2400" dirty="0"/>
                        <a:t> </a:t>
                      </a:r>
                      <a:r>
                        <a:rPr lang="hi-IN" sz="2400" dirty="0">
                          <a:solidFill>
                            <a:srgbClr val="990000"/>
                          </a:solidFill>
                          <a:effectLst/>
                        </a:rPr>
                        <a:t>तद्</a:t>
                      </a:r>
                      <a:r>
                        <a:rPr lang="hi-IN" sz="2400" dirty="0"/>
                        <a:t> </a:t>
                      </a:r>
                      <a:r>
                        <a:rPr lang="hi-IN" sz="2400" dirty="0">
                          <a:solidFill>
                            <a:srgbClr val="990000"/>
                          </a:solidFill>
                          <a:effectLst/>
                        </a:rPr>
                        <a:t>घट्टनात्क्रुद्धः</a:t>
                      </a:r>
                      <a:r>
                        <a:rPr lang="hi-IN" sz="2400" dirty="0"/>
                        <a:t> </a:t>
                      </a:r>
                      <a:r>
                        <a:rPr lang="hi-IN" sz="2400" dirty="0">
                          <a:solidFill>
                            <a:srgbClr val="990000"/>
                          </a:solidFill>
                          <a:effectLst/>
                        </a:rPr>
                        <a:t>कुर्याद्दन्तामयान्मरुत्||५७||</a:t>
                      </a:r>
                      <a:r>
                        <a:rPr lang="en-US" sz="2400" dirty="0">
                          <a:solidFill>
                            <a:srgbClr val="990000"/>
                          </a:solidFill>
                          <a:effectLst/>
                        </a:rPr>
                        <a:t> </a:t>
                      </a:r>
                      <a:r>
                        <a:rPr lang="hi-IN" sz="2400" dirty="0">
                          <a:solidFill>
                            <a:srgbClr val="990000"/>
                          </a:solidFill>
                          <a:effectLst/>
                        </a:rPr>
                        <a:t>अ सं उत्तर अध्याय </a:t>
                      </a:r>
                      <a:r>
                        <a:rPr lang="en-US" sz="2400" dirty="0">
                          <a:solidFill>
                            <a:srgbClr val="990000"/>
                          </a:solidFill>
                          <a:effectLst/>
                        </a:rPr>
                        <a:t>1/57</a:t>
                      </a:r>
                    </a:p>
                    <a:p>
                      <a:pPr marL="342900" indent="-342900" algn="just">
                        <a:lnSpc>
                          <a:spcPct val="150000"/>
                        </a:lnSpc>
                        <a:buFont typeface="Arial" panose="020B0604020202020204" pitchFamily="34" charset="0"/>
                        <a:buChar char="•"/>
                      </a:pPr>
                      <a:r>
                        <a:rPr lang="en-US" sz="2400" dirty="0"/>
                        <a:t>Child should not use tooth-brush for cleaning teeth.</a:t>
                      </a:r>
                      <a:br>
                        <a:rPr lang="en-US" sz="2400" dirty="0"/>
                      </a:br>
                      <a:r>
                        <a:rPr lang="en-US" sz="2400" dirty="0"/>
                        <a:t>As teeth are still loose and unstable, due to friction, </a:t>
                      </a:r>
                      <a:r>
                        <a:rPr lang="en-US" sz="2400" dirty="0" err="1"/>
                        <a:t>vata</a:t>
                      </a:r>
                      <a:r>
                        <a:rPr lang="en-US" sz="2400" dirty="0"/>
                        <a:t> may be vitiated. </a:t>
                      </a:r>
                    </a:p>
                    <a:p>
                      <a:pPr marL="342900" indent="-342900" algn="just">
                        <a:lnSpc>
                          <a:spcPct val="150000"/>
                        </a:lnSpc>
                        <a:buFont typeface="Arial" panose="020B0604020202020204" pitchFamily="34" charset="0"/>
                        <a:buChar char="•"/>
                      </a:pPr>
                      <a:r>
                        <a:rPr lang="en-US" sz="2400" dirty="0"/>
                        <a:t>Vitiated Vata may produce many disorders of teeth.</a:t>
                      </a:r>
                      <a:br>
                        <a:rPr lang="hi-IN" sz="2400" dirty="0"/>
                      </a:br>
                      <a:br>
                        <a:rPr lang="hi-IN" sz="2400" dirty="0"/>
                      </a:br>
                      <a:endParaRPr lang="hi-IN" sz="2400" dirty="0"/>
                    </a:p>
                  </a:txBody>
                  <a:tcPr anchor="ctr">
                    <a:lnL>
                      <a:noFill/>
                    </a:lnL>
                    <a:lnR>
                      <a:noFill/>
                    </a:lnR>
                    <a:lnT>
                      <a:noFill/>
                    </a:lnT>
                    <a:lnB>
                      <a:noFill/>
                    </a:lnB>
                    <a:noFill/>
                  </a:tcPr>
                </a:tc>
                <a:extLst>
                  <a:ext uri="{0D108BD9-81ED-4DB2-BD59-A6C34878D82A}">
                    <a16:rowId xmlns:a16="http://schemas.microsoft.com/office/drawing/2014/main" val="978981667"/>
                  </a:ext>
                </a:extLst>
              </a:tr>
            </a:tbl>
          </a:graphicData>
        </a:graphic>
      </p:graphicFrame>
    </p:spTree>
    <p:extLst>
      <p:ext uri="{BB962C8B-B14F-4D97-AF65-F5344CB8AC3E}">
        <p14:creationId xmlns:p14="http://schemas.microsoft.com/office/powerpoint/2010/main" val="285259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E70744-C1FA-DC5E-0501-84AF5F15EA71}"/>
              </a:ext>
            </a:extLst>
          </p:cNvPr>
          <p:cNvSpPr>
            <a:spLocks noGrp="1"/>
          </p:cNvSpPr>
          <p:nvPr>
            <p:ph idx="1"/>
          </p:nvPr>
        </p:nvSpPr>
        <p:spPr>
          <a:xfrm>
            <a:off x="881743" y="751113"/>
            <a:ext cx="10678886" cy="5682343"/>
          </a:xfrm>
        </p:spPr>
        <p:txBody>
          <a:bodyPr>
            <a:normAutofit/>
          </a:bodyPr>
          <a:lstStyle/>
          <a:p>
            <a:pPr algn="just">
              <a:lnSpc>
                <a:spcPct val="150000"/>
              </a:lnSpc>
            </a:pPr>
            <a:r>
              <a:rPr lang="hi-IN" sz="2200" b="1" dirty="0"/>
              <a:t>दन्तधावन का निषेध</a:t>
            </a:r>
            <a:endParaRPr lang="en-US" sz="2200" b="1" dirty="0"/>
          </a:p>
          <a:p>
            <a:pPr algn="just">
              <a:lnSpc>
                <a:spcPct val="150000"/>
              </a:lnSpc>
            </a:pPr>
            <a:r>
              <a:rPr lang="hi-IN" sz="2200" dirty="0"/>
              <a:t>गला, तालु, ओष्ठ एवं जिह्वा के रोग, मुखपाक, श्वास, कास, हिक्का एवं वमन से ग्रसित, दुर्बल, अजीर्णावस्था में भोजन किये, मूर्च्छा एवं मद से पीड़ित, शिरःशूल से दुःखी, प्यासे, थके, मद्यपानी, अर्दित, कर्णशूल एवं दन्तरोगी को दातौन नहीं करनी चाहिए । </a:t>
            </a:r>
            <a:br>
              <a:rPr lang="hi-IN" sz="2200" dirty="0"/>
            </a:br>
            <a:endParaRPr lang="en-US" sz="2200" dirty="0"/>
          </a:p>
          <a:p>
            <a:pPr algn="just">
              <a:lnSpc>
                <a:spcPct val="150000"/>
              </a:lnSpc>
            </a:pPr>
            <a:r>
              <a:rPr lang="hi-IN" sz="2200" b="1" dirty="0"/>
              <a:t>दन्तधावन हेतु निषिद्ध वनस्पति, काण्ड</a:t>
            </a:r>
            <a:endParaRPr lang="en-US" sz="2200" b="1" dirty="0"/>
          </a:p>
          <a:p>
            <a:pPr algn="just">
              <a:lnSpc>
                <a:spcPct val="150000"/>
              </a:lnSpc>
            </a:pPr>
            <a:r>
              <a:rPr lang="hi-IN" sz="2200" dirty="0"/>
              <a:t>श्लेष्मातक, अरिष्ट (रीठा), विभीतक, धव, करीर, बिल्व, निर्गुण्डी, शिग्रु, तिल्वक, तिन्दुक, कोविदार, शमी, पीलू, पिप्पली, इंगुदी, गुग्गुलू, पारिभद्र, इमली</a:t>
            </a:r>
            <a:r>
              <a:rPr lang="en-US" sz="2200" dirty="0"/>
              <a:t>,</a:t>
            </a:r>
            <a:r>
              <a:rPr lang="hi-IN" sz="2200" dirty="0"/>
              <a:t> शाल्मली तथा शण इन वृक्षों के काष्ठ का तथा जिन वृक्षों का रस मधुर-अम्ल-लवण हों, शुष्क, सुषिर, पूति, पिच्छिल हो उनका प्रयोग न करें । </a:t>
            </a:r>
            <a:endParaRPr lang="en-IN" sz="2200" dirty="0"/>
          </a:p>
        </p:txBody>
      </p:sp>
    </p:spTree>
    <p:extLst>
      <p:ext uri="{BB962C8B-B14F-4D97-AF65-F5344CB8AC3E}">
        <p14:creationId xmlns:p14="http://schemas.microsoft.com/office/powerpoint/2010/main" val="4104235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C6FAC0-F6F5-AB1E-C05D-29AA2FEDB1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1350" y="623887"/>
            <a:ext cx="5829300" cy="5610225"/>
          </a:xfrm>
          <a:prstGeom prst="rect">
            <a:avLst/>
          </a:prstGeom>
        </p:spPr>
      </p:pic>
    </p:spTree>
    <p:extLst>
      <p:ext uri="{BB962C8B-B14F-4D97-AF65-F5344CB8AC3E}">
        <p14:creationId xmlns:p14="http://schemas.microsoft.com/office/powerpoint/2010/main" val="40891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B7451-B7AA-D5F1-C6E6-B14DD8F1D985}"/>
              </a:ext>
            </a:extLst>
          </p:cNvPr>
          <p:cNvSpPr>
            <a:spLocks noGrp="1"/>
          </p:cNvSpPr>
          <p:nvPr>
            <p:ph type="title"/>
          </p:nvPr>
        </p:nvSpPr>
        <p:spPr/>
        <p:txBody>
          <a:bodyPr>
            <a:normAutofit fontScale="90000"/>
          </a:bodyPr>
          <a:lstStyle/>
          <a:p>
            <a:r>
              <a:rPr lang="en-US" b="1" dirty="0" err="1">
                <a:highlight>
                  <a:srgbClr val="FFFF00"/>
                </a:highlight>
                <a:latin typeface="Times New Roman" panose="02020603050405020304" pitchFamily="18" charset="0"/>
                <a:cs typeface="Times New Roman" panose="02020603050405020304" pitchFamily="18" charset="0"/>
              </a:rPr>
              <a:t>Cource</a:t>
            </a:r>
            <a:r>
              <a:rPr lang="en-US" b="1" dirty="0">
                <a:highlight>
                  <a:srgbClr val="FFFF00"/>
                </a:highlight>
                <a:latin typeface="Times New Roman" panose="02020603050405020304" pitchFamily="18" charset="0"/>
                <a:cs typeface="Times New Roman" panose="02020603050405020304" pitchFamily="18" charset="0"/>
              </a:rPr>
              <a:t> Learning Outcomes</a:t>
            </a:r>
            <a:br>
              <a:rPr lang="en-US" b="1" dirty="0">
                <a:highlight>
                  <a:srgbClr val="FFFF00"/>
                </a:highlight>
                <a:latin typeface="Times New Roman" panose="02020603050405020304" pitchFamily="18"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F47130DC-8B28-7EA1-058A-7227F30E2FF5}"/>
              </a:ext>
            </a:extLst>
          </p:cNvPr>
          <p:cNvSpPr>
            <a:spLocks noGrp="1"/>
          </p:cNvSpPr>
          <p:nvPr>
            <p:ph idx="1"/>
          </p:nvPr>
        </p:nvSpPr>
        <p:spPr>
          <a:xfrm>
            <a:off x="1382486" y="2046515"/>
            <a:ext cx="10482943" cy="4528456"/>
          </a:xfrm>
        </p:spPr>
        <p:txBody>
          <a:bodyPr>
            <a:noAutofit/>
          </a:bodyPr>
          <a:lstStyle/>
          <a:p>
            <a:pPr marL="0" indent="0" algn="ctr">
              <a:buNone/>
            </a:pPr>
            <a:endParaRPr lang="en-IN" b="1" dirty="0">
              <a:latin typeface="Times New Roman" panose="02020603050405020304" pitchFamily="18" charset="0"/>
              <a:cs typeface="Times New Roman" panose="02020603050405020304" pitchFamily="18" charset="0"/>
            </a:endParaRPr>
          </a:p>
          <a:p>
            <a:pPr>
              <a:lnSpc>
                <a:spcPct val="250000"/>
              </a:lnSpc>
            </a:pPr>
            <a:r>
              <a:rPr lang="en-US" dirty="0"/>
              <a:t>Evaluate normal growth and development and its deviation in children.</a:t>
            </a:r>
          </a:p>
          <a:p>
            <a:pPr>
              <a:lnSpc>
                <a:spcPct val="250000"/>
              </a:lnSpc>
            </a:pPr>
            <a:r>
              <a:rPr lang="en-US" dirty="0"/>
              <a:t>Demonstrate knowledge and skills in assessing and intervening child health through Ayurveda with research updates</a:t>
            </a:r>
            <a:br>
              <a:rPr lang="en-IN"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5322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44428A-63E4-5206-3541-2A62DD160C38}"/>
              </a:ext>
            </a:extLst>
          </p:cNvPr>
          <p:cNvSpPr>
            <a:spLocks noGrp="1"/>
          </p:cNvSpPr>
          <p:nvPr>
            <p:ph idx="1"/>
          </p:nvPr>
        </p:nvSpPr>
        <p:spPr>
          <a:xfrm>
            <a:off x="1915886" y="707573"/>
            <a:ext cx="9641566" cy="5791200"/>
          </a:xfrm>
        </p:spPr>
        <p:txBody>
          <a:bodyPr>
            <a:normAutofit/>
          </a:bodyPr>
          <a:lstStyle/>
          <a:p>
            <a:pPr>
              <a:lnSpc>
                <a:spcPct val="200000"/>
              </a:lnSpc>
            </a:pPr>
            <a:r>
              <a:rPr lang="en-US" b="1" dirty="0">
                <a:latin typeface="Times New Roman" panose="02020603050405020304" pitchFamily="18" charset="0"/>
                <a:ea typeface="Calibri" panose="020F0502020204030204" pitchFamily="34" charset="0"/>
                <a:cs typeface="Times New Roman" panose="02020603050405020304" pitchFamily="18" charset="0"/>
              </a:rPr>
              <a:t>Teaching learning methods- </a:t>
            </a:r>
            <a:r>
              <a:rPr lang="en-US" dirty="0">
                <a:latin typeface="Times New Roman" panose="02020603050405020304" pitchFamily="18" charset="0"/>
                <a:ea typeface="Calibri" panose="020F0502020204030204" pitchFamily="34" charset="0"/>
                <a:cs typeface="Times New Roman" panose="02020603050405020304" pitchFamily="18" charset="0"/>
              </a:rPr>
              <a:t>lecture with power point presentation</a:t>
            </a:r>
          </a:p>
          <a:p>
            <a:pPr>
              <a:lnSpc>
                <a:spcPct val="200000"/>
              </a:lnSpc>
            </a:pPr>
            <a:r>
              <a:rPr lang="en-US" b="1" dirty="0">
                <a:latin typeface="Times New Roman" panose="02020603050405020304" pitchFamily="18" charset="0"/>
                <a:cs typeface="Times New Roman" panose="02020603050405020304" pitchFamily="18" charset="0"/>
              </a:rPr>
              <a:t>Domain-</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Cognitive/comprehension and Cognition / Knowledge </a:t>
            </a:r>
          </a:p>
          <a:p>
            <a:pPr>
              <a:lnSpc>
                <a:spcPct val="200000"/>
              </a:lnSpc>
            </a:pPr>
            <a:r>
              <a:rPr lang="en-US" b="1" dirty="0">
                <a:latin typeface="Times New Roman" panose="02020603050405020304" pitchFamily="18" charset="0"/>
                <a:cs typeface="Times New Roman" panose="02020603050405020304" pitchFamily="18" charset="0"/>
              </a:rPr>
              <a:t>Must to know / desirable to know / Nice to know- </a:t>
            </a:r>
            <a:r>
              <a:rPr lang="en-US" dirty="0">
                <a:latin typeface="Times New Roman" panose="02020603050405020304" pitchFamily="18" charset="0"/>
                <a:ea typeface="Calibri" panose="020F0502020204030204" pitchFamily="34" charset="0"/>
                <a:cs typeface="Times New Roman" panose="02020603050405020304" pitchFamily="18" charset="0"/>
              </a:rPr>
              <a:t>Must Know and Desire to know</a:t>
            </a:r>
          </a:p>
          <a:p>
            <a:pPr>
              <a:lnSpc>
                <a:spcPct val="200000"/>
              </a:lnSpc>
            </a:pPr>
            <a:r>
              <a:rPr lang="en-US" b="1" dirty="0">
                <a:latin typeface="Times New Roman" panose="02020603050405020304" pitchFamily="18" charset="0"/>
                <a:cs typeface="Times New Roman" panose="02020603050405020304" pitchFamily="18" charset="0"/>
              </a:rPr>
              <a:t>Millers </a:t>
            </a:r>
            <a:r>
              <a:rPr lang="en-US" b="1">
                <a:latin typeface="Times New Roman" panose="02020603050405020304" pitchFamily="18" charset="0"/>
                <a:cs typeface="Times New Roman" panose="02020603050405020304" pitchFamily="18" charset="0"/>
              </a:rPr>
              <a:t>pyramid- </a:t>
            </a:r>
            <a:r>
              <a:rPr lang="en-US">
                <a:latin typeface="Times New Roman" panose="02020603050405020304" pitchFamily="18" charset="0"/>
                <a:ea typeface="Calibri" panose="020F0502020204030204" pitchFamily="34" charset="0"/>
                <a:cs typeface="Times New Roman" panose="02020603050405020304" pitchFamily="18" charset="0"/>
              </a:rPr>
              <a:t>Know</a:t>
            </a:r>
            <a:br>
              <a:rPr lang="en-US" dirty="0">
                <a:latin typeface="Times New Roman" panose="02020603050405020304" pitchFamily="18" charset="0"/>
                <a:cs typeface="Times New Roman" panose="02020603050405020304" pitchFamily="18" charset="0"/>
              </a:rPr>
            </a:br>
            <a:endParaRPr lang="en-IN" dirty="0"/>
          </a:p>
          <a:p>
            <a:endParaRPr lang="en-IN" dirty="0"/>
          </a:p>
        </p:txBody>
      </p:sp>
    </p:spTree>
    <p:extLst>
      <p:ext uri="{BB962C8B-B14F-4D97-AF65-F5344CB8AC3E}">
        <p14:creationId xmlns:p14="http://schemas.microsoft.com/office/powerpoint/2010/main" val="311039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462CE-A4CA-A06F-1DC7-5A0D63B0D6DA}"/>
              </a:ext>
            </a:extLst>
          </p:cNvPr>
          <p:cNvSpPr>
            <a:spLocks noGrp="1"/>
          </p:cNvSpPr>
          <p:nvPr>
            <p:ph type="title"/>
          </p:nvPr>
        </p:nvSpPr>
        <p:spPr>
          <a:xfrm>
            <a:off x="1198055" y="415246"/>
            <a:ext cx="10730895" cy="1261154"/>
          </a:xfrm>
        </p:spPr>
        <p:txBody>
          <a:bodyPr>
            <a:normAutofit fontScale="90000"/>
          </a:bodyPr>
          <a:lstStyle/>
          <a:p>
            <a:r>
              <a:rPr lang="en-US" dirty="0"/>
              <a:t>INTRODUCTION (</a:t>
            </a:r>
            <a:r>
              <a:rPr lang="en-IN" b="1" dirty="0"/>
              <a:t>Dentition in Ayurveda)</a:t>
            </a:r>
            <a:br>
              <a:rPr lang="en-IN" b="1" dirty="0"/>
            </a:br>
            <a:endParaRPr lang="en-IN" dirty="0"/>
          </a:p>
        </p:txBody>
      </p:sp>
      <p:sp>
        <p:nvSpPr>
          <p:cNvPr id="3" name="Content Placeholder 2">
            <a:extLst>
              <a:ext uri="{FF2B5EF4-FFF2-40B4-BE49-F238E27FC236}">
                <a16:creationId xmlns:a16="http://schemas.microsoft.com/office/drawing/2014/main" id="{817CAB98-37EF-391E-B54A-D8835E1143F6}"/>
              </a:ext>
            </a:extLst>
          </p:cNvPr>
          <p:cNvSpPr>
            <a:spLocks noGrp="1"/>
          </p:cNvSpPr>
          <p:nvPr>
            <p:ph idx="1"/>
          </p:nvPr>
        </p:nvSpPr>
        <p:spPr>
          <a:xfrm>
            <a:off x="1012372" y="1338943"/>
            <a:ext cx="10460544" cy="5421086"/>
          </a:xfrm>
        </p:spPr>
        <p:txBody>
          <a:bodyPr>
            <a:normAutofit lnSpcReduction="10000"/>
          </a:bodyPr>
          <a:lstStyle/>
          <a:p>
            <a:pPr algn="just">
              <a:lnSpc>
                <a:spcPct val="150000"/>
              </a:lnSpc>
            </a:pPr>
            <a:r>
              <a:rPr lang="en-IN" sz="2200" dirty="0"/>
              <a:t>Charaka &amp; Sushruta : No specific dentition details, but</a:t>
            </a:r>
          </a:p>
          <a:p>
            <a:pPr marL="800100" lvl="1" indent="-342900" algn="just">
              <a:lnSpc>
                <a:spcPct val="150000"/>
              </a:lnSpc>
            </a:pPr>
            <a:r>
              <a:rPr lang="en-IN" sz="2200" b="1" dirty="0"/>
              <a:t>Sushruta</a:t>
            </a:r>
            <a:r>
              <a:rPr lang="en-IN" sz="2200" dirty="0"/>
              <a:t>: 15 </a:t>
            </a:r>
            <a:r>
              <a:rPr lang="en-IN" sz="2200" b="1" dirty="0" err="1"/>
              <a:t>Dantamula</a:t>
            </a:r>
            <a:r>
              <a:rPr lang="en-IN" sz="2200" dirty="0"/>
              <a:t> (gum) &amp; 8 </a:t>
            </a:r>
            <a:r>
              <a:rPr lang="en-IN" sz="2200" b="1" dirty="0" err="1"/>
              <a:t>Dentational</a:t>
            </a:r>
            <a:r>
              <a:rPr lang="en-IN" sz="2200" b="1" dirty="0"/>
              <a:t> disorders</a:t>
            </a:r>
            <a:endParaRPr lang="en-IN" sz="2200" dirty="0"/>
          </a:p>
          <a:p>
            <a:pPr algn="just">
              <a:lnSpc>
                <a:spcPct val="150000"/>
              </a:lnSpc>
            </a:pPr>
            <a:r>
              <a:rPr lang="en-IN" sz="2200" b="1" dirty="0"/>
              <a:t>Teeth origin</a:t>
            </a:r>
            <a:r>
              <a:rPr lang="en-IN" sz="2200" dirty="0"/>
              <a:t>: From </a:t>
            </a:r>
            <a:r>
              <a:rPr lang="en-IN" sz="2200" b="1" dirty="0" err="1"/>
              <a:t>Pitruj</a:t>
            </a:r>
            <a:r>
              <a:rPr lang="en-IN" sz="2200" b="1" dirty="0"/>
              <a:t> Bhav</a:t>
            </a:r>
            <a:r>
              <a:rPr lang="en-IN" sz="2200" dirty="0"/>
              <a:t> (father) – Ch. Sh. 3/7, S. Sh. 3/33</a:t>
            </a:r>
          </a:p>
          <a:p>
            <a:pPr algn="just">
              <a:lnSpc>
                <a:spcPct val="150000"/>
              </a:lnSpc>
            </a:pPr>
            <a:r>
              <a:rPr lang="en-IN" sz="2200" b="1" dirty="0"/>
              <a:t>Eruption</a:t>
            </a:r>
            <a:r>
              <a:rPr lang="en-IN" sz="2200" dirty="0"/>
              <a:t>: Starts at </a:t>
            </a:r>
            <a:r>
              <a:rPr lang="en-IN" sz="2200" b="1" dirty="0"/>
              <a:t>4 months</a:t>
            </a:r>
            <a:r>
              <a:rPr lang="en-IN" sz="2200" dirty="0"/>
              <a:t> onwards– K.S. Su. 20/6</a:t>
            </a:r>
          </a:p>
          <a:p>
            <a:pPr algn="just">
              <a:lnSpc>
                <a:spcPct val="150000"/>
              </a:lnSpc>
            </a:pPr>
            <a:r>
              <a:rPr lang="en-IN" sz="2200" b="1" dirty="0" err="1"/>
              <a:t>Vagbhata</a:t>
            </a:r>
            <a:r>
              <a:rPr lang="en-IN" sz="2200" dirty="0"/>
              <a:t>: Mentions </a:t>
            </a:r>
            <a:r>
              <a:rPr lang="en-IN" sz="2200" b="1" dirty="0"/>
              <a:t>Danta </a:t>
            </a:r>
            <a:r>
              <a:rPr lang="en-IN" sz="2200" b="1" dirty="0" err="1"/>
              <a:t>Roga</a:t>
            </a:r>
            <a:r>
              <a:rPr lang="en-IN" sz="2200" dirty="0"/>
              <a:t> &amp; </a:t>
            </a:r>
            <a:r>
              <a:rPr lang="en-IN" sz="2200" b="1" dirty="0" err="1"/>
              <a:t>Dantamamsa</a:t>
            </a:r>
            <a:r>
              <a:rPr lang="en-IN" sz="2200" b="1" dirty="0"/>
              <a:t> </a:t>
            </a:r>
            <a:r>
              <a:rPr lang="en-IN" sz="2200" b="1" dirty="0" err="1"/>
              <a:t>Roga</a:t>
            </a:r>
            <a:endParaRPr lang="en-IN" sz="2200" b="1" dirty="0"/>
          </a:p>
          <a:p>
            <a:pPr algn="just">
              <a:lnSpc>
                <a:spcPct val="150000"/>
              </a:lnSpc>
            </a:pPr>
            <a:r>
              <a:rPr lang="en-IN" sz="2200" b="1" dirty="0" err="1"/>
              <a:t>Sharangdhar</a:t>
            </a:r>
            <a:r>
              <a:rPr lang="en-IN" sz="2200" b="1" dirty="0"/>
              <a:t> : </a:t>
            </a:r>
            <a:r>
              <a:rPr lang="en-IN" sz="2200" dirty="0"/>
              <a:t>explained </a:t>
            </a:r>
            <a:r>
              <a:rPr lang="en-IN" sz="2200" b="1" dirty="0"/>
              <a:t>22 </a:t>
            </a:r>
            <a:r>
              <a:rPr lang="en-IN" sz="2200" b="1" dirty="0" err="1"/>
              <a:t>balrogas</a:t>
            </a:r>
            <a:r>
              <a:rPr lang="en-IN" sz="2200" b="1" dirty="0"/>
              <a:t> </a:t>
            </a:r>
            <a:r>
              <a:rPr lang="en-IN" sz="2200" dirty="0"/>
              <a:t>(out of them </a:t>
            </a:r>
            <a:r>
              <a:rPr lang="en-IN" sz="2200" b="1" dirty="0"/>
              <a:t>4</a:t>
            </a:r>
            <a:r>
              <a:rPr lang="en-IN" sz="2200" dirty="0"/>
              <a:t> are </a:t>
            </a:r>
            <a:r>
              <a:rPr lang="en-IN" sz="2200" b="1" dirty="0"/>
              <a:t>Dant </a:t>
            </a:r>
            <a:r>
              <a:rPr lang="en-IN" sz="2200" b="1" dirty="0" err="1"/>
              <a:t>rogas</a:t>
            </a:r>
            <a:r>
              <a:rPr lang="en-IN" sz="2200" b="1" dirty="0"/>
              <a:t> </a:t>
            </a:r>
            <a:r>
              <a:rPr lang="en-IN" sz="2200" dirty="0"/>
              <a:t>– </a:t>
            </a:r>
            <a:r>
              <a:rPr lang="en-IN" sz="2200" dirty="0" err="1"/>
              <a:t>Dantodbhed</a:t>
            </a:r>
            <a:r>
              <a:rPr lang="en-IN" sz="2200" dirty="0"/>
              <a:t>, </a:t>
            </a:r>
            <a:r>
              <a:rPr lang="en-IN" sz="2200" dirty="0" err="1"/>
              <a:t>Dantghata</a:t>
            </a:r>
            <a:r>
              <a:rPr lang="en-IN" sz="2200" dirty="0"/>
              <a:t>, Dant Shabda, </a:t>
            </a:r>
            <a:r>
              <a:rPr lang="en-IN" sz="2200" dirty="0" err="1"/>
              <a:t>Akaladanta</a:t>
            </a:r>
            <a:r>
              <a:rPr lang="en-IN" sz="2200" dirty="0"/>
              <a:t>)</a:t>
            </a:r>
          </a:p>
          <a:p>
            <a:pPr algn="just">
              <a:lnSpc>
                <a:spcPct val="150000"/>
              </a:lnSpc>
            </a:pPr>
            <a:r>
              <a:rPr lang="en-IN" sz="2200" b="1" dirty="0"/>
              <a:t>Kashyapa</a:t>
            </a:r>
            <a:r>
              <a:rPr lang="en-IN" sz="2200" dirty="0"/>
              <a:t>: Pioneer in </a:t>
            </a:r>
            <a:r>
              <a:rPr lang="en-IN" sz="2200" dirty="0" err="1"/>
              <a:t>pediatric</a:t>
            </a:r>
            <a:r>
              <a:rPr lang="en-IN" sz="2200" dirty="0"/>
              <a:t> dentistry</a:t>
            </a:r>
          </a:p>
          <a:p>
            <a:pPr marL="800100" lvl="1" indent="-342900" algn="just">
              <a:lnSpc>
                <a:spcPct val="150000"/>
              </a:lnSpc>
            </a:pPr>
            <a:r>
              <a:rPr lang="en-IN" sz="2200" dirty="0"/>
              <a:t>Separate chapter </a:t>
            </a:r>
            <a:r>
              <a:rPr lang="en-IN" sz="2200" b="1" dirty="0"/>
              <a:t>‘</a:t>
            </a:r>
            <a:r>
              <a:rPr lang="en-IN" sz="2200" b="1" dirty="0" err="1">
                <a:highlight>
                  <a:srgbClr val="FFFF00"/>
                </a:highlight>
              </a:rPr>
              <a:t>Dantajanmika</a:t>
            </a:r>
            <a:r>
              <a:rPr lang="en-IN" sz="2200" b="1" dirty="0"/>
              <a:t>’</a:t>
            </a:r>
            <a:r>
              <a:rPr lang="en-IN" sz="2200" dirty="0"/>
              <a:t> in Kashyapa Samhita</a:t>
            </a:r>
          </a:p>
        </p:txBody>
      </p:sp>
    </p:spTree>
    <p:extLst>
      <p:ext uri="{BB962C8B-B14F-4D97-AF65-F5344CB8AC3E}">
        <p14:creationId xmlns:p14="http://schemas.microsoft.com/office/powerpoint/2010/main" val="44364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44AFE-FB93-752B-5D8A-A9924500444B}"/>
              </a:ext>
            </a:extLst>
          </p:cNvPr>
          <p:cNvSpPr>
            <a:spLocks noGrp="1"/>
          </p:cNvSpPr>
          <p:nvPr>
            <p:ph type="title"/>
          </p:nvPr>
        </p:nvSpPr>
        <p:spPr>
          <a:xfrm>
            <a:off x="789214" y="206830"/>
            <a:ext cx="10542815" cy="1034141"/>
          </a:xfrm>
        </p:spPr>
        <p:txBody>
          <a:bodyPr>
            <a:normAutofit fontScale="90000"/>
          </a:bodyPr>
          <a:lstStyle/>
          <a:p>
            <a:r>
              <a:rPr lang="en-US" sz="4000" b="1" dirty="0" err="1"/>
              <a:t>Dantotpatti</a:t>
            </a:r>
            <a:r>
              <a:rPr lang="en-US" sz="4000" b="1" dirty="0"/>
              <a:t> </a:t>
            </a:r>
            <a:r>
              <a:rPr lang="en-US" sz="4000" b="1" dirty="0" err="1"/>
              <a:t>Prakriya</a:t>
            </a:r>
            <a:r>
              <a:rPr lang="en-US" sz="4000" b="1" dirty="0"/>
              <a:t> (Physiology of teeth eruption)</a:t>
            </a:r>
            <a:endParaRPr lang="en-IN" sz="4000" b="1" dirty="0"/>
          </a:p>
        </p:txBody>
      </p:sp>
      <p:sp>
        <p:nvSpPr>
          <p:cNvPr id="3" name="Content Placeholder 2">
            <a:extLst>
              <a:ext uri="{FF2B5EF4-FFF2-40B4-BE49-F238E27FC236}">
                <a16:creationId xmlns:a16="http://schemas.microsoft.com/office/drawing/2014/main" id="{B48287CA-B709-3410-4722-9BD593E3E583}"/>
              </a:ext>
            </a:extLst>
          </p:cNvPr>
          <p:cNvSpPr>
            <a:spLocks noGrp="1"/>
          </p:cNvSpPr>
          <p:nvPr>
            <p:ph idx="1"/>
          </p:nvPr>
        </p:nvSpPr>
        <p:spPr>
          <a:xfrm>
            <a:off x="789214" y="1491343"/>
            <a:ext cx="10836729" cy="5366657"/>
          </a:xfrm>
        </p:spPr>
        <p:txBody>
          <a:bodyPr>
            <a:noAutofit/>
          </a:bodyPr>
          <a:lstStyle/>
          <a:p>
            <a:pPr marL="0" indent="0" algn="just">
              <a:lnSpc>
                <a:spcPct val="100000"/>
              </a:lnSpc>
              <a:buNone/>
            </a:pPr>
            <a:r>
              <a:rPr lang="hi-IN" sz="2200" dirty="0"/>
              <a:t>" तत्रा</a:t>
            </a:r>
            <a:r>
              <a:rPr lang="hi-IN" sz="2200" dirty="0">
                <a:highlight>
                  <a:srgbClr val="FFFF00"/>
                </a:highlight>
              </a:rPr>
              <a:t>स्थिमज्जानौ</a:t>
            </a:r>
            <a:r>
              <a:rPr lang="hi-IN" sz="2200" dirty="0"/>
              <a:t> दन्तोत्पत्ति हेतु ।।” (अ.सं.उ. २/२१)</a:t>
            </a:r>
            <a:endParaRPr lang="en-US" sz="2200" dirty="0"/>
          </a:p>
          <a:p>
            <a:pPr marL="0" indent="0" algn="just">
              <a:lnSpc>
                <a:spcPct val="100000"/>
              </a:lnSpc>
              <a:buNone/>
            </a:pPr>
            <a:r>
              <a:rPr lang="hi-IN" sz="2200" dirty="0"/>
              <a:t>“तदा च तयोरसम्पूर्णवीर्यत्वात् पुनः कालान्तरेण दन्तानां पतनमापूर्यमाणधातुत्वाच्च पुनरुत्थानमत एव च वृद्धानां न पुनर्दन्तोत्पत्तिः । : ।।" (अ.स.उ. २/२१) </a:t>
            </a:r>
            <a:endParaRPr lang="en-US" sz="2200" dirty="0"/>
          </a:p>
          <a:p>
            <a:pPr lvl="1" algn="just">
              <a:lnSpc>
                <a:spcPct val="150000"/>
              </a:lnSpc>
            </a:pPr>
            <a:r>
              <a:rPr lang="en-US" sz="2200" dirty="0" err="1"/>
              <a:t>Vagbhata</a:t>
            </a:r>
            <a:r>
              <a:rPr lang="en-US" sz="2200" dirty="0"/>
              <a:t>: Teeth originate from </a:t>
            </a:r>
            <a:r>
              <a:rPr lang="en-US" sz="2200" dirty="0" err="1">
                <a:highlight>
                  <a:srgbClr val="FFFF00"/>
                </a:highlight>
              </a:rPr>
              <a:t>Asthi</a:t>
            </a:r>
            <a:r>
              <a:rPr lang="en-US" sz="2200" dirty="0">
                <a:highlight>
                  <a:srgbClr val="FFFF00"/>
                </a:highlight>
              </a:rPr>
              <a:t> &amp; </a:t>
            </a:r>
            <a:r>
              <a:rPr lang="en-US" sz="2200" dirty="0" err="1">
                <a:highlight>
                  <a:srgbClr val="FFFF00"/>
                </a:highlight>
              </a:rPr>
              <a:t>Majja</a:t>
            </a:r>
            <a:r>
              <a:rPr lang="en-US" sz="2200" dirty="0">
                <a:highlight>
                  <a:srgbClr val="FFFF00"/>
                </a:highlight>
              </a:rPr>
              <a:t> Dhatu</a:t>
            </a:r>
          </a:p>
          <a:p>
            <a:pPr lvl="1" algn="just">
              <a:lnSpc>
                <a:spcPct val="150000"/>
              </a:lnSpc>
            </a:pPr>
            <a:r>
              <a:rPr lang="en-US" sz="2200" dirty="0"/>
              <a:t>Due to incomplete strength, primary teeth fall off, and new teeth erupt</a:t>
            </a:r>
          </a:p>
          <a:p>
            <a:pPr lvl="1" algn="just">
              <a:lnSpc>
                <a:spcPct val="150000"/>
              </a:lnSpc>
            </a:pPr>
            <a:r>
              <a:rPr lang="en-US" sz="2200" dirty="0"/>
              <a:t>Three stages of tooth eruption:</a:t>
            </a:r>
          </a:p>
          <a:p>
            <a:pPr marL="1005840" lvl="2" indent="-457200" algn="just">
              <a:lnSpc>
                <a:spcPct val="150000"/>
              </a:lnSpc>
              <a:buFont typeface="+mj-lt"/>
              <a:buAutoNum type="alphaLcParenR"/>
            </a:pPr>
            <a:r>
              <a:rPr lang="en-US" sz="2200" dirty="0"/>
              <a:t>Primary Dentition – Only milk teeth present</a:t>
            </a:r>
          </a:p>
          <a:p>
            <a:pPr marL="1005840" lvl="2" indent="-457200" algn="just">
              <a:lnSpc>
                <a:spcPct val="150000"/>
              </a:lnSpc>
              <a:buFont typeface="+mj-lt"/>
              <a:buAutoNum type="alphaLcParenR"/>
            </a:pPr>
            <a:r>
              <a:rPr lang="en-US" sz="2200" dirty="0"/>
              <a:t>Mixed Dentition – Both milk &amp; permanent teeth</a:t>
            </a:r>
          </a:p>
          <a:p>
            <a:pPr marL="1005840" lvl="2" indent="-457200" algn="just">
              <a:lnSpc>
                <a:spcPct val="150000"/>
              </a:lnSpc>
              <a:buFont typeface="+mj-lt"/>
              <a:buAutoNum type="alphaLcParenR"/>
            </a:pPr>
            <a:r>
              <a:rPr lang="en-US" sz="2200" dirty="0"/>
              <a:t>Permanent Dentition – Only permanent teeth remain</a:t>
            </a:r>
          </a:p>
          <a:p>
            <a:pPr marL="0" indent="0" algn="just">
              <a:lnSpc>
                <a:spcPct val="100000"/>
              </a:lnSpc>
              <a:buNone/>
            </a:pPr>
            <a:endParaRPr lang="en-US" sz="2200" dirty="0"/>
          </a:p>
          <a:p>
            <a:pPr algn="just">
              <a:lnSpc>
                <a:spcPct val="100000"/>
              </a:lnSpc>
            </a:pPr>
            <a:endParaRPr lang="en-IN" sz="2200" dirty="0"/>
          </a:p>
        </p:txBody>
      </p:sp>
    </p:spTree>
    <p:extLst>
      <p:ext uri="{BB962C8B-B14F-4D97-AF65-F5344CB8AC3E}">
        <p14:creationId xmlns:p14="http://schemas.microsoft.com/office/powerpoint/2010/main" val="3944277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85B8-76C9-3A07-6D4C-CDC189CA1305}"/>
              </a:ext>
            </a:extLst>
          </p:cNvPr>
          <p:cNvSpPr>
            <a:spLocks noGrp="1"/>
          </p:cNvSpPr>
          <p:nvPr>
            <p:ph type="title"/>
          </p:nvPr>
        </p:nvSpPr>
        <p:spPr>
          <a:xfrm>
            <a:off x="990600" y="359229"/>
            <a:ext cx="10733314" cy="772885"/>
          </a:xfrm>
        </p:spPr>
        <p:txBody>
          <a:bodyPr>
            <a:noAutofit/>
          </a:bodyPr>
          <a:lstStyle/>
          <a:p>
            <a:pPr marL="0" indent="0">
              <a:buNone/>
            </a:pPr>
            <a:r>
              <a:rPr lang="en-US" sz="4000" b="1" dirty="0" err="1"/>
              <a:t>Dantotpatti</a:t>
            </a:r>
            <a:r>
              <a:rPr lang="en-US" sz="4000" b="1" dirty="0"/>
              <a:t> Kala (Period of dentition) </a:t>
            </a:r>
          </a:p>
        </p:txBody>
      </p:sp>
      <p:sp>
        <p:nvSpPr>
          <p:cNvPr id="3" name="Content Placeholder 2">
            <a:extLst>
              <a:ext uri="{FF2B5EF4-FFF2-40B4-BE49-F238E27FC236}">
                <a16:creationId xmlns:a16="http://schemas.microsoft.com/office/drawing/2014/main" id="{0F82385D-804A-5396-4D0C-00251755C546}"/>
              </a:ext>
            </a:extLst>
          </p:cNvPr>
          <p:cNvSpPr>
            <a:spLocks noGrp="1"/>
          </p:cNvSpPr>
          <p:nvPr>
            <p:ph idx="1"/>
          </p:nvPr>
        </p:nvSpPr>
        <p:spPr>
          <a:xfrm>
            <a:off x="821872" y="1436914"/>
            <a:ext cx="10346871" cy="5061858"/>
          </a:xfrm>
        </p:spPr>
        <p:txBody>
          <a:bodyPr>
            <a:normAutofit/>
          </a:bodyPr>
          <a:lstStyle/>
          <a:p>
            <a:pPr algn="just">
              <a:lnSpc>
                <a:spcPct val="150000"/>
              </a:lnSpc>
            </a:pPr>
            <a:r>
              <a:rPr lang="en-US" sz="2200" dirty="0" err="1"/>
              <a:t>Vagbhata</a:t>
            </a:r>
            <a:r>
              <a:rPr lang="en-US" sz="2200" dirty="0"/>
              <a:t>:</a:t>
            </a:r>
          </a:p>
          <a:p>
            <a:pPr lvl="1" algn="just">
              <a:lnSpc>
                <a:spcPct val="150000"/>
              </a:lnSpc>
              <a:buFont typeface="Courier New" panose="02070309020205020404" pitchFamily="49" charset="0"/>
              <a:buChar char="o"/>
            </a:pPr>
            <a:r>
              <a:rPr lang="en-US" sz="2200" dirty="0"/>
              <a:t>8 months or later – Sign of long life</a:t>
            </a:r>
          </a:p>
          <a:p>
            <a:pPr lvl="1" algn="just">
              <a:lnSpc>
                <a:spcPct val="150000"/>
              </a:lnSpc>
              <a:buFont typeface="Courier New" panose="02070309020205020404" pitchFamily="49" charset="0"/>
              <a:buChar char="o"/>
            </a:pPr>
            <a:r>
              <a:rPr lang="en-US" sz="2200" dirty="0"/>
              <a:t>4 months or earlier – Indicates shorter life span</a:t>
            </a:r>
          </a:p>
          <a:p>
            <a:pPr algn="just">
              <a:lnSpc>
                <a:spcPct val="150000"/>
              </a:lnSpc>
            </a:pPr>
            <a:r>
              <a:rPr lang="en-US" sz="2200" dirty="0"/>
              <a:t>Kashyapa:</a:t>
            </a:r>
          </a:p>
          <a:p>
            <a:pPr lvl="1" algn="just">
              <a:lnSpc>
                <a:spcPct val="150000"/>
              </a:lnSpc>
            </a:pPr>
            <a:r>
              <a:rPr lang="en-US" sz="2200" dirty="0"/>
              <a:t>Explain detailed signs/symptoms of tooth eruption from 4th to 8th month</a:t>
            </a:r>
          </a:p>
          <a:p>
            <a:pPr lvl="1" algn="just">
              <a:lnSpc>
                <a:spcPct val="150000"/>
              </a:lnSpc>
            </a:pPr>
            <a:r>
              <a:rPr lang="en-US" sz="2200" dirty="0"/>
              <a:t>Month-wise specific features described</a:t>
            </a:r>
          </a:p>
          <a:p>
            <a:pPr algn="just">
              <a:lnSpc>
                <a:spcPct val="150000"/>
              </a:lnSpc>
            </a:pPr>
            <a:endParaRPr lang="en-US" sz="2200" dirty="0"/>
          </a:p>
        </p:txBody>
      </p:sp>
    </p:spTree>
    <p:extLst>
      <p:ext uri="{BB962C8B-B14F-4D97-AF65-F5344CB8AC3E}">
        <p14:creationId xmlns:p14="http://schemas.microsoft.com/office/powerpoint/2010/main" val="2085836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837BC-1EC8-08FE-F3D5-A0E410DA9DA0}"/>
              </a:ext>
            </a:extLst>
          </p:cNvPr>
          <p:cNvSpPr>
            <a:spLocks noGrp="1"/>
          </p:cNvSpPr>
          <p:nvPr>
            <p:ph type="title"/>
          </p:nvPr>
        </p:nvSpPr>
        <p:spPr>
          <a:xfrm>
            <a:off x="492905" y="430203"/>
            <a:ext cx="3796066" cy="114082"/>
          </a:xfrm>
        </p:spPr>
        <p:txBody>
          <a:bodyPr>
            <a:normAutofit fontScale="90000"/>
          </a:bodyPr>
          <a:lstStyle/>
          <a:p>
            <a:r>
              <a:rPr lang="en-US" dirty="0" err="1"/>
              <a:t>Cont</a:t>
            </a:r>
            <a:r>
              <a:rPr lang="en-US" dirty="0"/>
              <a:t>…</a:t>
            </a:r>
            <a:endParaRPr lang="en-IN" dirty="0"/>
          </a:p>
        </p:txBody>
      </p:sp>
      <p:sp>
        <p:nvSpPr>
          <p:cNvPr id="3" name="Content Placeholder 2">
            <a:extLst>
              <a:ext uri="{FF2B5EF4-FFF2-40B4-BE49-F238E27FC236}">
                <a16:creationId xmlns:a16="http://schemas.microsoft.com/office/drawing/2014/main" id="{661499CC-533F-9C35-C5AA-02D4A5DB72E0}"/>
              </a:ext>
            </a:extLst>
          </p:cNvPr>
          <p:cNvSpPr>
            <a:spLocks noGrp="1"/>
          </p:cNvSpPr>
          <p:nvPr>
            <p:ph idx="1"/>
          </p:nvPr>
        </p:nvSpPr>
        <p:spPr>
          <a:xfrm>
            <a:off x="917448" y="1500922"/>
            <a:ext cx="10058400" cy="4050792"/>
          </a:xfrm>
        </p:spPr>
        <p:txBody>
          <a:bodyPr>
            <a:normAutofit fontScale="92500"/>
          </a:bodyPr>
          <a:lstStyle/>
          <a:p>
            <a:pPr marL="0" indent="0" algn="just">
              <a:lnSpc>
                <a:spcPct val="150000"/>
              </a:lnSpc>
              <a:buNone/>
            </a:pPr>
            <a:r>
              <a:rPr lang="hi-IN" sz="2400" dirty="0"/>
              <a:t>मासविशेषेण दन्तनिषेकस्य दोषा गुणाश्च </a:t>
            </a:r>
            <a:endParaRPr lang="en-US" sz="2400" dirty="0"/>
          </a:p>
          <a:p>
            <a:pPr marL="0" indent="0" algn="just">
              <a:lnSpc>
                <a:spcPct val="150000"/>
              </a:lnSpc>
              <a:buNone/>
            </a:pPr>
            <a:r>
              <a:rPr lang="hi-IN" sz="2400" b="1" dirty="0"/>
              <a:t>चतुर्थे</a:t>
            </a:r>
            <a:r>
              <a:rPr lang="hi-IN" sz="2400" dirty="0"/>
              <a:t> तु मासि दन्ता निषिक्ता </a:t>
            </a:r>
            <a:r>
              <a:rPr lang="hi-IN" sz="2400" dirty="0">
                <a:highlight>
                  <a:srgbClr val="FFFF00"/>
                </a:highlight>
              </a:rPr>
              <a:t>दुर्बला भवन्त्याशुक्षयिणश्चामयबहुलाश्च</a:t>
            </a:r>
            <a:r>
              <a:rPr lang="hi-IN" sz="2400" dirty="0"/>
              <a:t>, </a:t>
            </a:r>
            <a:endParaRPr lang="en-US" sz="2400" dirty="0"/>
          </a:p>
          <a:p>
            <a:pPr marL="0" indent="0" algn="just">
              <a:lnSpc>
                <a:spcPct val="150000"/>
              </a:lnSpc>
              <a:buNone/>
            </a:pPr>
            <a:r>
              <a:rPr lang="hi-IN" sz="2400" b="1" dirty="0"/>
              <a:t>पञ्चमे</a:t>
            </a:r>
            <a:r>
              <a:rPr lang="hi-IN" sz="2400" dirty="0"/>
              <a:t> </a:t>
            </a:r>
            <a:r>
              <a:rPr lang="hi-IN" sz="2400" dirty="0">
                <a:highlight>
                  <a:srgbClr val="FFFF00"/>
                </a:highlight>
              </a:rPr>
              <a:t>स्पन्दनाश्च प्रहर्षिणश्चामयबहुलाश्च</a:t>
            </a:r>
            <a:endParaRPr lang="en-US" sz="2400" dirty="0">
              <a:highlight>
                <a:srgbClr val="FFFF00"/>
              </a:highlight>
            </a:endParaRPr>
          </a:p>
          <a:p>
            <a:pPr marL="0" indent="0" algn="just">
              <a:lnSpc>
                <a:spcPct val="150000"/>
              </a:lnSpc>
              <a:buNone/>
            </a:pPr>
            <a:r>
              <a:rPr lang="hi-IN" sz="2400" b="1" dirty="0"/>
              <a:t>षष्ठे</a:t>
            </a:r>
            <a:r>
              <a:rPr lang="hi-IN" sz="2400" dirty="0"/>
              <a:t> </a:t>
            </a:r>
            <a:r>
              <a:rPr lang="hi-IN" sz="2400" dirty="0">
                <a:highlight>
                  <a:srgbClr val="FFFF00"/>
                </a:highlight>
              </a:rPr>
              <a:t>प्रतीपाश्च मलग्राहिणश्च विवर्णाश्च घुणदन्ताश्च </a:t>
            </a:r>
            <a:r>
              <a:rPr lang="hi-IN" sz="2400" dirty="0"/>
              <a:t>भवन्ति, </a:t>
            </a:r>
            <a:endParaRPr lang="en-US" sz="2400" dirty="0"/>
          </a:p>
          <a:p>
            <a:pPr marL="0" indent="0" algn="just">
              <a:lnSpc>
                <a:spcPct val="150000"/>
              </a:lnSpc>
              <a:buNone/>
            </a:pPr>
            <a:r>
              <a:rPr lang="hi-IN" sz="2400" b="1" dirty="0"/>
              <a:t>सप्तमे</a:t>
            </a:r>
            <a:r>
              <a:rPr lang="hi-IN" sz="2400" dirty="0">
                <a:highlight>
                  <a:srgbClr val="FFFF00"/>
                </a:highlight>
              </a:rPr>
              <a:t> द्विपुटाः स्फोटिनश्च राजिमन्तश्च खण्डाश्च रूक्षाश्च विषमाश्चोन्नताश्च </a:t>
            </a:r>
            <a:r>
              <a:rPr lang="hi-IN" sz="2400" dirty="0"/>
              <a:t>भवन्ति, </a:t>
            </a:r>
            <a:endParaRPr lang="en-US" sz="2400" dirty="0"/>
          </a:p>
          <a:p>
            <a:pPr marL="0" indent="0" algn="just">
              <a:lnSpc>
                <a:spcPct val="150000"/>
              </a:lnSpc>
              <a:buNone/>
            </a:pPr>
            <a:r>
              <a:rPr lang="hi-IN" sz="2400" b="1" dirty="0"/>
              <a:t>तथाऽष्टमे</a:t>
            </a:r>
            <a:r>
              <a:rPr lang="hi-IN" sz="2400" dirty="0"/>
              <a:t> मासि </a:t>
            </a:r>
            <a:r>
              <a:rPr lang="hi-IN" sz="2400" dirty="0">
                <a:highlight>
                  <a:srgbClr val="FFFF00"/>
                </a:highlight>
              </a:rPr>
              <a:t>सर्वगुणसंपन्ना</a:t>
            </a:r>
            <a:r>
              <a:rPr lang="hi-IN" sz="2400" dirty="0"/>
              <a:t> भवन्ति । (का.सू. 20)</a:t>
            </a:r>
            <a:endParaRPr lang="en-IN" sz="2400" dirty="0"/>
          </a:p>
        </p:txBody>
      </p:sp>
    </p:spTree>
    <p:extLst>
      <p:ext uri="{BB962C8B-B14F-4D97-AF65-F5344CB8AC3E}">
        <p14:creationId xmlns:p14="http://schemas.microsoft.com/office/powerpoint/2010/main" val="28537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6D761-E88F-295A-B222-20BB33A03C9A}"/>
              </a:ext>
            </a:extLst>
          </p:cNvPr>
          <p:cNvSpPr>
            <a:spLocks noGrp="1"/>
          </p:cNvSpPr>
          <p:nvPr>
            <p:ph type="title"/>
          </p:nvPr>
        </p:nvSpPr>
        <p:spPr>
          <a:xfrm>
            <a:off x="361648" y="217924"/>
            <a:ext cx="4297437" cy="598714"/>
          </a:xfrm>
        </p:spPr>
        <p:txBody>
          <a:bodyPr>
            <a:normAutofit fontScale="90000"/>
          </a:bodyPr>
          <a:lstStyle/>
          <a:p>
            <a:r>
              <a:rPr lang="en-US" dirty="0" err="1"/>
              <a:t>Cont</a:t>
            </a:r>
            <a:r>
              <a:rPr lang="en-US" dirty="0"/>
              <a:t>…</a:t>
            </a:r>
            <a:endParaRPr lang="en-IN" dirty="0"/>
          </a:p>
        </p:txBody>
      </p:sp>
      <p:sp>
        <p:nvSpPr>
          <p:cNvPr id="3" name="Content Placeholder 2">
            <a:extLst>
              <a:ext uri="{FF2B5EF4-FFF2-40B4-BE49-F238E27FC236}">
                <a16:creationId xmlns:a16="http://schemas.microsoft.com/office/drawing/2014/main" id="{30F96393-7338-C012-D3BD-49AEF37E6172}"/>
              </a:ext>
            </a:extLst>
          </p:cNvPr>
          <p:cNvSpPr>
            <a:spLocks noGrp="1"/>
          </p:cNvSpPr>
          <p:nvPr>
            <p:ph idx="1"/>
          </p:nvPr>
        </p:nvSpPr>
        <p:spPr>
          <a:xfrm>
            <a:off x="655562" y="1344161"/>
            <a:ext cx="10447867" cy="5513839"/>
          </a:xfrm>
        </p:spPr>
        <p:txBody>
          <a:bodyPr>
            <a:normAutofit/>
          </a:bodyPr>
          <a:lstStyle/>
          <a:p>
            <a:pPr marL="0" indent="0" algn="just">
              <a:lnSpc>
                <a:spcPct val="150000"/>
              </a:lnSpc>
              <a:buNone/>
            </a:pPr>
            <a:r>
              <a:rPr lang="en-US" sz="2200" dirty="0"/>
              <a:t>      </a:t>
            </a:r>
            <a:r>
              <a:rPr lang="en-US" sz="2400" b="1" dirty="0"/>
              <a:t>Period</a:t>
            </a:r>
            <a:r>
              <a:rPr lang="en-US" sz="2200" dirty="0"/>
              <a:t>                   </a:t>
            </a:r>
            <a:r>
              <a:rPr lang="en-US" sz="2400" b="1" dirty="0"/>
              <a:t>Effect</a:t>
            </a:r>
            <a:endParaRPr lang="en-US" sz="2200" b="1" dirty="0"/>
          </a:p>
          <a:p>
            <a:pPr algn="just">
              <a:lnSpc>
                <a:spcPct val="150000"/>
              </a:lnSpc>
            </a:pPr>
            <a:r>
              <a:rPr lang="en-US" sz="2200" dirty="0"/>
              <a:t>4th month        Weak,  fall very easily and prone to disorders </a:t>
            </a:r>
          </a:p>
          <a:p>
            <a:pPr algn="just">
              <a:lnSpc>
                <a:spcPct val="150000"/>
              </a:lnSpc>
            </a:pPr>
            <a:r>
              <a:rPr lang="en-US" sz="2200" dirty="0"/>
              <a:t>5th month        Shaky,  tingling sensation, prone to disorders </a:t>
            </a:r>
          </a:p>
          <a:p>
            <a:pPr algn="just">
              <a:lnSpc>
                <a:spcPct val="150000"/>
              </a:lnSpc>
            </a:pPr>
            <a:r>
              <a:rPr lang="en-US" sz="2200" dirty="0"/>
              <a:t>6th month      Irregular, deposition of waste, discolored and affected with caries </a:t>
            </a:r>
          </a:p>
          <a:p>
            <a:pPr algn="just">
              <a:lnSpc>
                <a:spcPct val="150000"/>
              </a:lnSpc>
            </a:pPr>
            <a:r>
              <a:rPr lang="en-US" sz="2200" dirty="0"/>
              <a:t>7th month  Cracked having lines , broken dry, irregular and forwardly     protruding </a:t>
            </a:r>
          </a:p>
          <a:p>
            <a:pPr algn="just">
              <a:lnSpc>
                <a:spcPct val="150000"/>
              </a:lnSpc>
            </a:pPr>
            <a:r>
              <a:rPr lang="en-US" sz="2200" dirty="0"/>
              <a:t>8th month        Have all the qualities of a healthy tooth</a:t>
            </a:r>
            <a:endParaRPr lang="en-IN" sz="2200" dirty="0"/>
          </a:p>
          <a:p>
            <a:pPr>
              <a:lnSpc>
                <a:spcPct val="150000"/>
              </a:lnSpc>
            </a:pPr>
            <a:endParaRPr lang="en-IN" sz="2200" dirty="0"/>
          </a:p>
        </p:txBody>
      </p:sp>
    </p:spTree>
    <p:extLst>
      <p:ext uri="{BB962C8B-B14F-4D97-AF65-F5344CB8AC3E}">
        <p14:creationId xmlns:p14="http://schemas.microsoft.com/office/powerpoint/2010/main" val="788636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466AC-C3E8-9435-4CA4-0A8C4C012208}"/>
              </a:ext>
            </a:extLst>
          </p:cNvPr>
          <p:cNvSpPr>
            <a:spLocks noGrp="1"/>
          </p:cNvSpPr>
          <p:nvPr>
            <p:ph type="title"/>
          </p:nvPr>
        </p:nvSpPr>
        <p:spPr>
          <a:xfrm>
            <a:off x="96832" y="391887"/>
            <a:ext cx="12247568" cy="936172"/>
          </a:xfrm>
        </p:spPr>
        <p:txBody>
          <a:bodyPr>
            <a:noAutofit/>
          </a:bodyPr>
          <a:lstStyle/>
          <a:p>
            <a:r>
              <a:rPr lang="en-US" sz="3600" b="1" dirty="0"/>
              <a:t>Kashyapa had following concepts regarding dentation</a:t>
            </a:r>
            <a:br>
              <a:rPr lang="en-IN" sz="3600" b="1" dirty="0"/>
            </a:br>
            <a:endParaRPr lang="en-IN" sz="3600" b="1" dirty="0"/>
          </a:p>
        </p:txBody>
      </p:sp>
      <p:sp>
        <p:nvSpPr>
          <p:cNvPr id="3" name="Content Placeholder 2">
            <a:extLst>
              <a:ext uri="{FF2B5EF4-FFF2-40B4-BE49-F238E27FC236}">
                <a16:creationId xmlns:a16="http://schemas.microsoft.com/office/drawing/2014/main" id="{B32E7CE2-3F85-F012-4CB0-151DB56675E9}"/>
              </a:ext>
            </a:extLst>
          </p:cNvPr>
          <p:cNvSpPr>
            <a:spLocks noGrp="1"/>
          </p:cNvSpPr>
          <p:nvPr>
            <p:ph idx="1"/>
          </p:nvPr>
        </p:nvSpPr>
        <p:spPr>
          <a:xfrm>
            <a:off x="264816" y="1219200"/>
            <a:ext cx="11557070" cy="5758543"/>
          </a:xfrm>
        </p:spPr>
        <p:txBody>
          <a:bodyPr>
            <a:normAutofit fontScale="92500" lnSpcReduction="20000"/>
          </a:bodyPr>
          <a:lstStyle/>
          <a:p>
            <a:pPr marL="0" indent="0" algn="just">
              <a:lnSpc>
                <a:spcPct val="150000"/>
              </a:lnSpc>
              <a:buNone/>
            </a:pPr>
            <a:r>
              <a:rPr lang="hi-IN" sz="2400" dirty="0"/>
              <a:t>“</a:t>
            </a:r>
            <a:r>
              <a:rPr lang="hi-IN" sz="2400" dirty="0">
                <a:cs typeface="+mj-cs"/>
              </a:rPr>
              <a:t>इहः खलु नृणां </a:t>
            </a:r>
            <a:r>
              <a:rPr lang="hi-IN" sz="2400" dirty="0">
                <a:highlight>
                  <a:srgbClr val="FFFF00"/>
                </a:highlight>
                <a:cs typeface="+mj-cs"/>
              </a:rPr>
              <a:t>द्वात्रिंश</a:t>
            </a:r>
            <a:r>
              <a:rPr lang="hi-IN" sz="2400" dirty="0">
                <a:cs typeface="+mj-cs"/>
              </a:rPr>
              <a:t>द्दन्ताः, </a:t>
            </a:r>
            <a:r>
              <a:rPr lang="hi-IN" sz="2400" dirty="0">
                <a:highlight>
                  <a:srgbClr val="FFFF00"/>
                </a:highlight>
                <a:cs typeface="+mj-cs"/>
              </a:rPr>
              <a:t>तत्राष्टौ सकृज्जाताः</a:t>
            </a:r>
            <a:r>
              <a:rPr lang="hi-IN" sz="2400" dirty="0">
                <a:cs typeface="+mj-cs"/>
              </a:rPr>
              <a:t> स्वरुढ दन्ता भवन्ति, अतः </a:t>
            </a:r>
            <a:r>
              <a:rPr lang="hi-IN" sz="2400" dirty="0">
                <a:highlight>
                  <a:srgbClr val="FFFF00"/>
                </a:highlight>
                <a:cs typeface="+mj-cs"/>
              </a:rPr>
              <a:t>शेषा द्विजाः </a:t>
            </a:r>
            <a:r>
              <a:rPr lang="hi-IN" sz="2400" dirty="0">
                <a:cs typeface="+mj-cs"/>
              </a:rPr>
              <a:t>।।'' (का.सू. २०/४) </a:t>
            </a:r>
            <a:endParaRPr lang="en-US" sz="2200" dirty="0">
              <a:cs typeface="+mj-cs"/>
            </a:endParaRPr>
          </a:p>
          <a:p>
            <a:pPr algn="just">
              <a:lnSpc>
                <a:spcPct val="150000"/>
              </a:lnSpc>
              <a:buFont typeface="Wingdings" panose="05000000000000000000" pitchFamily="2" charset="2"/>
              <a:buChar char="ü"/>
            </a:pPr>
            <a:r>
              <a:rPr lang="en-US" sz="2200" dirty="0"/>
              <a:t>Total number of teeth: 32</a:t>
            </a:r>
          </a:p>
          <a:p>
            <a:pPr algn="just">
              <a:lnSpc>
                <a:spcPct val="150000"/>
              </a:lnSpc>
              <a:buFont typeface="Wingdings" panose="05000000000000000000" pitchFamily="2" charset="2"/>
              <a:buChar char="ü"/>
            </a:pPr>
            <a:r>
              <a:rPr lang="en-US" sz="2200" dirty="0"/>
              <a:t>Out of these, 8 are ‘</a:t>
            </a:r>
            <a:r>
              <a:rPr lang="en-US" sz="2200" dirty="0" err="1">
                <a:highlight>
                  <a:srgbClr val="FFFF00"/>
                </a:highlight>
              </a:rPr>
              <a:t>Sakrijjata</a:t>
            </a:r>
            <a:r>
              <a:rPr lang="en-US" sz="2200" dirty="0"/>
              <a:t>’ – they appear only once and do not regrow.</a:t>
            </a:r>
          </a:p>
          <a:p>
            <a:pPr algn="just">
              <a:lnSpc>
                <a:spcPct val="150000"/>
              </a:lnSpc>
              <a:buFont typeface="Wingdings" panose="05000000000000000000" pitchFamily="2" charset="2"/>
              <a:buChar char="ü"/>
            </a:pPr>
            <a:r>
              <a:rPr lang="en-US" sz="2200" dirty="0"/>
              <a:t>The remaining 24 are ‘</a:t>
            </a:r>
            <a:r>
              <a:rPr lang="en-US" sz="2200" dirty="0">
                <a:highlight>
                  <a:srgbClr val="FFFF00"/>
                </a:highlight>
              </a:rPr>
              <a:t>Dwija</a:t>
            </a:r>
            <a:r>
              <a:rPr lang="en-US" sz="2200" dirty="0"/>
              <a:t>’ – they fall and re-erupt as permanent teeth.</a:t>
            </a:r>
          </a:p>
          <a:p>
            <a:pPr marL="0" indent="0" algn="just">
              <a:lnSpc>
                <a:spcPct val="150000"/>
              </a:lnSpc>
              <a:buNone/>
            </a:pPr>
            <a:r>
              <a:rPr lang="hi-IN" sz="2400" dirty="0"/>
              <a:t>"यावत्स्वेव च मासेसु दन्ता निषिच्यन्ते तावत्स्वहः सूद्भिद्यन्ते । "यावत्स्वेव च मासेषु जातस्य सत उद्भिद्यन्ते तावत्स्वेव च वर्षेषु पतिताः पुनरुद्भिद्यन्ते" ।। (का.सं.सू. २०/४)</a:t>
            </a:r>
            <a:endParaRPr lang="en-US" sz="2200" dirty="0"/>
          </a:p>
          <a:p>
            <a:pPr algn="just">
              <a:lnSpc>
                <a:spcPct val="150000"/>
              </a:lnSpc>
              <a:buFont typeface="Wingdings" panose="05000000000000000000" pitchFamily="2" charset="2"/>
              <a:buChar char="ü"/>
            </a:pPr>
            <a:r>
              <a:rPr lang="en-US" sz="2200" dirty="0"/>
              <a:t>Milk teeth (deciduous teeth) erupt in the same month after birth as the month in which their formation began during intrauterine life.</a:t>
            </a:r>
          </a:p>
          <a:p>
            <a:pPr algn="just">
              <a:lnSpc>
                <a:spcPct val="150000"/>
              </a:lnSpc>
              <a:buFont typeface="Wingdings" panose="05000000000000000000" pitchFamily="2" charset="2"/>
              <a:buChar char="ü"/>
            </a:pPr>
            <a:r>
              <a:rPr lang="en-US" sz="2200" dirty="0"/>
              <a:t>The month of eruption of milk teeth often corresponds to the year in which that tooth will fall and the permanent tooth will emerge.</a:t>
            </a:r>
          </a:p>
        </p:txBody>
      </p:sp>
    </p:spTree>
    <p:extLst>
      <p:ext uri="{BB962C8B-B14F-4D97-AF65-F5344CB8AC3E}">
        <p14:creationId xmlns:p14="http://schemas.microsoft.com/office/powerpoint/2010/main" val="2107701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964</TotalTime>
  <Words>918</Words>
  <Application>Microsoft Office PowerPoint</Application>
  <PresentationFormat>Widescreen</PresentationFormat>
  <Paragraphs>92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Narrow</vt:lpstr>
      <vt:lpstr>Courier New</vt:lpstr>
      <vt:lpstr>Rockwell</vt:lpstr>
      <vt:lpstr>Rockwell Condensed</vt:lpstr>
      <vt:lpstr>Times New Roman</vt:lpstr>
      <vt:lpstr>Wingdings</vt:lpstr>
      <vt:lpstr>Wood Type</vt:lpstr>
      <vt:lpstr>Danta Vijnana</vt:lpstr>
      <vt:lpstr>Cource Learning Outcomes </vt:lpstr>
      <vt:lpstr>PowerPoint Presentation</vt:lpstr>
      <vt:lpstr>INTRODUCTION (Dentition in Ayurveda) </vt:lpstr>
      <vt:lpstr>Dantotpatti Prakriya (Physiology of teeth eruption)</vt:lpstr>
      <vt:lpstr>Dantotpatti Kala (Period of dentition) </vt:lpstr>
      <vt:lpstr>Cont…</vt:lpstr>
      <vt:lpstr>Cont…</vt:lpstr>
      <vt:lpstr>Kashyapa had following concepts regarding dentation </vt:lpstr>
      <vt:lpstr>Danta Swasthya</vt:lpstr>
      <vt:lpstr>PowerPoint Presentation</vt:lpstr>
      <vt:lpstr>Dataun nished in balak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 laptop</dc:creator>
  <cp:lastModifiedBy>hp laptop</cp:lastModifiedBy>
  <cp:revision>13</cp:revision>
  <dcterms:created xsi:type="dcterms:W3CDTF">2025-04-10T06:29:20Z</dcterms:created>
  <dcterms:modified xsi:type="dcterms:W3CDTF">2025-09-12T06:12:44Z</dcterms:modified>
</cp:coreProperties>
</file>