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409" r:id="rId3"/>
    <p:sldId id="282" r:id="rId4"/>
    <p:sldId id="257" r:id="rId5"/>
    <p:sldId id="258" r:id="rId6"/>
    <p:sldId id="259" r:id="rId7"/>
    <p:sldId id="260" r:id="rId8"/>
    <p:sldId id="281" r:id="rId9"/>
    <p:sldId id="360" r:id="rId10"/>
    <p:sldId id="361" r:id="rId11"/>
    <p:sldId id="365" r:id="rId12"/>
    <p:sldId id="364" r:id="rId13"/>
    <p:sldId id="363" r:id="rId14"/>
    <p:sldId id="362" r:id="rId15"/>
    <p:sldId id="376" r:id="rId16"/>
    <p:sldId id="372" r:id="rId17"/>
    <p:sldId id="373" r:id="rId18"/>
    <p:sldId id="374" r:id="rId19"/>
    <p:sldId id="396" r:id="rId20"/>
    <p:sldId id="397" r:id="rId21"/>
    <p:sldId id="375" r:id="rId22"/>
    <p:sldId id="371" r:id="rId23"/>
    <p:sldId id="377" r:id="rId24"/>
    <p:sldId id="378" r:id="rId25"/>
    <p:sldId id="379" r:id="rId26"/>
    <p:sldId id="380" r:id="rId27"/>
    <p:sldId id="381" r:id="rId28"/>
    <p:sldId id="383" r:id="rId29"/>
    <p:sldId id="382" r:id="rId30"/>
    <p:sldId id="384" r:id="rId31"/>
    <p:sldId id="385" r:id="rId32"/>
    <p:sldId id="386" r:id="rId33"/>
    <p:sldId id="387" r:id="rId34"/>
    <p:sldId id="388" r:id="rId35"/>
    <p:sldId id="407" r:id="rId36"/>
    <p:sldId id="408" r:id="rId37"/>
    <p:sldId id="27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59E744-D85D-462B-9F29-3F3E439C197F}" type="datetimeFigureOut">
              <a:rPr lang="en-IN" smtClean="0"/>
              <a:t>12-09-2025</a:t>
            </a:fld>
            <a:endParaRPr lang="en-IN"/>
          </a:p>
        </p:txBody>
      </p:sp>
      <p:sp>
        <p:nvSpPr>
          <p:cNvPr id="5" name="Footer Placeholder 4"/>
          <p:cNvSpPr>
            <a:spLocks noGrp="1"/>
          </p:cNvSpPr>
          <p:nvPr>
            <p:ph type="ftr" sz="quarter" idx="11"/>
          </p:nvPr>
        </p:nvSpPr>
        <p:spPr>
          <a:xfrm>
            <a:off x="5332412" y="5883275"/>
            <a:ext cx="4324044" cy="365125"/>
          </a:xfrm>
        </p:spPr>
        <p:txBody>
          <a:bodyPr/>
          <a:lstStyle/>
          <a:p>
            <a:endParaRPr lang="en-IN"/>
          </a:p>
        </p:txBody>
      </p:sp>
      <p:sp>
        <p:nvSpPr>
          <p:cNvPr id="6" name="Slide Number Placeholder 5"/>
          <p:cNvSpPr>
            <a:spLocks noGrp="1"/>
          </p:cNvSpPr>
          <p:nvPr>
            <p:ph type="sldNum" sz="quarter" idx="12"/>
          </p:nvPr>
        </p:nvSpPr>
        <p:spPr/>
        <p:txBody>
          <a:bodyPr/>
          <a:lstStyle/>
          <a:p>
            <a:fld id="{4008EE50-EA83-432A-A3E4-AA6AA0E7DB5D}" type="slidenum">
              <a:rPr lang="en-IN" smtClean="0"/>
              <a:t>‹#›</a:t>
            </a:fld>
            <a:endParaRPr lang="en-IN"/>
          </a:p>
        </p:txBody>
      </p:sp>
    </p:spTree>
    <p:extLst>
      <p:ext uri="{BB962C8B-B14F-4D97-AF65-F5344CB8AC3E}">
        <p14:creationId xmlns:p14="http://schemas.microsoft.com/office/powerpoint/2010/main" val="79353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59E744-D85D-462B-9F29-3F3E439C197F}" type="datetimeFigureOut">
              <a:rPr lang="en-IN" smtClean="0"/>
              <a:t>12-09-2025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008EE50-EA83-432A-A3E4-AA6AA0E7DB5D}" type="slidenum">
              <a:rPr lang="en-IN" smtClean="0"/>
              <a:t>‹#›</a:t>
            </a:fld>
            <a:endParaRPr lang="en-IN"/>
          </a:p>
        </p:txBody>
      </p:sp>
    </p:spTree>
    <p:extLst>
      <p:ext uri="{BB962C8B-B14F-4D97-AF65-F5344CB8AC3E}">
        <p14:creationId xmlns:p14="http://schemas.microsoft.com/office/powerpoint/2010/main" val="2962981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59E744-D85D-462B-9F29-3F3E439C197F}" type="datetimeFigureOut">
              <a:rPr lang="en-IN" smtClean="0"/>
              <a:t>12-09-2025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08EE50-EA83-432A-A3E4-AA6AA0E7DB5D}" type="slidenum">
              <a:rPr lang="en-IN" smtClean="0"/>
              <a:t>‹#›</a:t>
            </a:fld>
            <a:endParaRPr lang="en-IN"/>
          </a:p>
        </p:txBody>
      </p:sp>
    </p:spTree>
    <p:extLst>
      <p:ext uri="{BB962C8B-B14F-4D97-AF65-F5344CB8AC3E}">
        <p14:creationId xmlns:p14="http://schemas.microsoft.com/office/powerpoint/2010/main" val="3027024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59E744-D85D-462B-9F29-3F3E439C197F}" type="datetimeFigureOut">
              <a:rPr lang="en-IN" smtClean="0"/>
              <a:t>12-09-2025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08EE50-EA83-432A-A3E4-AA6AA0E7DB5D}" type="slidenum">
              <a:rPr lang="en-IN" smtClean="0"/>
              <a:t>‹#›</a:t>
            </a:fld>
            <a:endParaRPr lang="en-IN"/>
          </a:p>
        </p:txBody>
      </p:sp>
    </p:spTree>
    <p:extLst>
      <p:ext uri="{BB962C8B-B14F-4D97-AF65-F5344CB8AC3E}">
        <p14:creationId xmlns:p14="http://schemas.microsoft.com/office/powerpoint/2010/main" val="4081408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59E744-D85D-462B-9F29-3F3E439C197F}" type="datetimeFigureOut">
              <a:rPr lang="en-IN" smtClean="0"/>
              <a:t>12-09-2025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08EE50-EA83-432A-A3E4-AA6AA0E7DB5D}" type="slidenum">
              <a:rPr lang="en-IN" smtClean="0"/>
              <a:t>‹#›</a:t>
            </a:fld>
            <a:endParaRPr lang="en-IN"/>
          </a:p>
        </p:txBody>
      </p:sp>
    </p:spTree>
    <p:extLst>
      <p:ext uri="{BB962C8B-B14F-4D97-AF65-F5344CB8AC3E}">
        <p14:creationId xmlns:p14="http://schemas.microsoft.com/office/powerpoint/2010/main" val="2546567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59E744-D85D-462B-9F29-3F3E439C197F}" type="datetimeFigureOut">
              <a:rPr lang="en-IN" smtClean="0"/>
              <a:t>12-09-2025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08EE50-EA83-432A-A3E4-AA6AA0E7DB5D}" type="slidenum">
              <a:rPr lang="en-IN" smtClean="0"/>
              <a:t>‹#›</a:t>
            </a:fld>
            <a:endParaRPr lang="en-IN"/>
          </a:p>
        </p:txBody>
      </p:sp>
    </p:spTree>
    <p:extLst>
      <p:ext uri="{BB962C8B-B14F-4D97-AF65-F5344CB8AC3E}">
        <p14:creationId xmlns:p14="http://schemas.microsoft.com/office/powerpoint/2010/main" val="2858868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59E744-D85D-462B-9F29-3F3E439C197F}" type="datetimeFigureOut">
              <a:rPr lang="en-IN" smtClean="0"/>
              <a:t>12-09-2025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08EE50-EA83-432A-A3E4-AA6AA0E7DB5D}" type="slidenum">
              <a:rPr lang="en-IN" smtClean="0"/>
              <a:t>‹#›</a:t>
            </a:fld>
            <a:endParaRPr lang="en-IN"/>
          </a:p>
        </p:txBody>
      </p:sp>
    </p:spTree>
    <p:extLst>
      <p:ext uri="{BB962C8B-B14F-4D97-AF65-F5344CB8AC3E}">
        <p14:creationId xmlns:p14="http://schemas.microsoft.com/office/powerpoint/2010/main" val="60813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59E744-D85D-462B-9F29-3F3E439C197F}" type="datetimeFigureOut">
              <a:rPr lang="en-IN" smtClean="0"/>
              <a:t>12-09-2025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08EE50-EA83-432A-A3E4-AA6AA0E7DB5D}" type="slidenum">
              <a:rPr lang="en-IN" smtClean="0"/>
              <a:t>‹#›</a:t>
            </a:fld>
            <a:endParaRPr lang="en-IN"/>
          </a:p>
        </p:txBody>
      </p:sp>
    </p:spTree>
    <p:extLst>
      <p:ext uri="{BB962C8B-B14F-4D97-AF65-F5344CB8AC3E}">
        <p14:creationId xmlns:p14="http://schemas.microsoft.com/office/powerpoint/2010/main" val="366885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59E744-D85D-462B-9F29-3F3E439C197F}" type="datetimeFigureOut">
              <a:rPr lang="en-IN" smtClean="0"/>
              <a:t>12-09-2025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08EE50-EA83-432A-A3E4-AA6AA0E7DB5D}" type="slidenum">
              <a:rPr lang="en-IN" smtClean="0"/>
              <a:t>‹#›</a:t>
            </a:fld>
            <a:endParaRPr lang="en-IN"/>
          </a:p>
        </p:txBody>
      </p:sp>
    </p:spTree>
    <p:extLst>
      <p:ext uri="{BB962C8B-B14F-4D97-AF65-F5344CB8AC3E}">
        <p14:creationId xmlns:p14="http://schemas.microsoft.com/office/powerpoint/2010/main" val="125551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59E744-D85D-462B-9F29-3F3E439C197F}" type="datetimeFigureOut">
              <a:rPr lang="en-IN" smtClean="0"/>
              <a:t>12-09-2025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951856" y="5867131"/>
            <a:ext cx="551167" cy="365125"/>
          </a:xfrm>
        </p:spPr>
        <p:txBody>
          <a:bodyPr/>
          <a:lstStyle/>
          <a:p>
            <a:fld id="{4008EE50-EA83-432A-A3E4-AA6AA0E7DB5D}" type="slidenum">
              <a:rPr lang="en-IN" smtClean="0"/>
              <a:t>‹#›</a:t>
            </a:fld>
            <a:endParaRPr lang="en-IN"/>
          </a:p>
        </p:txBody>
      </p:sp>
    </p:spTree>
    <p:extLst>
      <p:ext uri="{BB962C8B-B14F-4D97-AF65-F5344CB8AC3E}">
        <p14:creationId xmlns:p14="http://schemas.microsoft.com/office/powerpoint/2010/main" val="164434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59E744-D85D-462B-9F29-3F3E439C197F}" type="datetimeFigureOut">
              <a:rPr lang="en-IN" smtClean="0"/>
              <a:t>12-09-2025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08EE50-EA83-432A-A3E4-AA6AA0E7DB5D}" type="slidenum">
              <a:rPr lang="en-IN" smtClean="0"/>
              <a:t>‹#›</a:t>
            </a:fld>
            <a:endParaRPr lang="en-IN"/>
          </a:p>
        </p:txBody>
      </p:sp>
    </p:spTree>
    <p:extLst>
      <p:ext uri="{BB962C8B-B14F-4D97-AF65-F5344CB8AC3E}">
        <p14:creationId xmlns:p14="http://schemas.microsoft.com/office/powerpoint/2010/main" val="318200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59E744-D85D-462B-9F29-3F3E439C197F}" type="datetimeFigureOut">
              <a:rPr lang="en-IN" smtClean="0"/>
              <a:t>12-09-2025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008EE50-EA83-432A-A3E4-AA6AA0E7DB5D}" type="slidenum">
              <a:rPr lang="en-IN" smtClean="0"/>
              <a:t>‹#›</a:t>
            </a:fld>
            <a:endParaRPr lang="en-IN"/>
          </a:p>
        </p:txBody>
      </p:sp>
    </p:spTree>
    <p:extLst>
      <p:ext uri="{BB962C8B-B14F-4D97-AF65-F5344CB8AC3E}">
        <p14:creationId xmlns:p14="http://schemas.microsoft.com/office/powerpoint/2010/main" val="2299657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59E744-D85D-462B-9F29-3F3E439C197F}" type="datetimeFigureOut">
              <a:rPr lang="en-IN" smtClean="0"/>
              <a:t>12-09-2025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008EE50-EA83-432A-A3E4-AA6AA0E7DB5D}" type="slidenum">
              <a:rPr lang="en-IN" smtClean="0"/>
              <a:t>‹#›</a:t>
            </a:fld>
            <a:endParaRPr lang="en-IN"/>
          </a:p>
        </p:txBody>
      </p:sp>
    </p:spTree>
    <p:extLst>
      <p:ext uri="{BB962C8B-B14F-4D97-AF65-F5344CB8AC3E}">
        <p14:creationId xmlns:p14="http://schemas.microsoft.com/office/powerpoint/2010/main" val="287112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59E744-D85D-462B-9F29-3F3E439C197F}" type="datetimeFigureOut">
              <a:rPr lang="en-IN" smtClean="0"/>
              <a:t>12-09-2025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008EE50-EA83-432A-A3E4-AA6AA0E7DB5D}" type="slidenum">
              <a:rPr lang="en-IN" smtClean="0"/>
              <a:t>‹#›</a:t>
            </a:fld>
            <a:endParaRPr lang="en-IN"/>
          </a:p>
        </p:txBody>
      </p:sp>
    </p:spTree>
    <p:extLst>
      <p:ext uri="{BB962C8B-B14F-4D97-AF65-F5344CB8AC3E}">
        <p14:creationId xmlns:p14="http://schemas.microsoft.com/office/powerpoint/2010/main" val="3029386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9E744-D85D-462B-9F29-3F3E439C197F}" type="datetimeFigureOut">
              <a:rPr lang="en-IN" smtClean="0"/>
              <a:t>12-09-2025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008EE50-EA83-432A-A3E4-AA6AA0E7DB5D}" type="slidenum">
              <a:rPr lang="en-IN" smtClean="0"/>
              <a:t>‹#›</a:t>
            </a:fld>
            <a:endParaRPr lang="en-IN"/>
          </a:p>
        </p:txBody>
      </p:sp>
    </p:spTree>
    <p:extLst>
      <p:ext uri="{BB962C8B-B14F-4D97-AF65-F5344CB8AC3E}">
        <p14:creationId xmlns:p14="http://schemas.microsoft.com/office/powerpoint/2010/main" val="319112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59E744-D85D-462B-9F29-3F3E439C197F}" type="datetimeFigureOut">
              <a:rPr lang="en-IN" smtClean="0"/>
              <a:t>12-09-2025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008EE50-EA83-432A-A3E4-AA6AA0E7DB5D}" type="slidenum">
              <a:rPr lang="en-IN" smtClean="0"/>
              <a:t>‹#›</a:t>
            </a:fld>
            <a:endParaRPr lang="en-IN"/>
          </a:p>
        </p:txBody>
      </p:sp>
    </p:spTree>
    <p:extLst>
      <p:ext uri="{BB962C8B-B14F-4D97-AF65-F5344CB8AC3E}">
        <p14:creationId xmlns:p14="http://schemas.microsoft.com/office/powerpoint/2010/main" val="3058303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59E744-D85D-462B-9F29-3F3E439C197F}" type="datetimeFigureOut">
              <a:rPr lang="en-IN" smtClean="0"/>
              <a:t>12-09-2025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008EE50-EA83-432A-A3E4-AA6AA0E7DB5D}" type="slidenum">
              <a:rPr lang="en-IN" smtClean="0"/>
              <a:t>‹#›</a:t>
            </a:fld>
            <a:endParaRPr lang="en-IN"/>
          </a:p>
        </p:txBody>
      </p:sp>
    </p:spTree>
    <p:extLst>
      <p:ext uri="{BB962C8B-B14F-4D97-AF65-F5344CB8AC3E}">
        <p14:creationId xmlns:p14="http://schemas.microsoft.com/office/powerpoint/2010/main" val="995626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59E744-D85D-462B-9F29-3F3E439C197F}" type="datetimeFigureOut">
              <a:rPr lang="en-IN" smtClean="0"/>
              <a:t>12-09-2025</a:t>
            </a:fld>
            <a:endParaRPr lang="en-IN"/>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08EE50-EA83-432A-A3E4-AA6AA0E7DB5D}" type="slidenum">
              <a:rPr lang="en-IN" smtClean="0"/>
              <a:t>‹#›</a:t>
            </a:fld>
            <a:endParaRPr lang="en-IN"/>
          </a:p>
        </p:txBody>
      </p:sp>
    </p:spTree>
    <p:extLst>
      <p:ext uri="{BB962C8B-B14F-4D97-AF65-F5344CB8AC3E}">
        <p14:creationId xmlns:p14="http://schemas.microsoft.com/office/powerpoint/2010/main" val="553258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436F8-7AC6-CB14-675D-8788A9858628}"/>
              </a:ext>
            </a:extLst>
          </p:cNvPr>
          <p:cNvSpPr>
            <a:spLocks noGrp="1"/>
          </p:cNvSpPr>
          <p:nvPr>
            <p:ph type="ctrTitle"/>
          </p:nvPr>
        </p:nvSpPr>
        <p:spPr>
          <a:xfrm>
            <a:off x="3461801" y="1055914"/>
            <a:ext cx="7968199" cy="2645229"/>
          </a:xfrm>
        </p:spPr>
        <p:txBody>
          <a:bodyPr>
            <a:normAutofit fontScale="90000"/>
          </a:bodyPr>
          <a:lstStyle/>
          <a:p>
            <a:r>
              <a:rPr lang="en-US" b="1" dirty="0"/>
              <a:t>(Bala </a:t>
            </a:r>
            <a:r>
              <a:rPr lang="en-US" b="1" dirty="0" err="1"/>
              <a:t>Samvardhana</a:t>
            </a:r>
            <a:r>
              <a:rPr lang="en-US" b="1" dirty="0"/>
              <a:t>) Growth and Development </a:t>
            </a:r>
            <a:endParaRPr lang="en-IN" b="1" dirty="0"/>
          </a:p>
        </p:txBody>
      </p:sp>
      <p:sp>
        <p:nvSpPr>
          <p:cNvPr id="3" name="Subtitle 2">
            <a:extLst>
              <a:ext uri="{FF2B5EF4-FFF2-40B4-BE49-F238E27FC236}">
                <a16:creationId xmlns:a16="http://schemas.microsoft.com/office/drawing/2014/main" id="{CAAA85F9-27D9-5425-4B52-AD83AADB891B}"/>
              </a:ext>
            </a:extLst>
          </p:cNvPr>
          <p:cNvSpPr>
            <a:spLocks noGrp="1"/>
          </p:cNvSpPr>
          <p:nvPr>
            <p:ph type="subTitle" idx="1"/>
          </p:nvPr>
        </p:nvSpPr>
        <p:spPr>
          <a:xfrm>
            <a:off x="4700435" y="4816322"/>
            <a:ext cx="6987645" cy="1388534"/>
          </a:xfrm>
        </p:spPr>
        <p:txBody>
          <a:bodyPr>
            <a:normAutofit fontScale="92500" lnSpcReduction="20000"/>
          </a:bodyPr>
          <a:lstStyle/>
          <a:p>
            <a:r>
              <a:rPr lang="en-US" sz="2800" dirty="0"/>
              <a:t>Dr. Jyoti Kumari Jangir</a:t>
            </a:r>
          </a:p>
          <a:p>
            <a:r>
              <a:rPr lang="en-US" sz="2800" dirty="0"/>
              <a:t>Assistant Professor</a:t>
            </a:r>
          </a:p>
          <a:p>
            <a:r>
              <a:rPr lang="en-US" sz="2800" dirty="0"/>
              <a:t>MD (</a:t>
            </a:r>
            <a:r>
              <a:rPr lang="en-US" sz="2800" dirty="0" err="1"/>
              <a:t>Kaumarbhritya</a:t>
            </a:r>
            <a:r>
              <a:rPr lang="en-US" sz="2800" dirty="0"/>
              <a:t>)</a:t>
            </a:r>
            <a:endParaRPr lang="en-IN" sz="2800" dirty="0"/>
          </a:p>
        </p:txBody>
      </p:sp>
    </p:spTree>
    <p:extLst>
      <p:ext uri="{BB962C8B-B14F-4D97-AF65-F5344CB8AC3E}">
        <p14:creationId xmlns:p14="http://schemas.microsoft.com/office/powerpoint/2010/main" val="213073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C09776-E16D-1B96-C76C-539F5B07AB2A}"/>
              </a:ext>
            </a:extLst>
          </p:cNvPr>
          <p:cNvPicPr>
            <a:picLocks noChangeAspect="1"/>
          </p:cNvPicPr>
          <p:nvPr/>
        </p:nvPicPr>
        <p:blipFill>
          <a:blip r:embed="rId3">
            <a:extLst>
              <a:ext uri="{28A0092B-C50C-407E-A947-70E740481C1C}">
                <a14:useLocalDpi xmlns:a14="http://schemas.microsoft.com/office/drawing/2010/main" val="0"/>
              </a:ext>
            </a:extLst>
          </a:blip>
          <a:srcRect b="20907"/>
          <a:stretch/>
        </p:blipFill>
        <p:spPr>
          <a:xfrm>
            <a:off x="3334295" y="21433"/>
            <a:ext cx="5744391" cy="6815134"/>
          </a:xfrm>
          <a:prstGeom prst="rect">
            <a:avLst/>
          </a:prstGeom>
        </p:spPr>
      </p:pic>
    </p:spTree>
    <p:extLst>
      <p:ext uri="{BB962C8B-B14F-4D97-AF65-F5344CB8AC3E}">
        <p14:creationId xmlns:p14="http://schemas.microsoft.com/office/powerpoint/2010/main" val="3573651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ACD4A1-A9C4-BC61-66C2-F2674DF1E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253" y="0"/>
            <a:ext cx="8804576" cy="6851061"/>
          </a:xfrm>
          <a:prstGeom prst="rect">
            <a:avLst/>
          </a:prstGeom>
        </p:spPr>
      </p:pic>
    </p:spTree>
    <p:extLst>
      <p:ext uri="{BB962C8B-B14F-4D97-AF65-F5344CB8AC3E}">
        <p14:creationId xmlns:p14="http://schemas.microsoft.com/office/powerpoint/2010/main" val="2055286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522623-C42F-B4A3-F3AA-E536F43DE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656" y="0"/>
            <a:ext cx="8567058" cy="6999514"/>
          </a:xfrm>
          <a:prstGeom prst="rect">
            <a:avLst/>
          </a:prstGeom>
        </p:spPr>
      </p:pic>
    </p:spTree>
    <p:extLst>
      <p:ext uri="{BB962C8B-B14F-4D97-AF65-F5344CB8AC3E}">
        <p14:creationId xmlns:p14="http://schemas.microsoft.com/office/powerpoint/2010/main" val="337379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CFA018-3044-7186-664D-6C67EE506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147" y="76200"/>
            <a:ext cx="9558453" cy="6735722"/>
          </a:xfrm>
          <a:prstGeom prst="rect">
            <a:avLst/>
          </a:prstGeom>
        </p:spPr>
      </p:pic>
    </p:spTree>
    <p:extLst>
      <p:ext uri="{BB962C8B-B14F-4D97-AF65-F5344CB8AC3E}">
        <p14:creationId xmlns:p14="http://schemas.microsoft.com/office/powerpoint/2010/main" val="1022431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E10792-6D4C-2457-F2B4-C92252B39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306" y="0"/>
            <a:ext cx="9427388" cy="6858000"/>
          </a:xfrm>
          <a:prstGeom prst="rect">
            <a:avLst/>
          </a:prstGeom>
        </p:spPr>
      </p:pic>
    </p:spTree>
    <p:extLst>
      <p:ext uri="{BB962C8B-B14F-4D97-AF65-F5344CB8AC3E}">
        <p14:creationId xmlns:p14="http://schemas.microsoft.com/office/powerpoint/2010/main" val="1954214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F63A8E-A111-0845-360D-946DEDBE5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743" y="375557"/>
            <a:ext cx="8142513" cy="6106885"/>
          </a:xfrm>
          <a:prstGeom prst="rect">
            <a:avLst/>
          </a:prstGeom>
        </p:spPr>
      </p:pic>
      <p:sp>
        <p:nvSpPr>
          <p:cNvPr id="4" name="TextBox 3">
            <a:extLst>
              <a:ext uri="{FF2B5EF4-FFF2-40B4-BE49-F238E27FC236}">
                <a16:creationId xmlns:a16="http://schemas.microsoft.com/office/drawing/2014/main" id="{F4444F47-3C84-526B-1994-1474569EDA77}"/>
              </a:ext>
            </a:extLst>
          </p:cNvPr>
          <p:cNvSpPr txBox="1"/>
          <p:nvPr/>
        </p:nvSpPr>
        <p:spPr>
          <a:xfrm>
            <a:off x="3233058" y="3167389"/>
            <a:ext cx="6139542" cy="646331"/>
          </a:xfrm>
          <a:prstGeom prst="rect">
            <a:avLst/>
          </a:prstGeom>
          <a:solidFill>
            <a:schemeClr val="bg1"/>
          </a:solidFill>
        </p:spPr>
        <p:txBody>
          <a:bodyPr wrap="square" rtlCol="0">
            <a:spAutoFit/>
          </a:bodyPr>
          <a:lstStyle/>
          <a:p>
            <a:r>
              <a:rPr lang="en-US" sz="3600" dirty="0">
                <a:solidFill>
                  <a:schemeClr val="accent1">
                    <a:lumMod val="50000"/>
                  </a:schemeClr>
                </a:solidFill>
                <a:latin typeface="Book Antiqua" panose="02040602050305030304" pitchFamily="18" charset="0"/>
              </a:rPr>
              <a:t>Developmental Assessment </a:t>
            </a:r>
            <a:endParaRPr lang="en-IN" sz="2800" dirty="0">
              <a:solidFill>
                <a:schemeClr val="accent1">
                  <a:lumMod val="50000"/>
                </a:schemeClr>
              </a:solidFill>
              <a:latin typeface="Book Antiqua" panose="02040602050305030304" pitchFamily="18" charset="0"/>
            </a:endParaRPr>
          </a:p>
        </p:txBody>
      </p:sp>
    </p:spTree>
    <p:extLst>
      <p:ext uri="{BB962C8B-B14F-4D97-AF65-F5344CB8AC3E}">
        <p14:creationId xmlns:p14="http://schemas.microsoft.com/office/powerpoint/2010/main" val="2093487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EE6A1-BC2A-AEE8-C42E-73F4A77662C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18FDD6-BB09-5596-C4E5-F220C2D0D2AE}"/>
              </a:ext>
            </a:extLst>
          </p:cNvPr>
          <p:cNvSpPr>
            <a:spLocks noGrp="1"/>
          </p:cNvSpPr>
          <p:nvPr>
            <p:ph idx="1"/>
          </p:nvPr>
        </p:nvSpPr>
        <p:spPr>
          <a:xfrm>
            <a:off x="1589315" y="-1534884"/>
            <a:ext cx="9750423" cy="8392884"/>
          </a:xfrm>
        </p:spPr>
        <p:txBody>
          <a:bodyPr>
            <a:normAutofit/>
          </a:bodyPr>
          <a:lstStyle/>
          <a:p>
            <a:pPr marL="0" indent="0" algn="ctr">
              <a:lnSpc>
                <a:spcPct val="150000"/>
              </a:lnSpc>
              <a:buNone/>
            </a:pPr>
            <a:r>
              <a:rPr lang="en-US" sz="3400" b="1" dirty="0"/>
              <a:t>Goal of Developmental Assessment </a:t>
            </a:r>
          </a:p>
          <a:p>
            <a:pPr algn="just">
              <a:lnSpc>
                <a:spcPct val="150000"/>
              </a:lnSpc>
              <a:buFont typeface="Wingdings" panose="05000000000000000000" pitchFamily="2" charset="2"/>
              <a:buChar char="§"/>
            </a:pPr>
            <a:r>
              <a:rPr lang="en-US" sz="2200" dirty="0"/>
              <a:t>The goal of developmental assessment is not only to generate a diagnosis, but equally important to analyze the pattern of strengths and weaknesses in the child, family, and available developmental, educational, and social support systems, in order to direct treatment.</a:t>
            </a:r>
          </a:p>
          <a:p>
            <a:pPr algn="just">
              <a:lnSpc>
                <a:spcPct val="150000"/>
              </a:lnSpc>
              <a:buFont typeface="Wingdings" panose="05000000000000000000" pitchFamily="2" charset="2"/>
              <a:buChar char="§"/>
            </a:pPr>
            <a:r>
              <a:rPr lang="en-US" sz="2200" dirty="0"/>
              <a:t>The maturation of central nervous system is characterized by coordination of motor activity and as infants grow they respond to their environment in a purposeful manner with the help of special senses (acoustic and auditory inputs), integrity of labyrinthine, vestibular and musculoskeletal systems.</a:t>
            </a:r>
          </a:p>
        </p:txBody>
      </p:sp>
    </p:spTree>
    <p:extLst>
      <p:ext uri="{BB962C8B-B14F-4D97-AF65-F5344CB8AC3E}">
        <p14:creationId xmlns:p14="http://schemas.microsoft.com/office/powerpoint/2010/main" val="710640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D50DE-D790-2038-CD81-5BC6B4501CD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70F2E-363D-73BC-5B11-4BA56F0C7BD1}"/>
              </a:ext>
            </a:extLst>
          </p:cNvPr>
          <p:cNvSpPr>
            <a:spLocks noGrp="1"/>
          </p:cNvSpPr>
          <p:nvPr>
            <p:ph idx="1"/>
          </p:nvPr>
        </p:nvSpPr>
        <p:spPr>
          <a:xfrm>
            <a:off x="2024743" y="-381000"/>
            <a:ext cx="9459686" cy="7391400"/>
          </a:xfrm>
        </p:spPr>
        <p:txBody>
          <a:bodyPr>
            <a:normAutofit/>
          </a:bodyPr>
          <a:lstStyle/>
          <a:p>
            <a:pPr algn="just">
              <a:buFont typeface="Wingdings" panose="05000000000000000000" pitchFamily="2" charset="2"/>
              <a:buChar char="§"/>
            </a:pPr>
            <a:r>
              <a:rPr lang="en-US" dirty="0"/>
              <a:t>Children achieve neuro-motor milestones of development at predictable ages within a narrow range of few weeks or months.</a:t>
            </a:r>
          </a:p>
          <a:p>
            <a:pPr algn="just">
              <a:buFont typeface="Wingdings" panose="05000000000000000000" pitchFamily="2" charset="2"/>
              <a:buChar char="§"/>
            </a:pPr>
            <a:r>
              <a:rPr lang="en-US" dirty="0"/>
              <a:t>Development is dependent upon interaction between innate genetic potential and environmental factors like emotional security, love and attention, stimulating home environment, optimal nutrition, ethnic and cultural factors.</a:t>
            </a:r>
          </a:p>
          <a:p>
            <a:pPr algn="just">
              <a:buFont typeface="Wingdings" panose="05000000000000000000" pitchFamily="2" charset="2"/>
              <a:buChar char="§"/>
            </a:pPr>
            <a:r>
              <a:rPr lang="en-US" dirty="0"/>
              <a:t>Neuro-motor retardation may occur due to gestational immaturity, perinatal hypoxia, birth trauma, metabolic disorders (inborn errors of metabolism), hypoglycemia, kernicterus, intrauterine infections, postnatal CNS infections, hypothyroidism, developmental and chromosomal disorders.</a:t>
            </a:r>
            <a:endParaRPr lang="en-IN" dirty="0"/>
          </a:p>
        </p:txBody>
      </p:sp>
    </p:spTree>
    <p:extLst>
      <p:ext uri="{BB962C8B-B14F-4D97-AF65-F5344CB8AC3E}">
        <p14:creationId xmlns:p14="http://schemas.microsoft.com/office/powerpoint/2010/main" val="3340968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3BC96-FFA5-AFEA-B39F-45A49917F3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543CDF-A20C-C4DA-AB5B-4363E7D19C07}"/>
              </a:ext>
            </a:extLst>
          </p:cNvPr>
          <p:cNvSpPr>
            <a:spLocks noGrp="1"/>
          </p:cNvSpPr>
          <p:nvPr>
            <p:ph idx="1"/>
          </p:nvPr>
        </p:nvSpPr>
        <p:spPr>
          <a:xfrm>
            <a:off x="2035629" y="0"/>
            <a:ext cx="9906000" cy="6324600"/>
          </a:xfrm>
        </p:spPr>
        <p:txBody>
          <a:bodyPr>
            <a:normAutofit fontScale="85000" lnSpcReduction="20000"/>
          </a:bodyPr>
          <a:lstStyle/>
          <a:p>
            <a:pPr marL="0" indent="0" algn="ctr">
              <a:lnSpc>
                <a:spcPct val="150000"/>
              </a:lnSpc>
              <a:buNone/>
            </a:pPr>
            <a:r>
              <a:rPr lang="en-US" sz="4000" b="1" dirty="0"/>
              <a:t>Some tools for developmental assessment </a:t>
            </a:r>
          </a:p>
          <a:p>
            <a:pPr marL="457200" indent="-457200" algn="just">
              <a:lnSpc>
                <a:spcPct val="150000"/>
              </a:lnSpc>
              <a:buFont typeface="+mj-lt"/>
              <a:buAutoNum type="arabicPeriod"/>
            </a:pPr>
            <a:r>
              <a:rPr lang="en-US" dirty="0"/>
              <a:t>Gessel Development Tool</a:t>
            </a:r>
          </a:p>
          <a:p>
            <a:pPr marL="457200" indent="-457200" algn="just">
              <a:lnSpc>
                <a:spcPct val="150000"/>
              </a:lnSpc>
              <a:buFont typeface="+mj-lt"/>
              <a:buAutoNum type="arabicPeriod"/>
            </a:pPr>
            <a:r>
              <a:rPr lang="en-US" dirty="0"/>
              <a:t>Amiel-Tison Method of Assessment</a:t>
            </a:r>
          </a:p>
          <a:p>
            <a:pPr marL="457200" indent="-457200" algn="just">
              <a:lnSpc>
                <a:spcPct val="150000"/>
              </a:lnSpc>
              <a:buFont typeface="+mj-lt"/>
              <a:buAutoNum type="arabicPeriod"/>
            </a:pPr>
            <a:r>
              <a:rPr lang="en-US" dirty="0">
                <a:highlight>
                  <a:srgbClr val="FFFF00"/>
                </a:highlight>
              </a:rPr>
              <a:t>Vineland Social Maturity Scale (VSMS)</a:t>
            </a:r>
          </a:p>
          <a:p>
            <a:pPr marL="457200" indent="-457200" algn="just">
              <a:lnSpc>
                <a:spcPct val="150000"/>
              </a:lnSpc>
              <a:buFont typeface="+mj-lt"/>
              <a:buAutoNum type="arabicPeriod"/>
            </a:pPr>
            <a:r>
              <a:rPr lang="en-US" dirty="0"/>
              <a:t>Bayley Scales of Infant Development</a:t>
            </a:r>
          </a:p>
          <a:p>
            <a:pPr marL="457200" indent="-457200" algn="just">
              <a:lnSpc>
                <a:spcPct val="150000"/>
              </a:lnSpc>
              <a:buFont typeface="+mj-lt"/>
              <a:buAutoNum type="arabicPeriod"/>
            </a:pPr>
            <a:r>
              <a:rPr lang="en-US" dirty="0"/>
              <a:t>Brazelton Neonatal </a:t>
            </a:r>
            <a:r>
              <a:rPr lang="en-US" dirty="0" err="1"/>
              <a:t>Behaviour</a:t>
            </a:r>
            <a:r>
              <a:rPr lang="en-US" dirty="0"/>
              <a:t> Scale</a:t>
            </a:r>
          </a:p>
          <a:p>
            <a:pPr marL="457200" indent="-457200" algn="just">
              <a:lnSpc>
                <a:spcPct val="150000"/>
              </a:lnSpc>
              <a:buFont typeface="+mj-lt"/>
              <a:buAutoNum type="arabicPeriod"/>
            </a:pPr>
            <a:r>
              <a:rPr lang="en-US" dirty="0"/>
              <a:t>Vojta Technique</a:t>
            </a:r>
          </a:p>
          <a:p>
            <a:pPr marL="457200" indent="-457200" algn="just">
              <a:lnSpc>
                <a:spcPct val="150000"/>
              </a:lnSpc>
              <a:buFont typeface="+mj-lt"/>
              <a:buAutoNum type="arabicPeriod"/>
            </a:pPr>
            <a:r>
              <a:rPr lang="en-US" dirty="0">
                <a:highlight>
                  <a:srgbClr val="FFFF00"/>
                </a:highlight>
              </a:rPr>
              <a:t>Denver Developmental Screening Test (Denver-II)</a:t>
            </a:r>
          </a:p>
          <a:p>
            <a:pPr marL="457200" indent="-457200" algn="just">
              <a:lnSpc>
                <a:spcPct val="150000"/>
              </a:lnSpc>
              <a:buFont typeface="+mj-lt"/>
              <a:buAutoNum type="arabicPeriod"/>
            </a:pPr>
            <a:r>
              <a:rPr lang="en-US" dirty="0"/>
              <a:t>Trivandrum Developmental Screening Chart.</a:t>
            </a:r>
          </a:p>
          <a:p>
            <a:pPr marL="457200" indent="-457200" algn="just">
              <a:lnSpc>
                <a:spcPct val="150000"/>
              </a:lnSpc>
              <a:buFont typeface="+mj-lt"/>
              <a:buAutoNum type="arabicPeriod"/>
            </a:pPr>
            <a:r>
              <a:rPr lang="en-US" dirty="0"/>
              <a:t>Baroda Developmental Screening Chart.</a:t>
            </a:r>
          </a:p>
          <a:p>
            <a:pPr marL="457200" indent="-457200" algn="just">
              <a:lnSpc>
                <a:spcPct val="150000"/>
              </a:lnSpc>
              <a:buFont typeface="+mj-lt"/>
              <a:buAutoNum type="arabicPeriod"/>
            </a:pPr>
            <a:r>
              <a:rPr lang="en-US" dirty="0"/>
              <a:t>Seguin Form Board</a:t>
            </a:r>
            <a:endParaRPr lang="en-IN" dirty="0"/>
          </a:p>
        </p:txBody>
      </p:sp>
    </p:spTree>
    <p:extLst>
      <p:ext uri="{BB962C8B-B14F-4D97-AF65-F5344CB8AC3E}">
        <p14:creationId xmlns:p14="http://schemas.microsoft.com/office/powerpoint/2010/main" val="3837930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C66AE-5D6F-5A5C-ED79-FE3C58AA996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5ED8D6-11AE-296C-20C8-DDB32603C66A}"/>
              </a:ext>
            </a:extLst>
          </p:cNvPr>
          <p:cNvSpPr>
            <a:spLocks noGrp="1"/>
          </p:cNvSpPr>
          <p:nvPr>
            <p:ph idx="1"/>
          </p:nvPr>
        </p:nvSpPr>
        <p:spPr>
          <a:xfrm>
            <a:off x="2024743" y="-381000"/>
            <a:ext cx="9459686" cy="7391400"/>
          </a:xfrm>
        </p:spPr>
        <p:txBody>
          <a:bodyPr>
            <a:normAutofit/>
          </a:bodyPr>
          <a:lstStyle/>
          <a:p>
            <a:pPr marL="457200" indent="-457200" algn="just">
              <a:buFont typeface="+mj-lt"/>
              <a:buAutoNum type="arabicPeriod"/>
            </a:pPr>
            <a:r>
              <a:rPr lang="en-US" b="1" dirty="0"/>
              <a:t>Self Help General (SHG) </a:t>
            </a:r>
            <a:r>
              <a:rPr lang="en-US" dirty="0"/>
              <a:t>- performing general activities like head holding ETC</a:t>
            </a:r>
          </a:p>
          <a:p>
            <a:pPr marL="457200" indent="-457200" algn="just">
              <a:buFont typeface="+mj-lt"/>
              <a:buAutoNum type="arabicPeriod"/>
            </a:pPr>
            <a:r>
              <a:rPr lang="en-US" b="1" dirty="0"/>
              <a:t>Self-help Eating (SHE) </a:t>
            </a:r>
            <a:r>
              <a:rPr lang="en-US" dirty="0"/>
              <a:t>- This caters to the child's ability to handle her/his eating patterns and take care of her/his nutritional needs. The child gets more independent in terms of eating.</a:t>
            </a:r>
          </a:p>
          <a:p>
            <a:pPr marL="457200" indent="-457200" algn="just">
              <a:buFont typeface="+mj-lt"/>
              <a:buAutoNum type="arabicPeriod"/>
            </a:pPr>
            <a:r>
              <a:rPr lang="en-US" b="1" dirty="0"/>
              <a:t>Self-help Dressing (SHD) </a:t>
            </a:r>
            <a:r>
              <a:rPr lang="en-US" dirty="0"/>
              <a:t>- This category indicates the child's ability to cleanse and dress her/himself.</a:t>
            </a:r>
          </a:p>
          <a:p>
            <a:pPr marL="457200" indent="-457200" algn="just">
              <a:buFont typeface="+mj-lt"/>
              <a:buAutoNum type="arabicPeriod"/>
            </a:pPr>
            <a:r>
              <a:rPr lang="en-US" b="1" dirty="0"/>
              <a:t>Self-direction (SD) </a:t>
            </a:r>
            <a:r>
              <a:rPr lang="en-US" dirty="0"/>
              <a:t>- The adolescent period is specifically characterized by the desire of social freedom in personal conduct. This is clearly expressed in </a:t>
            </a:r>
            <a:r>
              <a:rPr lang="en-US" dirty="0">
                <a:highlight>
                  <a:srgbClr val="FFFF00"/>
                </a:highlight>
              </a:rPr>
              <a:t>the handling of money</a:t>
            </a:r>
            <a:r>
              <a:rPr lang="en-US" dirty="0"/>
              <a:t>, in looking after </a:t>
            </a:r>
            <a:r>
              <a:rPr lang="en-US" dirty="0">
                <a:highlight>
                  <a:srgbClr val="FFFF00"/>
                </a:highlight>
              </a:rPr>
              <a:t>everyone's needs </a:t>
            </a:r>
            <a:r>
              <a:rPr lang="en-US" dirty="0"/>
              <a:t>etc. Two series are apparent, that is, </a:t>
            </a:r>
            <a:r>
              <a:rPr lang="en-US" dirty="0">
                <a:highlight>
                  <a:srgbClr val="FFFF00"/>
                </a:highlight>
              </a:rPr>
              <a:t>money and purchasing.</a:t>
            </a:r>
            <a:endParaRPr lang="en-IN" dirty="0">
              <a:highlight>
                <a:srgbClr val="FFFF00"/>
              </a:highlight>
            </a:endParaRPr>
          </a:p>
        </p:txBody>
      </p:sp>
    </p:spTree>
    <p:extLst>
      <p:ext uri="{BB962C8B-B14F-4D97-AF65-F5344CB8AC3E}">
        <p14:creationId xmlns:p14="http://schemas.microsoft.com/office/powerpoint/2010/main" val="839701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B7451-B7AA-D5F1-C6E6-B14DD8F1D985}"/>
              </a:ext>
            </a:extLst>
          </p:cNvPr>
          <p:cNvSpPr>
            <a:spLocks noGrp="1"/>
          </p:cNvSpPr>
          <p:nvPr>
            <p:ph type="title"/>
          </p:nvPr>
        </p:nvSpPr>
        <p:spPr/>
        <p:txBody>
          <a:bodyPr/>
          <a:lstStyle/>
          <a:p>
            <a:r>
              <a:rPr lang="en-US" b="1" dirty="0" err="1">
                <a:latin typeface="Times New Roman" panose="02020603050405020304" pitchFamily="18" charset="0"/>
                <a:cs typeface="Times New Roman" panose="02020603050405020304" pitchFamily="18" charset="0"/>
              </a:rPr>
              <a:t>Cource</a:t>
            </a:r>
            <a:r>
              <a:rPr lang="en-US" b="1" dirty="0">
                <a:latin typeface="Times New Roman" panose="02020603050405020304" pitchFamily="18" charset="0"/>
                <a:cs typeface="Times New Roman" panose="02020603050405020304" pitchFamily="18" charset="0"/>
              </a:rPr>
              <a:t> Learning Outcomes</a:t>
            </a:r>
            <a:br>
              <a:rPr lang="en-US" b="1"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F47130DC-8B28-7EA1-058A-7227F30E2FF5}"/>
              </a:ext>
            </a:extLst>
          </p:cNvPr>
          <p:cNvSpPr>
            <a:spLocks noGrp="1"/>
          </p:cNvSpPr>
          <p:nvPr>
            <p:ph idx="1"/>
          </p:nvPr>
        </p:nvSpPr>
        <p:spPr>
          <a:xfrm>
            <a:off x="1382486" y="2046515"/>
            <a:ext cx="10482943" cy="4528456"/>
          </a:xfrm>
        </p:spPr>
        <p:txBody>
          <a:bodyPr>
            <a:noAutofit/>
          </a:bodyPr>
          <a:lstStyle/>
          <a:p>
            <a:pPr marL="0" indent="0" algn="ctr">
              <a:buNone/>
            </a:pPr>
            <a:endParaRPr lang="en-IN" b="1" dirty="0">
              <a:latin typeface="Times New Roman" panose="02020603050405020304" pitchFamily="18" charset="0"/>
              <a:cs typeface="Times New Roman" panose="02020603050405020304" pitchFamily="18" charset="0"/>
            </a:endParaRPr>
          </a:p>
          <a:p>
            <a:pPr>
              <a:lnSpc>
                <a:spcPct val="250000"/>
              </a:lnSpc>
            </a:pPr>
            <a:r>
              <a:rPr lang="en-US" dirty="0"/>
              <a:t>Evaluate normal growth and development and its deviation in children.</a:t>
            </a:r>
          </a:p>
          <a:p>
            <a:pPr>
              <a:lnSpc>
                <a:spcPct val="250000"/>
              </a:lnSpc>
            </a:pPr>
            <a:r>
              <a:rPr lang="en-US" dirty="0"/>
              <a:t>Demonstrate knowledge and skills in assessing and intervening child health through Ayurveda with research updates</a:t>
            </a:r>
            <a:br>
              <a:rPr lang="en-IN" dirty="0">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353224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7FA4E-24DD-297F-B467-98C67FA3FA8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D7F6A0-9DAA-98E0-2860-3490B3DA91B6}"/>
              </a:ext>
            </a:extLst>
          </p:cNvPr>
          <p:cNvSpPr>
            <a:spLocks noGrp="1"/>
          </p:cNvSpPr>
          <p:nvPr>
            <p:ph idx="1"/>
          </p:nvPr>
        </p:nvSpPr>
        <p:spPr>
          <a:xfrm>
            <a:off x="2024743" y="-381000"/>
            <a:ext cx="9459686" cy="7391400"/>
          </a:xfrm>
        </p:spPr>
        <p:txBody>
          <a:bodyPr>
            <a:normAutofit/>
          </a:bodyPr>
          <a:lstStyle/>
          <a:p>
            <a:pPr marL="457200" indent="-457200" algn="just">
              <a:buFont typeface="+mj-lt"/>
              <a:buAutoNum type="arabicPeriod" startAt="5"/>
            </a:pPr>
            <a:r>
              <a:rPr lang="en-US" b="1" dirty="0"/>
              <a:t>Occupation (OCC</a:t>
            </a:r>
            <a:r>
              <a:rPr lang="en-US" dirty="0"/>
              <a:t>) - This may include playful activity in infancy, helping minor tasks, involve in self-exploratory tasks, and working for others.</a:t>
            </a:r>
          </a:p>
          <a:p>
            <a:pPr marL="457200" indent="-457200" algn="just">
              <a:buFont typeface="+mj-lt"/>
              <a:buAutoNum type="arabicPeriod" startAt="5"/>
            </a:pPr>
            <a:r>
              <a:rPr lang="en-US" b="1" dirty="0"/>
              <a:t>Communication (COM) </a:t>
            </a:r>
            <a:r>
              <a:rPr lang="en-US" dirty="0"/>
              <a:t>- This is related to the social use of language, literacy and other means of communication and how these help individuals to adapt better.</a:t>
            </a:r>
          </a:p>
          <a:p>
            <a:pPr marL="457200" indent="-457200" algn="just">
              <a:buFont typeface="+mj-lt"/>
              <a:buAutoNum type="arabicPeriod" startAt="5"/>
            </a:pPr>
            <a:r>
              <a:rPr lang="en-US" b="1" dirty="0"/>
              <a:t>Locomotion (LOM) </a:t>
            </a:r>
            <a:r>
              <a:rPr lang="en-US" dirty="0"/>
              <a:t>- Locomotion involves including going to the neighborhood and other places.</a:t>
            </a:r>
          </a:p>
          <a:p>
            <a:pPr marL="457200" indent="-457200" algn="just">
              <a:buFont typeface="+mj-lt"/>
              <a:buAutoNum type="arabicPeriod" startAt="5"/>
            </a:pPr>
            <a:r>
              <a:rPr lang="en-US" b="1" dirty="0"/>
              <a:t>Socialization (SOC) </a:t>
            </a:r>
            <a:r>
              <a:rPr lang="en-US" dirty="0"/>
              <a:t>- It involves social skills.</a:t>
            </a:r>
            <a:endParaRPr lang="en-IN" dirty="0"/>
          </a:p>
        </p:txBody>
      </p:sp>
    </p:spTree>
    <p:extLst>
      <p:ext uri="{BB962C8B-B14F-4D97-AF65-F5344CB8AC3E}">
        <p14:creationId xmlns:p14="http://schemas.microsoft.com/office/powerpoint/2010/main" val="2696412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92DD3-B2A1-AA69-1BC2-93154E956B5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88242C-5547-CF7F-25FD-86882680529B}"/>
              </a:ext>
            </a:extLst>
          </p:cNvPr>
          <p:cNvSpPr>
            <a:spLocks noGrp="1"/>
          </p:cNvSpPr>
          <p:nvPr>
            <p:ph idx="1"/>
          </p:nvPr>
        </p:nvSpPr>
        <p:spPr>
          <a:xfrm>
            <a:off x="2090056" y="-261256"/>
            <a:ext cx="9361715" cy="7010399"/>
          </a:xfrm>
        </p:spPr>
        <p:txBody>
          <a:bodyPr>
            <a:normAutofit/>
          </a:bodyPr>
          <a:lstStyle/>
          <a:p>
            <a:pPr marL="0" indent="0" algn="ctr">
              <a:buNone/>
            </a:pPr>
            <a:r>
              <a:rPr lang="en-US" sz="3600" b="1" dirty="0"/>
              <a:t>Developmental Screening</a:t>
            </a:r>
          </a:p>
          <a:p>
            <a:pPr marL="0" indent="0" algn="just">
              <a:buNone/>
            </a:pPr>
            <a:r>
              <a:rPr lang="en-US" dirty="0"/>
              <a:t>The American Academy of Pediatrics recommends that all children be screened for developmental delays and disabilities during regular well-child doctor visits at:</a:t>
            </a:r>
          </a:p>
          <a:p>
            <a:pPr marL="457200" indent="-457200" algn="just">
              <a:buAutoNum type="arabicPeriod"/>
            </a:pPr>
            <a:r>
              <a:rPr lang="en-US" dirty="0"/>
              <a:t>9 months</a:t>
            </a:r>
          </a:p>
          <a:p>
            <a:pPr marL="457200" indent="-457200" algn="just">
              <a:buAutoNum type="arabicPeriod"/>
            </a:pPr>
            <a:r>
              <a:rPr lang="en-US" dirty="0"/>
              <a:t>18 months</a:t>
            </a:r>
          </a:p>
          <a:p>
            <a:pPr marL="457200" indent="-457200" algn="just">
              <a:buAutoNum type="arabicPeriod"/>
            </a:pPr>
            <a:r>
              <a:rPr lang="en-US" dirty="0"/>
              <a:t>24 or 30 months</a:t>
            </a:r>
          </a:p>
          <a:p>
            <a:pPr marL="457200" indent="-457200" algn="just">
              <a:buAutoNum type="arabicPeriod"/>
            </a:pPr>
            <a:r>
              <a:rPr lang="en-US" dirty="0"/>
              <a:t>Additional screening might be needed if a child is at high risk for developmental problems due to preterm birth, low birth weight, or other reasons.</a:t>
            </a:r>
            <a:endParaRPr lang="en-IN" dirty="0"/>
          </a:p>
        </p:txBody>
      </p:sp>
    </p:spTree>
    <p:extLst>
      <p:ext uri="{BB962C8B-B14F-4D97-AF65-F5344CB8AC3E}">
        <p14:creationId xmlns:p14="http://schemas.microsoft.com/office/powerpoint/2010/main" val="3022222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554A1D-276B-C2F4-AAAE-8D5D38ABD4C1}"/>
              </a:ext>
            </a:extLst>
          </p:cNvPr>
          <p:cNvSpPr txBox="1"/>
          <p:nvPr/>
        </p:nvSpPr>
        <p:spPr>
          <a:xfrm>
            <a:off x="1665513" y="587829"/>
            <a:ext cx="10178143" cy="5667385"/>
          </a:xfrm>
          <a:prstGeom prst="rect">
            <a:avLst/>
          </a:prstGeom>
          <a:noFill/>
        </p:spPr>
        <p:txBody>
          <a:bodyPr wrap="square">
            <a:spAutoFit/>
          </a:bodyPr>
          <a:lstStyle/>
          <a:p>
            <a:pPr algn="ctr">
              <a:lnSpc>
                <a:spcPct val="150000"/>
              </a:lnSpc>
            </a:pPr>
            <a:r>
              <a:rPr lang="en-IN" sz="2800" b="1" dirty="0"/>
              <a:t>Developmental delay</a:t>
            </a:r>
          </a:p>
          <a:p>
            <a:pPr marL="342900" indent="-342900" algn="just">
              <a:lnSpc>
                <a:spcPct val="150000"/>
              </a:lnSpc>
              <a:buFont typeface="Wingdings" panose="05000000000000000000" pitchFamily="2" charset="2"/>
              <a:buChar char="ü"/>
            </a:pPr>
            <a:r>
              <a:rPr lang="en-US" sz="2400" dirty="0"/>
              <a:t>Developmental Delay is when a child does not reach their developmental milestones at the expected times.</a:t>
            </a:r>
          </a:p>
          <a:p>
            <a:pPr marL="342900" indent="-342900" algn="just">
              <a:lnSpc>
                <a:spcPct val="150000"/>
              </a:lnSpc>
              <a:buFont typeface="Wingdings" panose="05000000000000000000" pitchFamily="2" charset="2"/>
              <a:buChar char="ü"/>
            </a:pPr>
            <a:r>
              <a:rPr lang="en-US" sz="2400" dirty="0"/>
              <a:t>The significance of the delay is often only determined by observing the child's development over time.</a:t>
            </a:r>
            <a:endParaRPr lang="en-IN" sz="2400" dirty="0"/>
          </a:p>
          <a:p>
            <a:pPr marL="342900" indent="-342900" algn="just">
              <a:lnSpc>
                <a:spcPct val="150000"/>
              </a:lnSpc>
              <a:buFont typeface="Wingdings" panose="05000000000000000000" pitchFamily="2" charset="2"/>
              <a:buChar char="ü"/>
            </a:pPr>
            <a:r>
              <a:rPr lang="en-IN" sz="2400" dirty="0"/>
              <a:t>Developmental delay occurs in up to 15% of children under 5 years of age. This includes delays in speech and language development, motor development, social-emotional development and cognitive development.</a:t>
            </a:r>
          </a:p>
          <a:p>
            <a:pPr marL="342900" indent="-342900" algn="just">
              <a:lnSpc>
                <a:spcPct val="150000"/>
              </a:lnSpc>
              <a:buFont typeface="Wingdings" panose="05000000000000000000" pitchFamily="2" charset="2"/>
              <a:buChar char="ü"/>
            </a:pPr>
            <a:r>
              <a:rPr lang="en-IN" sz="2400" dirty="0"/>
              <a:t>It is has been estimated that only about half of the children with developmental problems are detected before they begin school.</a:t>
            </a:r>
          </a:p>
        </p:txBody>
      </p:sp>
    </p:spTree>
    <p:extLst>
      <p:ext uri="{BB962C8B-B14F-4D97-AF65-F5344CB8AC3E}">
        <p14:creationId xmlns:p14="http://schemas.microsoft.com/office/powerpoint/2010/main" val="1727865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FA4EA1-8D6F-20DD-FEEA-E2C0EE67D168}"/>
              </a:ext>
            </a:extLst>
          </p:cNvPr>
          <p:cNvSpPr txBox="1"/>
          <p:nvPr/>
        </p:nvSpPr>
        <p:spPr>
          <a:xfrm>
            <a:off x="2895600" y="1807029"/>
            <a:ext cx="9111342" cy="2204899"/>
          </a:xfrm>
          <a:prstGeom prst="rect">
            <a:avLst/>
          </a:prstGeom>
          <a:noFill/>
        </p:spPr>
        <p:txBody>
          <a:bodyPr wrap="square">
            <a:spAutoFit/>
          </a:bodyPr>
          <a:lstStyle/>
          <a:p>
            <a:pPr algn="just">
              <a:lnSpc>
                <a:spcPct val="200000"/>
              </a:lnSpc>
            </a:pPr>
            <a:r>
              <a:rPr lang="en-IN" sz="2400" dirty="0"/>
              <a:t>The developmental quotient (DQ) can be calculated as follows:</a:t>
            </a:r>
          </a:p>
          <a:p>
            <a:pPr algn="just">
              <a:lnSpc>
                <a:spcPct val="200000"/>
              </a:lnSpc>
            </a:pPr>
            <a:r>
              <a:rPr lang="en-IN" sz="2400" dirty="0"/>
              <a:t>Developmental age        </a:t>
            </a:r>
          </a:p>
          <a:p>
            <a:pPr algn="just">
              <a:lnSpc>
                <a:spcPct val="200000"/>
              </a:lnSpc>
            </a:pPr>
            <a:r>
              <a:rPr lang="en-IN" sz="2400" dirty="0"/>
              <a:t>Chronological age</a:t>
            </a:r>
          </a:p>
        </p:txBody>
      </p:sp>
      <p:cxnSp>
        <p:nvCxnSpPr>
          <p:cNvPr id="5" name="Straight Connector 4">
            <a:extLst>
              <a:ext uri="{FF2B5EF4-FFF2-40B4-BE49-F238E27FC236}">
                <a16:creationId xmlns:a16="http://schemas.microsoft.com/office/drawing/2014/main" id="{B4DA8E27-37AF-6952-8C2E-BEF6685502E9}"/>
              </a:ext>
            </a:extLst>
          </p:cNvPr>
          <p:cNvCxnSpPr/>
          <p:nvPr/>
        </p:nvCxnSpPr>
        <p:spPr>
          <a:xfrm flipH="1">
            <a:off x="2732315" y="3429000"/>
            <a:ext cx="26887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91CBF63-5578-5BBD-BAE9-6D0E3C370D1B}"/>
              </a:ext>
            </a:extLst>
          </p:cNvPr>
          <p:cNvCxnSpPr/>
          <p:nvPr/>
        </p:nvCxnSpPr>
        <p:spPr>
          <a:xfrm>
            <a:off x="5648459" y="3352800"/>
            <a:ext cx="163286" cy="1741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4AAAD3F-85E4-BC0F-7503-C0F42F8EAB57}"/>
              </a:ext>
            </a:extLst>
          </p:cNvPr>
          <p:cNvCxnSpPr>
            <a:cxnSpLocks/>
          </p:cNvCxnSpPr>
          <p:nvPr/>
        </p:nvCxnSpPr>
        <p:spPr>
          <a:xfrm flipH="1">
            <a:off x="5648459" y="3331029"/>
            <a:ext cx="163286" cy="195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E6626E1-F9B1-E1FB-56EF-D2E8D206AD91}"/>
              </a:ext>
            </a:extLst>
          </p:cNvPr>
          <p:cNvSpPr txBox="1"/>
          <p:nvPr/>
        </p:nvSpPr>
        <p:spPr>
          <a:xfrm>
            <a:off x="6027006" y="3038641"/>
            <a:ext cx="792205" cy="584775"/>
          </a:xfrm>
          <a:prstGeom prst="rect">
            <a:avLst/>
          </a:prstGeom>
          <a:noFill/>
        </p:spPr>
        <p:txBody>
          <a:bodyPr wrap="none" rtlCol="0">
            <a:spAutoFit/>
          </a:bodyPr>
          <a:lstStyle/>
          <a:p>
            <a:r>
              <a:rPr lang="en-US" sz="3200" dirty="0"/>
              <a:t>100</a:t>
            </a:r>
            <a:endParaRPr lang="en-IN" sz="3200" dirty="0"/>
          </a:p>
        </p:txBody>
      </p:sp>
    </p:spTree>
    <p:extLst>
      <p:ext uri="{BB962C8B-B14F-4D97-AF65-F5344CB8AC3E}">
        <p14:creationId xmlns:p14="http://schemas.microsoft.com/office/powerpoint/2010/main" val="2258487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415E0B-D578-C7F8-E0D7-71C384CB0785}"/>
              </a:ext>
            </a:extLst>
          </p:cNvPr>
          <p:cNvSpPr txBox="1"/>
          <p:nvPr/>
        </p:nvSpPr>
        <p:spPr>
          <a:xfrm>
            <a:off x="2198914" y="426030"/>
            <a:ext cx="9481458" cy="6005940"/>
          </a:xfrm>
          <a:prstGeom prst="rect">
            <a:avLst/>
          </a:prstGeom>
          <a:noFill/>
        </p:spPr>
        <p:txBody>
          <a:bodyPr wrap="square">
            <a:spAutoFit/>
          </a:bodyPr>
          <a:lstStyle/>
          <a:p>
            <a:pPr algn="ctr"/>
            <a:r>
              <a:rPr lang="en-IN" sz="2800" b="1" dirty="0"/>
              <a:t>How to Assess a child for developmental screening </a:t>
            </a:r>
          </a:p>
          <a:p>
            <a:pPr algn="just">
              <a:lnSpc>
                <a:spcPct val="150000"/>
              </a:lnSpc>
            </a:pPr>
            <a:r>
              <a:rPr lang="en-IN" sz="2400" dirty="0"/>
              <a:t> </a:t>
            </a:r>
          </a:p>
          <a:p>
            <a:pPr marL="342900" indent="-342900" algn="just">
              <a:lnSpc>
                <a:spcPct val="150000"/>
              </a:lnSpc>
              <a:buFont typeface="Wingdings" panose="05000000000000000000" pitchFamily="2" charset="2"/>
              <a:buChar char="ü"/>
            </a:pPr>
            <a:r>
              <a:rPr lang="en-IN" sz="2400" dirty="0"/>
              <a:t>Should take in place in a room with appropriate for child.</a:t>
            </a:r>
          </a:p>
          <a:p>
            <a:pPr marL="342900" indent="-342900" algn="just">
              <a:lnSpc>
                <a:spcPct val="150000"/>
              </a:lnSpc>
              <a:buFont typeface="Wingdings" panose="05000000000000000000" pitchFamily="2" charset="2"/>
              <a:buChar char="ü"/>
            </a:pPr>
            <a:r>
              <a:rPr lang="en-IN" sz="2400" dirty="0"/>
              <a:t>With one or both parents, but no prompting and helping.</a:t>
            </a:r>
          </a:p>
          <a:p>
            <a:pPr marL="342900" indent="-342900" algn="just">
              <a:lnSpc>
                <a:spcPct val="150000"/>
              </a:lnSpc>
              <a:buFont typeface="Wingdings" panose="05000000000000000000" pitchFamily="2" charset="2"/>
              <a:buChar char="ü"/>
            </a:pPr>
            <a:r>
              <a:rPr lang="en-IN" sz="2400" dirty="0"/>
              <a:t>With chair and table.</a:t>
            </a:r>
          </a:p>
          <a:p>
            <a:pPr marL="342900" indent="-342900" algn="just">
              <a:lnSpc>
                <a:spcPct val="150000"/>
              </a:lnSpc>
              <a:buFont typeface="Wingdings" panose="05000000000000000000" pitchFamily="2" charset="2"/>
              <a:buChar char="ü"/>
            </a:pPr>
            <a:r>
              <a:rPr lang="en-IN" sz="2400" dirty="0"/>
              <a:t>Child's </a:t>
            </a:r>
            <a:r>
              <a:rPr lang="en-IN" sz="2400" dirty="0" err="1"/>
              <a:t>behavior</a:t>
            </a:r>
            <a:r>
              <a:rPr lang="en-IN" sz="2400" dirty="0"/>
              <a:t> and interaction with parents during history taking should be observed prior to physical examination.</a:t>
            </a:r>
          </a:p>
          <a:p>
            <a:pPr marL="342900" indent="-342900" algn="just">
              <a:lnSpc>
                <a:spcPct val="150000"/>
              </a:lnSpc>
              <a:buFont typeface="Wingdings" panose="05000000000000000000" pitchFamily="2" charset="2"/>
              <a:buChar char="ü"/>
            </a:pPr>
            <a:r>
              <a:rPr lang="en-IN" sz="2400" dirty="0"/>
              <a:t>Normal functioning of motor, vision and hearing should be assessed</a:t>
            </a:r>
          </a:p>
          <a:p>
            <a:pPr marL="342900" indent="-342900" algn="just">
              <a:lnSpc>
                <a:spcPct val="150000"/>
              </a:lnSpc>
              <a:buFont typeface="Wingdings" panose="05000000000000000000" pitchFamily="2" charset="2"/>
              <a:buChar char="ü"/>
            </a:pPr>
            <a:r>
              <a:rPr lang="en-IN" sz="2400" dirty="0"/>
              <a:t>Infant or child in a good temper.</a:t>
            </a:r>
          </a:p>
          <a:p>
            <a:pPr marL="342900" indent="-342900" algn="just">
              <a:lnSpc>
                <a:spcPct val="150000"/>
              </a:lnSpc>
              <a:buFont typeface="Wingdings" panose="05000000000000000000" pitchFamily="2" charset="2"/>
              <a:buChar char="ü"/>
            </a:pPr>
            <a:r>
              <a:rPr lang="en-IN" sz="2400" dirty="0"/>
              <a:t>Should not be hungry, tired, unwell, had convulsion prior, under influence of sedative or anti-epileptic drugs.</a:t>
            </a:r>
          </a:p>
        </p:txBody>
      </p:sp>
    </p:spTree>
    <p:extLst>
      <p:ext uri="{BB962C8B-B14F-4D97-AF65-F5344CB8AC3E}">
        <p14:creationId xmlns:p14="http://schemas.microsoft.com/office/powerpoint/2010/main" val="4279606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25E49-BB1B-336F-C3B0-F2B2A65C615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724995C-1D73-1E43-2120-DF6D8EA3A2D5}"/>
              </a:ext>
            </a:extLst>
          </p:cNvPr>
          <p:cNvSpPr txBox="1"/>
          <p:nvPr/>
        </p:nvSpPr>
        <p:spPr>
          <a:xfrm>
            <a:off x="2198914" y="426030"/>
            <a:ext cx="9481458" cy="5575052"/>
          </a:xfrm>
          <a:prstGeom prst="rect">
            <a:avLst/>
          </a:prstGeom>
          <a:noFill/>
        </p:spPr>
        <p:txBody>
          <a:bodyPr wrap="square">
            <a:spAutoFit/>
          </a:bodyPr>
          <a:lstStyle/>
          <a:p>
            <a:pPr algn="just">
              <a:lnSpc>
                <a:spcPct val="150000"/>
              </a:lnSpc>
            </a:pPr>
            <a:r>
              <a:rPr lang="en-IN" sz="2400" dirty="0"/>
              <a:t> </a:t>
            </a:r>
          </a:p>
          <a:p>
            <a:pPr marL="342900" indent="-342900" algn="just">
              <a:lnSpc>
                <a:spcPct val="150000"/>
              </a:lnSpc>
              <a:buFont typeface="Wingdings" panose="05000000000000000000" pitchFamily="2" charset="2"/>
              <a:buChar char="ü"/>
            </a:pPr>
            <a:r>
              <a:rPr lang="en-US" sz="2400" dirty="0"/>
              <a:t>Accurate history of developmental milestones is often difficult to obtain due to </a:t>
            </a:r>
            <a:r>
              <a:rPr lang="en-US" sz="2400" dirty="0">
                <a:highlight>
                  <a:srgbClr val="FFFF00"/>
                </a:highlight>
              </a:rPr>
              <a:t>poor observation and educational status of the mother</a:t>
            </a:r>
            <a:r>
              <a:rPr lang="en-US" sz="2400" dirty="0"/>
              <a:t>.</a:t>
            </a:r>
          </a:p>
          <a:p>
            <a:pPr marL="342900" indent="-342900" algn="just">
              <a:lnSpc>
                <a:spcPct val="150000"/>
              </a:lnSpc>
              <a:buFont typeface="Wingdings" panose="05000000000000000000" pitchFamily="2" charset="2"/>
              <a:buChar char="ü"/>
            </a:pPr>
            <a:r>
              <a:rPr lang="en-US" sz="2400" dirty="0"/>
              <a:t>Early events in the life of child's development may be forgotten by the parents. The milestones should be asked in a </a:t>
            </a:r>
            <a:r>
              <a:rPr lang="en-US" sz="2400" dirty="0">
                <a:highlight>
                  <a:srgbClr val="FFFF00"/>
                </a:highlight>
              </a:rPr>
              <a:t>chronological order </a:t>
            </a:r>
            <a:r>
              <a:rPr lang="en-US" sz="2400" dirty="0"/>
              <a:t>in a </a:t>
            </a:r>
            <a:r>
              <a:rPr lang="en-US" sz="2400" dirty="0">
                <a:highlight>
                  <a:srgbClr val="FFFF00"/>
                </a:highlight>
              </a:rPr>
              <a:t>simple</a:t>
            </a:r>
            <a:r>
              <a:rPr lang="en-US" sz="2400" dirty="0"/>
              <a:t> and lucid manners</a:t>
            </a:r>
          </a:p>
          <a:p>
            <a:pPr marL="342900" indent="-342900" algn="just">
              <a:lnSpc>
                <a:spcPct val="150000"/>
              </a:lnSpc>
              <a:buFont typeface="Wingdings" panose="05000000000000000000" pitchFamily="2" charset="2"/>
              <a:buChar char="ü"/>
            </a:pPr>
            <a:r>
              <a:rPr lang="en-US" sz="2400" dirty="0"/>
              <a:t>The </a:t>
            </a:r>
            <a:r>
              <a:rPr lang="en-US" sz="2400" dirty="0">
                <a:highlight>
                  <a:srgbClr val="FFFF00"/>
                </a:highlight>
              </a:rPr>
              <a:t>social smile </a:t>
            </a:r>
            <a:r>
              <a:rPr lang="en-US" sz="2400" dirty="0"/>
              <a:t>must be </a:t>
            </a:r>
            <a:r>
              <a:rPr lang="en-US" sz="2400" dirty="0">
                <a:highlight>
                  <a:srgbClr val="FFFF00"/>
                </a:highlight>
              </a:rPr>
              <a:t>differentiated</a:t>
            </a:r>
            <a:r>
              <a:rPr lang="en-US" sz="2400" dirty="0"/>
              <a:t> from </a:t>
            </a:r>
            <a:r>
              <a:rPr lang="en-US" sz="2400" dirty="0">
                <a:highlight>
                  <a:srgbClr val="FFFF00"/>
                </a:highlight>
              </a:rPr>
              <a:t>spontaneous smile </a:t>
            </a:r>
            <a:r>
              <a:rPr lang="en-US" sz="2400" dirty="0"/>
              <a:t>which even newborn babies may exhibit during sleep or fantasy.</a:t>
            </a:r>
          </a:p>
          <a:p>
            <a:pPr marL="342900" indent="-342900" algn="just">
              <a:lnSpc>
                <a:spcPct val="150000"/>
              </a:lnSpc>
              <a:buFont typeface="Wingdings" panose="05000000000000000000" pitchFamily="2" charset="2"/>
              <a:buChar char="ü"/>
            </a:pPr>
            <a:r>
              <a:rPr lang="en-US" sz="2400" dirty="0"/>
              <a:t>The mother should be asked whether the child </a:t>
            </a:r>
            <a:r>
              <a:rPr lang="en-US" sz="2400" dirty="0">
                <a:highlight>
                  <a:srgbClr val="FFFF00"/>
                </a:highlight>
              </a:rPr>
              <a:t>interacts and plays </a:t>
            </a:r>
            <a:r>
              <a:rPr lang="en-US" sz="2400" dirty="0"/>
              <a:t>with children of </a:t>
            </a:r>
            <a:r>
              <a:rPr lang="en-US" sz="2400" dirty="0">
                <a:highlight>
                  <a:srgbClr val="FFFF00"/>
                </a:highlight>
              </a:rPr>
              <a:t>his age </a:t>
            </a:r>
            <a:r>
              <a:rPr lang="en-US" sz="2400" dirty="0"/>
              <a:t>or likes the company of younger children.</a:t>
            </a:r>
            <a:endParaRPr lang="en-IN" sz="2400" dirty="0"/>
          </a:p>
        </p:txBody>
      </p:sp>
    </p:spTree>
    <p:extLst>
      <p:ext uri="{BB962C8B-B14F-4D97-AF65-F5344CB8AC3E}">
        <p14:creationId xmlns:p14="http://schemas.microsoft.com/office/powerpoint/2010/main" val="2962195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59FF3-7EAC-F2BF-1357-593F5E15C52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470ADA9-8368-8037-0AA1-569EBE7EF0DB}"/>
              </a:ext>
            </a:extLst>
          </p:cNvPr>
          <p:cNvSpPr txBox="1"/>
          <p:nvPr/>
        </p:nvSpPr>
        <p:spPr>
          <a:xfrm>
            <a:off x="1763485" y="1362202"/>
            <a:ext cx="9481458" cy="3913059"/>
          </a:xfrm>
          <a:prstGeom prst="rect">
            <a:avLst/>
          </a:prstGeom>
          <a:noFill/>
        </p:spPr>
        <p:txBody>
          <a:bodyPr wrap="square">
            <a:spAutoFit/>
          </a:bodyPr>
          <a:lstStyle/>
          <a:p>
            <a:pPr marL="342900" indent="-342900" algn="just">
              <a:lnSpc>
                <a:spcPct val="150000"/>
              </a:lnSpc>
              <a:buFont typeface="Wingdings" panose="05000000000000000000" pitchFamily="2" charset="2"/>
              <a:buChar char="ü"/>
            </a:pPr>
            <a:r>
              <a:rPr lang="en-US" sz="2400" dirty="0"/>
              <a:t>The effects should be made to identify whether child is </a:t>
            </a:r>
            <a:r>
              <a:rPr lang="en-US" sz="2400" dirty="0">
                <a:highlight>
                  <a:srgbClr val="FFFF00"/>
                </a:highlight>
              </a:rPr>
              <a:t>globally retarded</a:t>
            </a:r>
            <a:r>
              <a:rPr lang="en-US" sz="2400" dirty="0"/>
              <a:t> or backward only in an </a:t>
            </a:r>
            <a:r>
              <a:rPr lang="en-US" sz="2400" dirty="0">
                <a:highlight>
                  <a:srgbClr val="FFFF00"/>
                </a:highlight>
              </a:rPr>
              <a:t>individual or specific field </a:t>
            </a:r>
            <a:r>
              <a:rPr lang="en-US" sz="2400" dirty="0"/>
              <a:t>e.g. delayed speech in a deaf child, delayed walking in a child with congenital dislocation of hips etc. </a:t>
            </a:r>
          </a:p>
          <a:p>
            <a:pPr marL="342900" indent="-342900" algn="just">
              <a:lnSpc>
                <a:spcPct val="150000"/>
              </a:lnSpc>
              <a:buFont typeface="Wingdings" panose="05000000000000000000" pitchFamily="2" charset="2"/>
              <a:buChar char="ü"/>
            </a:pPr>
            <a:r>
              <a:rPr lang="en-US" sz="2400" dirty="0"/>
              <a:t>To understand how older children are growing and developing, we can look at how well they do in school, how good they are at playing games, and how they behave with others.</a:t>
            </a:r>
            <a:endParaRPr lang="en-IN" sz="2400" dirty="0"/>
          </a:p>
        </p:txBody>
      </p:sp>
    </p:spTree>
    <p:extLst>
      <p:ext uri="{BB962C8B-B14F-4D97-AF65-F5344CB8AC3E}">
        <p14:creationId xmlns:p14="http://schemas.microsoft.com/office/powerpoint/2010/main" val="2640483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0250F-D553-CD1D-BD2B-AA6213EA2B8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DA71367-6714-408B-D030-642DB30E9660}"/>
              </a:ext>
            </a:extLst>
          </p:cNvPr>
          <p:cNvSpPr txBox="1"/>
          <p:nvPr/>
        </p:nvSpPr>
        <p:spPr>
          <a:xfrm>
            <a:off x="2013857" y="1122716"/>
            <a:ext cx="9481458" cy="5021055"/>
          </a:xfrm>
          <a:prstGeom prst="rect">
            <a:avLst/>
          </a:prstGeom>
          <a:noFill/>
        </p:spPr>
        <p:txBody>
          <a:bodyPr wrap="square">
            <a:spAutoFit/>
          </a:bodyPr>
          <a:lstStyle/>
          <a:p>
            <a:pPr marL="342900" indent="-342900" algn="just">
              <a:lnSpc>
                <a:spcPct val="150000"/>
              </a:lnSpc>
              <a:buFont typeface="Wingdings" panose="05000000000000000000" pitchFamily="2" charset="2"/>
              <a:buChar char="ü"/>
            </a:pPr>
            <a:r>
              <a:rPr lang="en-US" sz="2400" dirty="0"/>
              <a:t>Developmental milestones serve as the basis of most standardized assessment and screening tools.</a:t>
            </a:r>
          </a:p>
          <a:p>
            <a:pPr marL="342900" indent="-342900" algn="just">
              <a:lnSpc>
                <a:spcPct val="150000"/>
              </a:lnSpc>
              <a:buFont typeface="Wingdings" panose="05000000000000000000" pitchFamily="2" charset="2"/>
              <a:buChar char="ü"/>
            </a:pPr>
            <a:r>
              <a:rPr lang="en-US" sz="2400" dirty="0">
                <a:highlight>
                  <a:srgbClr val="FFFF00"/>
                </a:highlight>
              </a:rPr>
              <a:t>Two separate </a:t>
            </a:r>
            <a:r>
              <a:rPr lang="en-US" sz="2400" dirty="0"/>
              <a:t>developmental assessment over time are </a:t>
            </a:r>
            <a:r>
              <a:rPr lang="en-US" sz="2400" dirty="0">
                <a:highlight>
                  <a:srgbClr val="FFFF00"/>
                </a:highlight>
              </a:rPr>
              <a:t>more predictive </a:t>
            </a:r>
            <a:r>
              <a:rPr lang="en-US" sz="2400" dirty="0"/>
              <a:t>than a single one.</a:t>
            </a:r>
          </a:p>
          <a:p>
            <a:pPr marL="342900" indent="-342900" algn="just">
              <a:lnSpc>
                <a:spcPct val="150000"/>
              </a:lnSpc>
              <a:buFont typeface="Wingdings" panose="05000000000000000000" pitchFamily="2" charset="2"/>
              <a:buChar char="ü"/>
            </a:pPr>
            <a:r>
              <a:rPr lang="en-US" sz="2400" dirty="0"/>
              <a:t>Developmental monitoring not only should be aimed at identifying children who have low function, but at directing the focus of anticipatory guidance to help promote normal development.</a:t>
            </a:r>
          </a:p>
          <a:p>
            <a:pPr marL="342900" indent="-342900" algn="just">
              <a:lnSpc>
                <a:spcPct val="150000"/>
              </a:lnSpc>
              <a:buFont typeface="Wingdings" panose="05000000000000000000" pitchFamily="2" charset="2"/>
              <a:buChar char="ü"/>
            </a:pPr>
            <a:r>
              <a:rPr lang="en-US" sz="2400" dirty="0"/>
              <a:t>In preterm babies </a:t>
            </a:r>
            <a:r>
              <a:rPr lang="en-US" sz="2400" dirty="0">
                <a:highlight>
                  <a:srgbClr val="FFFF00"/>
                </a:highlight>
              </a:rPr>
              <a:t>corrected age (conceptional age) </a:t>
            </a:r>
            <a:r>
              <a:rPr lang="en-US" sz="2400" dirty="0"/>
              <a:t>should be used as the chronological age especially during first year of life.</a:t>
            </a:r>
            <a:endParaRPr lang="en-IN" sz="2400" dirty="0"/>
          </a:p>
        </p:txBody>
      </p:sp>
    </p:spTree>
    <p:extLst>
      <p:ext uri="{BB962C8B-B14F-4D97-AF65-F5344CB8AC3E}">
        <p14:creationId xmlns:p14="http://schemas.microsoft.com/office/powerpoint/2010/main" val="370729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9F7BB-6224-49A1-2373-682235CBC87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2B0AF6D-49FF-9F5A-CAB8-0A856DC753FA}"/>
              </a:ext>
            </a:extLst>
          </p:cNvPr>
          <p:cNvSpPr txBox="1"/>
          <p:nvPr/>
        </p:nvSpPr>
        <p:spPr>
          <a:xfrm>
            <a:off x="1850571" y="1599417"/>
            <a:ext cx="9481458" cy="2805063"/>
          </a:xfrm>
          <a:prstGeom prst="rect">
            <a:avLst/>
          </a:prstGeom>
          <a:noFill/>
        </p:spPr>
        <p:txBody>
          <a:bodyPr wrap="square">
            <a:spAutoFit/>
          </a:bodyPr>
          <a:lstStyle/>
          <a:p>
            <a:pPr marL="342900" indent="-342900" algn="just">
              <a:lnSpc>
                <a:spcPct val="150000"/>
              </a:lnSpc>
              <a:buFont typeface="Wingdings" panose="05000000000000000000" pitchFamily="2" charset="2"/>
              <a:buChar char="ü"/>
            </a:pPr>
            <a:r>
              <a:rPr lang="en-IN" sz="2400" dirty="0"/>
              <a:t>Apart from assessing the developmental milestones, the examiner should undertake a </a:t>
            </a:r>
            <a:r>
              <a:rPr lang="en-IN" sz="2400" dirty="0">
                <a:highlight>
                  <a:srgbClr val="FFFF00"/>
                </a:highlight>
              </a:rPr>
              <a:t>detailed neurological examination</a:t>
            </a:r>
            <a:r>
              <a:rPr lang="en-IN" sz="2400" dirty="0"/>
              <a:t>, evaluate the </a:t>
            </a:r>
            <a:r>
              <a:rPr lang="en-IN" sz="2400" dirty="0">
                <a:highlight>
                  <a:srgbClr val="FFFF00"/>
                </a:highlight>
              </a:rPr>
              <a:t>muscle tone </a:t>
            </a:r>
            <a:r>
              <a:rPr lang="en-IN" sz="2400" dirty="0"/>
              <a:t>and </a:t>
            </a:r>
            <a:r>
              <a:rPr lang="en-IN" sz="2400" dirty="0">
                <a:highlight>
                  <a:srgbClr val="FFFF00"/>
                </a:highlight>
              </a:rPr>
              <a:t>special senses</a:t>
            </a:r>
            <a:r>
              <a:rPr lang="en-IN" sz="2400" dirty="0"/>
              <a:t> (vision and hearing). </a:t>
            </a:r>
          </a:p>
          <a:p>
            <a:pPr marL="342900" indent="-342900" algn="just">
              <a:lnSpc>
                <a:spcPct val="150000"/>
              </a:lnSpc>
              <a:buFont typeface="Wingdings" panose="05000000000000000000" pitchFamily="2" charset="2"/>
              <a:buChar char="ü"/>
            </a:pPr>
            <a:r>
              <a:rPr lang="en-IN" sz="2400" dirty="0"/>
              <a:t>All high-risk infants must be subjected to detailed assessment of hearing and vision at the age of 6 months.</a:t>
            </a:r>
          </a:p>
        </p:txBody>
      </p:sp>
    </p:spTree>
    <p:extLst>
      <p:ext uri="{BB962C8B-B14F-4D97-AF65-F5344CB8AC3E}">
        <p14:creationId xmlns:p14="http://schemas.microsoft.com/office/powerpoint/2010/main" val="764256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E2D4C3-8FEE-05DA-9CF3-46CD090BB068}"/>
              </a:ext>
            </a:extLst>
          </p:cNvPr>
          <p:cNvSpPr txBox="1"/>
          <p:nvPr/>
        </p:nvSpPr>
        <p:spPr>
          <a:xfrm>
            <a:off x="2296886" y="794657"/>
            <a:ext cx="9405257" cy="4744056"/>
          </a:xfrm>
          <a:prstGeom prst="rect">
            <a:avLst/>
          </a:prstGeom>
          <a:noFill/>
        </p:spPr>
        <p:txBody>
          <a:bodyPr wrap="square">
            <a:spAutoFit/>
          </a:bodyPr>
          <a:lstStyle/>
          <a:p>
            <a:pPr algn="just">
              <a:lnSpc>
                <a:spcPct val="150000"/>
              </a:lnSpc>
            </a:pPr>
            <a:r>
              <a:rPr lang="en-IN" sz="2400" b="1" dirty="0"/>
              <a:t>Developmental delay should be suspected if the child is not able to :</a:t>
            </a:r>
          </a:p>
          <a:p>
            <a:pPr marL="347472" indent="-347472" algn="just">
              <a:spcBef>
                <a:spcPts val="600"/>
              </a:spcBef>
              <a:spcAft>
                <a:spcPts val="600"/>
              </a:spcAft>
              <a:buFont typeface="Wingdings" panose="05000000000000000000" pitchFamily="2" charset="2"/>
              <a:buChar char="Ø"/>
            </a:pPr>
            <a:r>
              <a:rPr lang="en-IN" sz="2400" dirty="0"/>
              <a:t>Lack of social smile by 2 months.</a:t>
            </a:r>
          </a:p>
          <a:p>
            <a:pPr marL="347472" indent="-347472" algn="just">
              <a:spcBef>
                <a:spcPts val="600"/>
              </a:spcBef>
              <a:spcAft>
                <a:spcPts val="600"/>
              </a:spcAft>
              <a:buFont typeface="Wingdings" panose="05000000000000000000" pitchFamily="2" charset="2"/>
              <a:buChar char="Ø"/>
            </a:pPr>
            <a:r>
              <a:rPr lang="en-IN" sz="2400" dirty="0"/>
              <a:t>Absence of stable head control by 4 months.</a:t>
            </a:r>
          </a:p>
          <a:p>
            <a:pPr marL="342900" indent="-342900" algn="just">
              <a:lnSpc>
                <a:spcPct val="150000"/>
              </a:lnSpc>
              <a:buFont typeface="Wingdings" panose="05000000000000000000" pitchFamily="2" charset="2"/>
              <a:buChar char="Ø"/>
            </a:pPr>
            <a:r>
              <a:rPr lang="en-IN" sz="2400" dirty="0"/>
              <a:t>Roll over by 6 months.</a:t>
            </a:r>
          </a:p>
          <a:p>
            <a:pPr marL="342900" indent="-342900" algn="just">
              <a:lnSpc>
                <a:spcPct val="150000"/>
              </a:lnSpc>
              <a:buFont typeface="Wingdings" panose="05000000000000000000" pitchFamily="2" charset="2"/>
              <a:buChar char="Ø"/>
            </a:pPr>
            <a:r>
              <a:rPr lang="en-IN" sz="2400" dirty="0"/>
              <a:t>Inability to recognize the mother by 6 months.</a:t>
            </a:r>
          </a:p>
          <a:p>
            <a:pPr marL="347472" indent="-347472" algn="just">
              <a:spcBef>
                <a:spcPts val="600"/>
              </a:spcBef>
              <a:spcAft>
                <a:spcPts val="600"/>
              </a:spcAft>
              <a:buFont typeface="Wingdings" panose="05000000000000000000" pitchFamily="2" charset="2"/>
              <a:buChar char="Ø"/>
            </a:pPr>
            <a:r>
              <a:rPr lang="en-IN" sz="2400" dirty="0"/>
              <a:t>Inability to sit when pulled to sit by 6 months and lack of independent sitting without support by 10 months.</a:t>
            </a:r>
          </a:p>
          <a:p>
            <a:pPr marL="342900" indent="-342900" algn="just">
              <a:lnSpc>
                <a:spcPct val="150000"/>
              </a:lnSpc>
              <a:buFont typeface="Wingdings" panose="05000000000000000000" pitchFamily="2" charset="2"/>
              <a:buChar char="Ø"/>
            </a:pPr>
            <a:r>
              <a:rPr lang="en-US" sz="2400" dirty="0"/>
              <a:t>Lack of creeping by 12 months.</a:t>
            </a:r>
            <a:endParaRPr lang="en-IN" sz="2400" dirty="0"/>
          </a:p>
          <a:p>
            <a:pPr marL="342900" indent="-342900" algn="just">
              <a:lnSpc>
                <a:spcPct val="150000"/>
              </a:lnSpc>
              <a:buFont typeface="Wingdings" panose="05000000000000000000" pitchFamily="2" charset="2"/>
              <a:buChar char="Ø"/>
            </a:pPr>
            <a:r>
              <a:rPr lang="en-IN" sz="2400" dirty="0"/>
              <a:t>Stand holding on by 10-12 months.</a:t>
            </a:r>
          </a:p>
        </p:txBody>
      </p:sp>
    </p:spTree>
    <p:extLst>
      <p:ext uri="{BB962C8B-B14F-4D97-AF65-F5344CB8AC3E}">
        <p14:creationId xmlns:p14="http://schemas.microsoft.com/office/powerpoint/2010/main" val="2900648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44428A-63E4-5206-3541-2A62DD160C38}"/>
              </a:ext>
            </a:extLst>
          </p:cNvPr>
          <p:cNvSpPr>
            <a:spLocks noGrp="1"/>
          </p:cNvSpPr>
          <p:nvPr>
            <p:ph idx="1"/>
          </p:nvPr>
        </p:nvSpPr>
        <p:spPr>
          <a:xfrm>
            <a:off x="1915886" y="707573"/>
            <a:ext cx="9641566" cy="5791200"/>
          </a:xfrm>
        </p:spPr>
        <p:txBody>
          <a:bodyPr>
            <a:normAutofit/>
          </a:bodyPr>
          <a:lstStyle/>
          <a:p>
            <a:pPr>
              <a:lnSpc>
                <a:spcPct val="200000"/>
              </a:lnSpc>
            </a:pPr>
            <a:r>
              <a:rPr lang="en-US" b="1" dirty="0">
                <a:latin typeface="Times New Roman" panose="02020603050405020304" pitchFamily="18" charset="0"/>
                <a:ea typeface="Calibri" panose="020F0502020204030204" pitchFamily="34" charset="0"/>
                <a:cs typeface="Times New Roman" panose="02020603050405020304" pitchFamily="18" charset="0"/>
              </a:rPr>
              <a:t>Teaching learning methods- </a:t>
            </a:r>
            <a:r>
              <a:rPr lang="en-US" dirty="0">
                <a:latin typeface="Times New Roman" panose="02020603050405020304" pitchFamily="18" charset="0"/>
                <a:ea typeface="Calibri" panose="020F0502020204030204" pitchFamily="34" charset="0"/>
                <a:cs typeface="Times New Roman" panose="02020603050405020304" pitchFamily="18" charset="0"/>
              </a:rPr>
              <a:t>lecture with power point presentation</a:t>
            </a:r>
          </a:p>
          <a:p>
            <a:pPr>
              <a:lnSpc>
                <a:spcPct val="200000"/>
              </a:lnSpc>
            </a:pPr>
            <a:r>
              <a:rPr lang="en-US" b="1" dirty="0">
                <a:latin typeface="Times New Roman" panose="02020603050405020304" pitchFamily="18" charset="0"/>
                <a:cs typeface="Times New Roman" panose="02020603050405020304" pitchFamily="18" charset="0"/>
              </a:rPr>
              <a:t>Domain-</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Cognitive/comprehension and Cognition / Knowledge </a:t>
            </a:r>
          </a:p>
          <a:p>
            <a:pPr>
              <a:lnSpc>
                <a:spcPct val="200000"/>
              </a:lnSpc>
            </a:pPr>
            <a:r>
              <a:rPr lang="en-US" b="1" dirty="0">
                <a:latin typeface="Times New Roman" panose="02020603050405020304" pitchFamily="18" charset="0"/>
                <a:cs typeface="Times New Roman" panose="02020603050405020304" pitchFamily="18" charset="0"/>
              </a:rPr>
              <a:t>Must to know / desirable to know / Nice to know- </a:t>
            </a:r>
            <a:r>
              <a:rPr lang="en-US" dirty="0">
                <a:latin typeface="Times New Roman" panose="02020603050405020304" pitchFamily="18" charset="0"/>
                <a:ea typeface="Calibri" panose="020F0502020204030204" pitchFamily="34" charset="0"/>
                <a:cs typeface="Times New Roman" panose="02020603050405020304" pitchFamily="18" charset="0"/>
              </a:rPr>
              <a:t>Must Know and Desire to know</a:t>
            </a:r>
          </a:p>
          <a:p>
            <a:pPr>
              <a:lnSpc>
                <a:spcPct val="200000"/>
              </a:lnSpc>
            </a:pPr>
            <a:r>
              <a:rPr lang="en-US" b="1" dirty="0">
                <a:latin typeface="Times New Roman" panose="02020603050405020304" pitchFamily="18" charset="0"/>
                <a:cs typeface="Times New Roman" panose="02020603050405020304" pitchFamily="18" charset="0"/>
              </a:rPr>
              <a:t>Millers </a:t>
            </a:r>
            <a:r>
              <a:rPr lang="en-US" b="1">
                <a:latin typeface="Times New Roman" panose="02020603050405020304" pitchFamily="18" charset="0"/>
                <a:cs typeface="Times New Roman" panose="02020603050405020304" pitchFamily="18" charset="0"/>
              </a:rPr>
              <a:t>pyramid- </a:t>
            </a:r>
            <a:r>
              <a:rPr lang="en-US">
                <a:latin typeface="Times New Roman" panose="02020603050405020304" pitchFamily="18" charset="0"/>
                <a:ea typeface="Calibri" panose="020F0502020204030204" pitchFamily="34" charset="0"/>
                <a:cs typeface="Times New Roman" panose="02020603050405020304" pitchFamily="18" charset="0"/>
              </a:rPr>
              <a:t>Know</a:t>
            </a:r>
            <a:br>
              <a:rPr lang="en-US" dirty="0">
                <a:latin typeface="Times New Roman" panose="02020603050405020304" pitchFamily="18" charset="0"/>
                <a:cs typeface="Times New Roman" panose="02020603050405020304" pitchFamily="18" charset="0"/>
              </a:rPr>
            </a:br>
            <a:endParaRPr lang="en-IN" dirty="0"/>
          </a:p>
          <a:p>
            <a:endParaRPr lang="en-IN" dirty="0"/>
          </a:p>
        </p:txBody>
      </p:sp>
    </p:spTree>
    <p:extLst>
      <p:ext uri="{BB962C8B-B14F-4D97-AF65-F5344CB8AC3E}">
        <p14:creationId xmlns:p14="http://schemas.microsoft.com/office/powerpoint/2010/main" val="311039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70DDDD-037D-7EA7-340C-78D01104C7C9}"/>
              </a:ext>
            </a:extLst>
          </p:cNvPr>
          <p:cNvSpPr txBox="1"/>
          <p:nvPr/>
        </p:nvSpPr>
        <p:spPr>
          <a:xfrm>
            <a:off x="1926771" y="1021767"/>
            <a:ext cx="9808027" cy="3913059"/>
          </a:xfrm>
          <a:prstGeom prst="rect">
            <a:avLst/>
          </a:prstGeom>
          <a:noFill/>
        </p:spPr>
        <p:txBody>
          <a:bodyPr wrap="square">
            <a:spAutoFit/>
          </a:bodyPr>
          <a:lstStyle/>
          <a:p>
            <a:pPr algn="just">
              <a:lnSpc>
                <a:spcPct val="150000"/>
              </a:lnSpc>
            </a:pPr>
            <a:r>
              <a:rPr lang="en-US" sz="2400" b="1" dirty="0"/>
              <a:t>Interpretation of findings:</a:t>
            </a:r>
          </a:p>
          <a:p>
            <a:pPr marL="457200" indent="-457200" algn="just">
              <a:lnSpc>
                <a:spcPct val="150000"/>
              </a:lnSpc>
              <a:buFont typeface="Wingdings" panose="05000000000000000000" pitchFamily="2" charset="2"/>
              <a:buChar char="Ø"/>
            </a:pPr>
            <a:r>
              <a:rPr lang="en-US" sz="2400" dirty="0"/>
              <a:t>The global developmental delay in </a:t>
            </a:r>
            <a:r>
              <a:rPr lang="en-US" sz="2400" dirty="0">
                <a:highlight>
                  <a:srgbClr val="FFFF00"/>
                </a:highlight>
              </a:rPr>
              <a:t>all the domains </a:t>
            </a:r>
            <a:r>
              <a:rPr lang="en-US" sz="2400" dirty="0"/>
              <a:t>(motor, adaptive, social, language etc..) is suggestive of </a:t>
            </a:r>
            <a:r>
              <a:rPr lang="en-US" sz="2400" dirty="0">
                <a:highlight>
                  <a:srgbClr val="FFFF00"/>
                </a:highlight>
              </a:rPr>
              <a:t>mental retardation</a:t>
            </a:r>
            <a:r>
              <a:rPr lang="en-US" sz="2400" dirty="0"/>
              <a:t>.</a:t>
            </a:r>
          </a:p>
          <a:p>
            <a:pPr marL="457200" indent="-457200" algn="just">
              <a:lnSpc>
                <a:spcPct val="150000"/>
              </a:lnSpc>
              <a:buFont typeface="Wingdings" panose="05000000000000000000" pitchFamily="2" charset="2"/>
              <a:buChar char="Ø"/>
            </a:pPr>
            <a:r>
              <a:rPr lang="en-US" sz="2400" dirty="0">
                <a:highlight>
                  <a:srgbClr val="FFFF00"/>
                </a:highlight>
              </a:rPr>
              <a:t>Isolated delay </a:t>
            </a:r>
            <a:r>
              <a:rPr lang="en-US" sz="2400" dirty="0"/>
              <a:t>in gross motor development may occur due to poor physical growth due to </a:t>
            </a:r>
            <a:r>
              <a:rPr lang="en-US" sz="2400" dirty="0">
                <a:highlight>
                  <a:srgbClr val="FFFF00"/>
                </a:highlight>
              </a:rPr>
              <a:t>protein energy malnutrition</a:t>
            </a:r>
            <a:r>
              <a:rPr lang="en-US" sz="2400" dirty="0"/>
              <a:t>.</a:t>
            </a:r>
          </a:p>
          <a:p>
            <a:pPr marL="457200" indent="-457200" algn="just">
              <a:lnSpc>
                <a:spcPct val="150000"/>
              </a:lnSpc>
              <a:buFont typeface="Wingdings" panose="05000000000000000000" pitchFamily="2" charset="2"/>
              <a:buChar char="Ø"/>
            </a:pPr>
            <a:r>
              <a:rPr lang="en-US" sz="2400" dirty="0"/>
              <a:t>Lack of environmental stimulation and poor interaction by parents may adversely </a:t>
            </a:r>
            <a:r>
              <a:rPr lang="en-US" sz="2400" dirty="0">
                <a:highlight>
                  <a:srgbClr val="FFFF00"/>
                </a:highlight>
              </a:rPr>
              <a:t>affect neuromotor development.</a:t>
            </a:r>
          </a:p>
        </p:txBody>
      </p:sp>
    </p:spTree>
    <p:extLst>
      <p:ext uri="{BB962C8B-B14F-4D97-AF65-F5344CB8AC3E}">
        <p14:creationId xmlns:p14="http://schemas.microsoft.com/office/powerpoint/2010/main" val="425726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3CB6C-828F-C7FF-C85D-81401F3F47A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C627AA1-5E81-657E-946C-083303D0FA13}"/>
              </a:ext>
            </a:extLst>
          </p:cNvPr>
          <p:cNvSpPr txBox="1"/>
          <p:nvPr/>
        </p:nvSpPr>
        <p:spPr>
          <a:xfrm>
            <a:off x="1839686" y="1120446"/>
            <a:ext cx="9481458" cy="4467057"/>
          </a:xfrm>
          <a:prstGeom prst="rect">
            <a:avLst/>
          </a:prstGeom>
          <a:noFill/>
        </p:spPr>
        <p:txBody>
          <a:bodyPr wrap="square">
            <a:spAutoFit/>
          </a:bodyPr>
          <a:lstStyle/>
          <a:p>
            <a:pPr marL="457200" indent="-457200" algn="just">
              <a:lnSpc>
                <a:spcPct val="150000"/>
              </a:lnSpc>
              <a:buFont typeface="Wingdings" panose="05000000000000000000" pitchFamily="2" charset="2"/>
              <a:buChar char="Ø"/>
            </a:pPr>
            <a:r>
              <a:rPr lang="en-US" sz="2400" dirty="0"/>
              <a:t>Delay in an </a:t>
            </a:r>
            <a:r>
              <a:rPr lang="en-US" sz="2400" dirty="0">
                <a:highlight>
                  <a:srgbClr val="FFFF00"/>
                </a:highlight>
              </a:rPr>
              <a:t>isolated</a:t>
            </a:r>
            <a:r>
              <a:rPr lang="en-US" sz="2400" dirty="0"/>
              <a:t> sphere of </a:t>
            </a:r>
            <a:r>
              <a:rPr lang="en-US" sz="2400" dirty="0">
                <a:highlight>
                  <a:srgbClr val="FFFF00"/>
                </a:highlight>
              </a:rPr>
              <a:t>motor development </a:t>
            </a:r>
            <a:r>
              <a:rPr lang="en-US" sz="2400" dirty="0"/>
              <a:t>like walking may be due to congenital </a:t>
            </a:r>
            <a:r>
              <a:rPr lang="en-US" sz="2400" dirty="0">
                <a:highlight>
                  <a:srgbClr val="FFFF00"/>
                </a:highlight>
              </a:rPr>
              <a:t>dislocation of hips</a:t>
            </a:r>
            <a:r>
              <a:rPr lang="en-US" sz="2400" dirty="0"/>
              <a:t>.</a:t>
            </a:r>
          </a:p>
          <a:p>
            <a:pPr marL="457200" indent="-457200" algn="just">
              <a:lnSpc>
                <a:spcPct val="150000"/>
              </a:lnSpc>
              <a:buFont typeface="Wingdings" panose="05000000000000000000" pitchFamily="2" charset="2"/>
              <a:buChar char="Ø"/>
            </a:pPr>
            <a:r>
              <a:rPr lang="en-US" sz="2400" dirty="0"/>
              <a:t>Isolated delay in the development of </a:t>
            </a:r>
            <a:r>
              <a:rPr lang="en-US" sz="2400" dirty="0">
                <a:highlight>
                  <a:srgbClr val="FFFF00"/>
                </a:highlight>
              </a:rPr>
              <a:t>speech</a:t>
            </a:r>
            <a:r>
              <a:rPr lang="en-US" sz="2400" dirty="0"/>
              <a:t> is most commonly due to </a:t>
            </a:r>
            <a:r>
              <a:rPr lang="en-US" sz="2400" dirty="0">
                <a:highlight>
                  <a:srgbClr val="FFFF00"/>
                </a:highlight>
              </a:rPr>
              <a:t>deafness</a:t>
            </a:r>
            <a:r>
              <a:rPr lang="en-US" sz="2400" dirty="0"/>
              <a:t>.</a:t>
            </a:r>
          </a:p>
          <a:p>
            <a:pPr marL="457200" indent="-457200" algn="just">
              <a:lnSpc>
                <a:spcPct val="150000"/>
              </a:lnSpc>
              <a:buFont typeface="Wingdings" panose="05000000000000000000" pitchFamily="2" charset="2"/>
              <a:buChar char="Ø"/>
            </a:pPr>
            <a:r>
              <a:rPr lang="en-US" sz="2400" dirty="0">
                <a:highlight>
                  <a:srgbClr val="FFFF00"/>
                </a:highlight>
              </a:rPr>
              <a:t>Autistic children </a:t>
            </a:r>
            <a:r>
              <a:rPr lang="en-US" sz="2400" dirty="0"/>
              <a:t>must be </a:t>
            </a:r>
            <a:r>
              <a:rPr lang="en-US" sz="2400" dirty="0">
                <a:highlight>
                  <a:srgbClr val="FFFF00"/>
                </a:highlight>
              </a:rPr>
              <a:t>differentiated</a:t>
            </a:r>
            <a:r>
              <a:rPr lang="en-US" sz="2400" dirty="0"/>
              <a:t> from children with </a:t>
            </a:r>
            <a:r>
              <a:rPr lang="en-US" sz="2400" dirty="0">
                <a:highlight>
                  <a:srgbClr val="FFFF00"/>
                </a:highlight>
              </a:rPr>
              <a:t>mental</a:t>
            </a:r>
            <a:r>
              <a:rPr lang="en-US" sz="2400" dirty="0"/>
              <a:t> </a:t>
            </a:r>
            <a:r>
              <a:rPr lang="en-US" sz="2400" dirty="0">
                <a:highlight>
                  <a:srgbClr val="FFFF00"/>
                </a:highlight>
              </a:rPr>
              <a:t>retardation</a:t>
            </a:r>
            <a:r>
              <a:rPr lang="en-US" sz="2400" dirty="0"/>
              <a:t>. Autistic children may have normal development </a:t>
            </a:r>
            <a:r>
              <a:rPr lang="en-US" sz="2400" dirty="0" err="1"/>
              <a:t>upto</a:t>
            </a:r>
            <a:r>
              <a:rPr lang="en-US" sz="2400" dirty="0"/>
              <a:t> certain age and then </a:t>
            </a:r>
            <a:r>
              <a:rPr lang="en-US" sz="2400" dirty="0">
                <a:highlight>
                  <a:srgbClr val="FFFF00"/>
                </a:highlight>
              </a:rPr>
              <a:t>regress</a:t>
            </a:r>
            <a:r>
              <a:rPr lang="en-US" sz="2400" dirty="0"/>
              <a:t> especially in their social and communication skills.</a:t>
            </a:r>
            <a:endParaRPr lang="en-IN" sz="2400" dirty="0"/>
          </a:p>
        </p:txBody>
      </p:sp>
    </p:spTree>
    <p:extLst>
      <p:ext uri="{BB962C8B-B14F-4D97-AF65-F5344CB8AC3E}">
        <p14:creationId xmlns:p14="http://schemas.microsoft.com/office/powerpoint/2010/main" val="2771167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B30CB-792C-966E-746B-5C01670CC84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FC76EE4-4A61-3A80-6061-FAA8ADA3193E}"/>
              </a:ext>
            </a:extLst>
          </p:cNvPr>
          <p:cNvSpPr txBox="1"/>
          <p:nvPr/>
        </p:nvSpPr>
        <p:spPr>
          <a:xfrm>
            <a:off x="1948542" y="364475"/>
            <a:ext cx="10036629" cy="6129050"/>
          </a:xfrm>
          <a:prstGeom prst="rect">
            <a:avLst/>
          </a:prstGeom>
          <a:noFill/>
        </p:spPr>
        <p:txBody>
          <a:bodyPr wrap="square">
            <a:spAutoFit/>
          </a:bodyPr>
          <a:lstStyle/>
          <a:p>
            <a:pPr marL="457200" indent="-457200" algn="just">
              <a:lnSpc>
                <a:spcPct val="150000"/>
              </a:lnSpc>
              <a:buFont typeface="Wingdings" panose="05000000000000000000" pitchFamily="2" charset="2"/>
              <a:buChar char="Ø"/>
            </a:pPr>
            <a:r>
              <a:rPr lang="en-US" sz="2400" dirty="0">
                <a:highlight>
                  <a:srgbClr val="FFFF00"/>
                </a:highlight>
              </a:rPr>
              <a:t>Developmental delay </a:t>
            </a:r>
            <a:r>
              <a:rPr lang="en-US" sz="2400" dirty="0"/>
              <a:t>can be </a:t>
            </a:r>
            <a:r>
              <a:rPr lang="en-US" sz="2400" dirty="0">
                <a:highlight>
                  <a:srgbClr val="FFFF00"/>
                </a:highlight>
              </a:rPr>
              <a:t>categorized into two main types</a:t>
            </a:r>
            <a:r>
              <a:rPr lang="en-US" sz="2400" dirty="0"/>
              <a:t>: </a:t>
            </a:r>
            <a:r>
              <a:rPr lang="en-US" sz="2400" dirty="0">
                <a:highlight>
                  <a:srgbClr val="FFFF00"/>
                </a:highlight>
              </a:rPr>
              <a:t>transient</a:t>
            </a:r>
            <a:r>
              <a:rPr lang="en-US" sz="2400" dirty="0"/>
              <a:t> (temporary) and </a:t>
            </a:r>
            <a:r>
              <a:rPr lang="en-US" sz="2400" dirty="0">
                <a:highlight>
                  <a:srgbClr val="FFFF00"/>
                </a:highlight>
              </a:rPr>
              <a:t>persistent</a:t>
            </a:r>
            <a:r>
              <a:rPr lang="en-US" sz="2400" dirty="0"/>
              <a:t> (long-lasting). It can also be described as either </a:t>
            </a:r>
            <a:r>
              <a:rPr lang="en-US" sz="2400" dirty="0">
                <a:highlight>
                  <a:srgbClr val="FFFF00"/>
                </a:highlight>
              </a:rPr>
              <a:t>isolated</a:t>
            </a:r>
            <a:r>
              <a:rPr lang="en-US" sz="2400" dirty="0"/>
              <a:t> </a:t>
            </a:r>
            <a:r>
              <a:rPr lang="en-US" sz="2400" dirty="0">
                <a:highlight>
                  <a:srgbClr val="FFFF00"/>
                </a:highlight>
              </a:rPr>
              <a:t>or</a:t>
            </a:r>
            <a:r>
              <a:rPr lang="en-US" sz="2400" dirty="0"/>
              <a:t> </a:t>
            </a:r>
            <a:r>
              <a:rPr lang="en-US" sz="2400" dirty="0">
                <a:highlight>
                  <a:srgbClr val="FFFF00"/>
                </a:highlight>
              </a:rPr>
              <a:t>specific</a:t>
            </a:r>
            <a:r>
              <a:rPr lang="en-US" sz="2400" dirty="0"/>
              <a:t> (affecting one area), or</a:t>
            </a:r>
            <a:r>
              <a:rPr lang="en-US" sz="2400" dirty="0">
                <a:highlight>
                  <a:srgbClr val="FFFF00"/>
                </a:highlight>
              </a:rPr>
              <a:t> global </a:t>
            </a:r>
            <a:r>
              <a:rPr lang="en-US" sz="2400" dirty="0"/>
              <a:t>(affecting multiple areas of development)."</a:t>
            </a:r>
          </a:p>
          <a:p>
            <a:pPr marL="457200" indent="-457200" algn="just">
              <a:lnSpc>
                <a:spcPct val="150000"/>
              </a:lnSpc>
              <a:buFont typeface="+mj-lt"/>
              <a:buAutoNum type="alphaUcPeriod"/>
            </a:pPr>
            <a:r>
              <a:rPr lang="en-US" sz="2400" b="1" dirty="0">
                <a:solidFill>
                  <a:srgbClr val="FF0000"/>
                </a:solidFill>
              </a:rPr>
              <a:t>Transient developmental delay</a:t>
            </a:r>
          </a:p>
          <a:p>
            <a:pPr marL="342900" indent="-342900" algn="just">
              <a:lnSpc>
                <a:spcPct val="150000"/>
              </a:lnSpc>
              <a:buFont typeface="Wingdings" panose="05000000000000000000" pitchFamily="2" charset="2"/>
              <a:buChar char="§"/>
            </a:pPr>
            <a:r>
              <a:rPr lang="en-US" sz="2400" dirty="0"/>
              <a:t>Some children have a transient delay in their development.</a:t>
            </a:r>
          </a:p>
          <a:p>
            <a:pPr marL="342900" indent="-342900" algn="just">
              <a:lnSpc>
                <a:spcPct val="150000"/>
              </a:lnSpc>
              <a:buFont typeface="Wingdings" panose="05000000000000000000" pitchFamily="2" charset="2"/>
              <a:buChar char="§"/>
            </a:pPr>
            <a:r>
              <a:rPr lang="en-US" sz="2400" dirty="0"/>
              <a:t>For example, some extremely premature babies may show a delay in the area of sitting, crawling and walking but then progress on at a normal rate.</a:t>
            </a:r>
          </a:p>
          <a:p>
            <a:pPr marL="342900" indent="-342900" algn="just">
              <a:lnSpc>
                <a:spcPct val="150000"/>
              </a:lnSpc>
              <a:buFont typeface="Wingdings" panose="05000000000000000000" pitchFamily="2" charset="2"/>
              <a:buChar char="§"/>
            </a:pPr>
            <a:r>
              <a:rPr lang="en-US" sz="2400" dirty="0"/>
              <a:t>Other causes of transient delay may be related to physical illness and prolonged hospitalization, immaturity, family stress or lack of opportunities to learn.</a:t>
            </a:r>
            <a:endParaRPr lang="en-IN" sz="2400" dirty="0"/>
          </a:p>
        </p:txBody>
      </p:sp>
    </p:spTree>
    <p:extLst>
      <p:ext uri="{BB962C8B-B14F-4D97-AF65-F5344CB8AC3E}">
        <p14:creationId xmlns:p14="http://schemas.microsoft.com/office/powerpoint/2010/main" val="927477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CFD2D-F456-3196-2373-56E001EC5FE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9E5C14A-A36A-79CD-0CE9-A0F5FD9EF77C}"/>
              </a:ext>
            </a:extLst>
          </p:cNvPr>
          <p:cNvSpPr txBox="1"/>
          <p:nvPr/>
        </p:nvSpPr>
        <p:spPr>
          <a:xfrm>
            <a:off x="1839686" y="1120446"/>
            <a:ext cx="9481458" cy="2805063"/>
          </a:xfrm>
          <a:prstGeom prst="rect">
            <a:avLst/>
          </a:prstGeom>
          <a:noFill/>
        </p:spPr>
        <p:txBody>
          <a:bodyPr wrap="square">
            <a:spAutoFit/>
          </a:bodyPr>
          <a:lstStyle/>
          <a:p>
            <a:pPr marL="457200" indent="-457200" algn="just">
              <a:lnSpc>
                <a:spcPct val="150000"/>
              </a:lnSpc>
              <a:buFont typeface="+mj-lt"/>
              <a:buAutoNum type="alphaUcPeriod" startAt="2"/>
            </a:pPr>
            <a:r>
              <a:rPr lang="en-US" sz="2400" b="1" dirty="0">
                <a:solidFill>
                  <a:srgbClr val="FF0000"/>
                </a:solidFill>
              </a:rPr>
              <a:t>Persistent developmental delay</a:t>
            </a:r>
          </a:p>
          <a:p>
            <a:pPr marL="457200" indent="-457200" algn="just">
              <a:lnSpc>
                <a:spcPct val="150000"/>
              </a:lnSpc>
              <a:buFont typeface="Wingdings" panose="05000000000000000000" pitchFamily="2" charset="2"/>
              <a:buChar char="Ø"/>
            </a:pPr>
            <a:r>
              <a:rPr lang="en-US" sz="2400" dirty="0"/>
              <a:t> When a delay continues over time, it is called persistent.</a:t>
            </a:r>
          </a:p>
          <a:p>
            <a:pPr marL="457200" indent="-457200" algn="just">
              <a:lnSpc>
                <a:spcPct val="150000"/>
              </a:lnSpc>
              <a:buFont typeface="Wingdings" panose="05000000000000000000" pitchFamily="2" charset="2"/>
              <a:buChar char="Ø"/>
            </a:pPr>
            <a:r>
              <a:rPr lang="en-US" sz="2400" dirty="0"/>
              <a:t>It often involves one or more areas of development (e.g., speech, movement, learning).</a:t>
            </a:r>
          </a:p>
          <a:p>
            <a:pPr marL="457200" indent="-457200" algn="just">
              <a:lnSpc>
                <a:spcPct val="150000"/>
              </a:lnSpc>
              <a:buFont typeface="Wingdings" panose="05000000000000000000" pitchFamily="2" charset="2"/>
              <a:buChar char="Ø"/>
            </a:pPr>
            <a:r>
              <a:rPr lang="en-US" sz="2400" dirty="0"/>
              <a:t>Persistent delays are often linked to developmental disabilities.</a:t>
            </a:r>
          </a:p>
        </p:txBody>
      </p:sp>
    </p:spTree>
    <p:extLst>
      <p:ext uri="{BB962C8B-B14F-4D97-AF65-F5344CB8AC3E}">
        <p14:creationId xmlns:p14="http://schemas.microsoft.com/office/powerpoint/2010/main" val="1780937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A4584-1905-C9D9-FA34-96779099ED5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604B929-8A4B-62AA-F31A-08E0E6E442FA}"/>
              </a:ext>
            </a:extLst>
          </p:cNvPr>
          <p:cNvSpPr txBox="1"/>
          <p:nvPr/>
        </p:nvSpPr>
        <p:spPr>
          <a:xfrm>
            <a:off x="2122715" y="641474"/>
            <a:ext cx="9481458" cy="5759718"/>
          </a:xfrm>
          <a:prstGeom prst="rect">
            <a:avLst/>
          </a:prstGeom>
          <a:noFill/>
        </p:spPr>
        <p:txBody>
          <a:bodyPr wrap="square">
            <a:spAutoFit/>
          </a:bodyPr>
          <a:lstStyle/>
          <a:p>
            <a:pPr marL="457200" indent="-457200" algn="just">
              <a:lnSpc>
                <a:spcPct val="150000"/>
              </a:lnSpc>
              <a:buFont typeface="+mj-lt"/>
              <a:buAutoNum type="alphaLcParenR"/>
            </a:pPr>
            <a:r>
              <a:rPr lang="en-US" sz="2800" b="1" dirty="0">
                <a:solidFill>
                  <a:schemeClr val="accent1">
                    <a:lumMod val="75000"/>
                  </a:schemeClr>
                </a:solidFill>
              </a:rPr>
              <a:t>Isolated (Specific) Developmental Delay</a:t>
            </a:r>
          </a:p>
          <a:p>
            <a:pPr marL="457200" indent="-457200" algn="just">
              <a:lnSpc>
                <a:spcPct val="150000"/>
              </a:lnSpc>
              <a:buFont typeface="Wingdings" panose="05000000000000000000" pitchFamily="2" charset="2"/>
              <a:buChar char="§"/>
            </a:pPr>
            <a:r>
              <a:rPr lang="en-US" sz="2400" dirty="0"/>
              <a:t>Affects only </a:t>
            </a:r>
            <a:r>
              <a:rPr lang="en-US" sz="2400" dirty="0">
                <a:highlight>
                  <a:srgbClr val="FFFF00"/>
                </a:highlight>
              </a:rPr>
              <a:t>one area </a:t>
            </a:r>
            <a:r>
              <a:rPr lang="en-US" sz="2400" dirty="0"/>
              <a:t>of development.</a:t>
            </a:r>
          </a:p>
          <a:p>
            <a:pPr marL="457200" indent="-457200" algn="just">
              <a:lnSpc>
                <a:spcPct val="150000"/>
              </a:lnSpc>
              <a:buFont typeface="Wingdings" panose="05000000000000000000" pitchFamily="2" charset="2"/>
              <a:buChar char="§"/>
            </a:pPr>
            <a:r>
              <a:rPr lang="en-US" sz="2400" dirty="0"/>
              <a:t>Example: A child may have delayed speech but normal motor skills.</a:t>
            </a:r>
          </a:p>
          <a:p>
            <a:pPr marL="457200" indent="-457200" algn="just">
              <a:lnSpc>
                <a:spcPct val="150000"/>
              </a:lnSpc>
              <a:buFont typeface="Wingdings" panose="05000000000000000000" pitchFamily="2" charset="2"/>
              <a:buChar char="§"/>
            </a:pPr>
            <a:r>
              <a:rPr lang="en-US" sz="2400" dirty="0"/>
              <a:t>Early intervention can help address the specific delay.</a:t>
            </a:r>
          </a:p>
          <a:p>
            <a:pPr marL="457200" indent="-457200" algn="just">
              <a:lnSpc>
                <a:spcPct val="150000"/>
              </a:lnSpc>
              <a:buFont typeface="+mj-lt"/>
              <a:buAutoNum type="alphaLcParenR" startAt="2"/>
            </a:pPr>
            <a:r>
              <a:rPr lang="en-US" sz="2800" b="1" dirty="0">
                <a:solidFill>
                  <a:schemeClr val="accent1">
                    <a:lumMod val="75000"/>
                  </a:schemeClr>
                </a:solidFill>
              </a:rPr>
              <a:t>Global Developmental Delay (GDD)</a:t>
            </a:r>
          </a:p>
          <a:p>
            <a:pPr marL="457200" indent="-457200" algn="just">
              <a:lnSpc>
                <a:spcPct val="150000"/>
              </a:lnSpc>
              <a:buFont typeface="Wingdings" panose="05000000000000000000" pitchFamily="2" charset="2"/>
              <a:buChar char="§"/>
            </a:pPr>
            <a:r>
              <a:rPr lang="en-US" sz="2400" dirty="0"/>
              <a:t>Affects </a:t>
            </a:r>
            <a:r>
              <a:rPr lang="en-US" sz="2400" dirty="0">
                <a:highlight>
                  <a:srgbClr val="FFFF00"/>
                </a:highlight>
              </a:rPr>
              <a:t>multiple areas  (2 or more) </a:t>
            </a:r>
            <a:r>
              <a:rPr lang="en-US" sz="2400" dirty="0"/>
              <a:t>of development.</a:t>
            </a:r>
          </a:p>
          <a:p>
            <a:pPr marL="457200" indent="-457200" algn="just">
              <a:lnSpc>
                <a:spcPct val="150000"/>
              </a:lnSpc>
              <a:buFont typeface="Wingdings" panose="05000000000000000000" pitchFamily="2" charset="2"/>
              <a:buChar char="§"/>
            </a:pPr>
            <a:r>
              <a:rPr lang="en-US" sz="2400" dirty="0"/>
              <a:t>Delays can occur in speech, motor skills, cognitive abilities, and social interactions.</a:t>
            </a:r>
          </a:p>
          <a:p>
            <a:pPr marL="457200" indent="-457200" algn="just">
              <a:lnSpc>
                <a:spcPct val="150000"/>
              </a:lnSpc>
              <a:buFont typeface="Wingdings" panose="05000000000000000000" pitchFamily="2" charset="2"/>
              <a:buChar char="§"/>
            </a:pPr>
            <a:r>
              <a:rPr lang="en-US" sz="2400" dirty="0"/>
              <a:t>Often diagnosed in early childhood and may require multidisciplinary support</a:t>
            </a:r>
            <a:endParaRPr lang="en-IN" sz="2400" dirty="0"/>
          </a:p>
        </p:txBody>
      </p:sp>
    </p:spTree>
    <p:extLst>
      <p:ext uri="{BB962C8B-B14F-4D97-AF65-F5344CB8AC3E}">
        <p14:creationId xmlns:p14="http://schemas.microsoft.com/office/powerpoint/2010/main" val="3047032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959E2-A7C9-1088-805F-D9651E9ADEC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1A8E96F-1EA8-97F7-CB7A-B83E32E1BDE0}"/>
              </a:ext>
            </a:extLst>
          </p:cNvPr>
          <p:cNvSpPr txBox="1"/>
          <p:nvPr/>
        </p:nvSpPr>
        <p:spPr>
          <a:xfrm>
            <a:off x="1785255" y="468086"/>
            <a:ext cx="10036629" cy="5482719"/>
          </a:xfrm>
          <a:prstGeom prst="rect">
            <a:avLst/>
          </a:prstGeom>
          <a:noFill/>
        </p:spPr>
        <p:txBody>
          <a:bodyPr wrap="square">
            <a:spAutoFit/>
          </a:bodyPr>
          <a:lstStyle/>
          <a:p>
            <a:pPr algn="ctr">
              <a:lnSpc>
                <a:spcPct val="150000"/>
              </a:lnSpc>
            </a:pPr>
            <a:r>
              <a:rPr lang="en-US" sz="4400" b="1" dirty="0">
                <a:solidFill>
                  <a:schemeClr val="accent1"/>
                </a:solidFill>
                <a:effectLst>
                  <a:outerShdw blurRad="38100" dist="38100" dir="2700000" algn="tl">
                    <a:srgbClr val="000000">
                      <a:alpha val="43137"/>
                    </a:srgbClr>
                  </a:outerShdw>
                </a:effectLst>
              </a:rPr>
              <a:t>Management</a:t>
            </a:r>
            <a:endParaRPr lang="en-US" sz="3600" b="1" dirty="0">
              <a:solidFill>
                <a:schemeClr val="accent1"/>
              </a:solidFill>
              <a:effectLst>
                <a:outerShdw blurRad="38100" dist="38100" dir="2700000" algn="tl">
                  <a:srgbClr val="000000">
                    <a:alpha val="43137"/>
                  </a:srgbClr>
                </a:outerShdw>
              </a:effectLst>
            </a:endParaRPr>
          </a:p>
          <a:p>
            <a:pPr algn="ctr">
              <a:lnSpc>
                <a:spcPct val="150000"/>
              </a:lnSpc>
            </a:pPr>
            <a:endParaRPr lang="en-US" sz="2400" b="1" dirty="0">
              <a:solidFill>
                <a:schemeClr val="accent1"/>
              </a:solidFill>
              <a:effectLst>
                <a:outerShdw blurRad="38100" dist="38100" dir="2700000" algn="tl">
                  <a:srgbClr val="000000">
                    <a:alpha val="43137"/>
                  </a:srgbClr>
                </a:outerShdw>
              </a:effectLst>
            </a:endParaRPr>
          </a:p>
          <a:p>
            <a:pPr algn="just">
              <a:lnSpc>
                <a:spcPct val="150000"/>
              </a:lnSpc>
              <a:buNone/>
            </a:pPr>
            <a:r>
              <a:rPr lang="en-US" sz="2400" b="1" dirty="0"/>
              <a:t>Early Intervention Services (Birth to 3 Years)</a:t>
            </a:r>
          </a:p>
          <a:p>
            <a:pPr marL="800100" lvl="1" indent="-342900" algn="just">
              <a:lnSpc>
                <a:spcPct val="150000"/>
              </a:lnSpc>
              <a:buFont typeface="Wingdings" panose="05000000000000000000" pitchFamily="2" charset="2"/>
              <a:buChar char="ü"/>
            </a:pPr>
            <a:r>
              <a:rPr lang="en-US" sz="2400" dirty="0"/>
              <a:t>From birth to 3 years, any child with a known disability, significant developmental delay, or a high-risk condition (like Down syndrome) has the right to receive early intervention services.</a:t>
            </a:r>
          </a:p>
          <a:p>
            <a:pPr marL="800100" lvl="1" indent="-342900" algn="just">
              <a:lnSpc>
                <a:spcPct val="150000"/>
              </a:lnSpc>
              <a:buFont typeface="Wingdings" panose="05000000000000000000" pitchFamily="2" charset="2"/>
              <a:buChar char="ü"/>
            </a:pPr>
            <a:r>
              <a:rPr lang="en-US" sz="2400" dirty="0"/>
              <a:t>These services aim to help the child develop better skills in areas like movement, communication, and learning.</a:t>
            </a:r>
          </a:p>
          <a:p>
            <a:pPr marL="342900" indent="-342900" algn="just">
              <a:lnSpc>
                <a:spcPct val="150000"/>
              </a:lnSpc>
              <a:buFont typeface="Wingdings" panose="05000000000000000000" pitchFamily="2" charset="2"/>
              <a:buChar char="Ø"/>
            </a:pPr>
            <a:endParaRPr lang="en-US" sz="2400" dirty="0"/>
          </a:p>
        </p:txBody>
      </p:sp>
    </p:spTree>
    <p:extLst>
      <p:ext uri="{BB962C8B-B14F-4D97-AF65-F5344CB8AC3E}">
        <p14:creationId xmlns:p14="http://schemas.microsoft.com/office/powerpoint/2010/main" val="1616200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37664D-83D2-D9E2-C6AD-C775CA91F99B}"/>
              </a:ext>
            </a:extLst>
          </p:cNvPr>
          <p:cNvSpPr>
            <a:spLocks noGrp="1"/>
          </p:cNvSpPr>
          <p:nvPr>
            <p:ph type="title"/>
          </p:nvPr>
        </p:nvSpPr>
        <p:spPr>
          <a:xfrm>
            <a:off x="2725283" y="469330"/>
            <a:ext cx="3549121" cy="1371600"/>
          </a:xfrm>
        </p:spPr>
        <p:txBody>
          <a:bodyPr>
            <a:normAutofit fontScale="90000"/>
          </a:bodyPr>
          <a:lstStyle/>
          <a:p>
            <a:r>
              <a:rPr lang="en-US" sz="3100" b="1" dirty="0"/>
              <a:t>Types of Services may include:</a:t>
            </a:r>
            <a:br>
              <a:rPr lang="en-US" sz="2400" b="1" dirty="0"/>
            </a:br>
            <a:endParaRPr lang="en-IN" dirty="0"/>
          </a:p>
        </p:txBody>
      </p:sp>
      <p:pic>
        <p:nvPicPr>
          <p:cNvPr id="8" name="Content Placeholder 7">
            <a:extLst>
              <a:ext uri="{FF2B5EF4-FFF2-40B4-BE49-F238E27FC236}">
                <a16:creationId xmlns:a16="http://schemas.microsoft.com/office/drawing/2014/main" id="{075CFD8A-8757-BE41-20F1-8B02A8111047}"/>
              </a:ext>
            </a:extLst>
          </p:cNvPr>
          <p:cNvPicPr>
            <a:picLocks noGrp="1" noChangeAspect="1"/>
          </p:cNvPicPr>
          <p:nvPr>
            <p:ph idx="1"/>
          </p:nvPr>
        </p:nvPicPr>
        <p:blipFill>
          <a:blip r:embed="rId2"/>
          <a:stretch>
            <a:fillRect/>
          </a:stretch>
        </p:blipFill>
        <p:spPr>
          <a:xfrm>
            <a:off x="8130643" y="860594"/>
            <a:ext cx="3713013" cy="5569520"/>
          </a:xfrm>
        </p:spPr>
      </p:pic>
      <p:sp>
        <p:nvSpPr>
          <p:cNvPr id="6" name="Text Placeholder 5">
            <a:extLst>
              <a:ext uri="{FF2B5EF4-FFF2-40B4-BE49-F238E27FC236}">
                <a16:creationId xmlns:a16="http://schemas.microsoft.com/office/drawing/2014/main" id="{83521ED1-B880-0591-125F-43DC0BE01D48}"/>
              </a:ext>
            </a:extLst>
          </p:cNvPr>
          <p:cNvSpPr>
            <a:spLocks noGrp="1"/>
          </p:cNvSpPr>
          <p:nvPr>
            <p:ph type="body" sz="half" idx="2"/>
          </p:nvPr>
        </p:nvSpPr>
        <p:spPr>
          <a:xfrm>
            <a:off x="1567543" y="1578429"/>
            <a:ext cx="5943599" cy="5050971"/>
          </a:xfrm>
        </p:spPr>
        <p:txBody>
          <a:bodyPr>
            <a:noAutofit/>
          </a:bodyPr>
          <a:lstStyle/>
          <a:p>
            <a:pPr marL="800100" lvl="1" indent="-342900" algn="just">
              <a:buFont typeface="Wingdings" panose="05000000000000000000" pitchFamily="2" charset="2"/>
              <a:buChar char="ü"/>
            </a:pPr>
            <a:r>
              <a:rPr lang="en-US" sz="2400" dirty="0"/>
              <a:t>Physical therapy – to improve movement and strength</a:t>
            </a:r>
          </a:p>
          <a:p>
            <a:pPr marL="800100" lvl="1" indent="-342900" algn="just">
              <a:buFont typeface="Wingdings" panose="05000000000000000000" pitchFamily="2" charset="2"/>
              <a:buChar char="ü"/>
            </a:pPr>
            <a:r>
              <a:rPr lang="en-US" sz="2400" dirty="0"/>
              <a:t>Occupational therapy – to help with daily activities like eating or dressing</a:t>
            </a:r>
          </a:p>
          <a:p>
            <a:pPr marL="800100" lvl="1" indent="-342900" algn="just">
              <a:buFont typeface="Wingdings" panose="05000000000000000000" pitchFamily="2" charset="2"/>
              <a:buChar char="ü"/>
            </a:pPr>
            <a:r>
              <a:rPr lang="en-US" sz="2400" dirty="0"/>
              <a:t>Speech and language therapy – to support communication skills</a:t>
            </a:r>
          </a:p>
          <a:p>
            <a:pPr marL="800100" lvl="1" indent="-342900" algn="just">
              <a:buFont typeface="Wingdings" panose="05000000000000000000" pitchFamily="2" charset="2"/>
              <a:buChar char="ü"/>
            </a:pPr>
            <a:r>
              <a:rPr lang="en-US" sz="2400" dirty="0"/>
              <a:t>Special education/teaching, counseling, and family training – to help both the child and the family</a:t>
            </a:r>
          </a:p>
          <a:p>
            <a:endParaRPr lang="en-IN" sz="2400" dirty="0"/>
          </a:p>
        </p:txBody>
      </p:sp>
    </p:spTree>
    <p:extLst>
      <p:ext uri="{BB962C8B-B14F-4D97-AF65-F5344CB8AC3E}">
        <p14:creationId xmlns:p14="http://schemas.microsoft.com/office/powerpoint/2010/main" val="3533775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F9037A8-4B27-F51D-7AB7-9D6C95F0367A}"/>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895579" y="0"/>
            <a:ext cx="7126556" cy="6858000"/>
          </a:xfrm>
        </p:spPr>
      </p:pic>
    </p:spTree>
    <p:extLst>
      <p:ext uri="{BB962C8B-B14F-4D97-AF65-F5344CB8AC3E}">
        <p14:creationId xmlns:p14="http://schemas.microsoft.com/office/powerpoint/2010/main" val="402164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79D74-0523-DB16-CC32-446F715D83B9}"/>
              </a:ext>
            </a:extLst>
          </p:cNvPr>
          <p:cNvSpPr>
            <a:spLocks noGrp="1"/>
          </p:cNvSpPr>
          <p:nvPr>
            <p:ph type="title"/>
          </p:nvPr>
        </p:nvSpPr>
        <p:spPr>
          <a:xfrm>
            <a:off x="2050369" y="381000"/>
            <a:ext cx="8584975" cy="1110343"/>
          </a:xfrm>
        </p:spPr>
        <p:txBody>
          <a:bodyPr/>
          <a:lstStyle/>
          <a:p>
            <a:r>
              <a:rPr lang="en-US" sz="4000" b="1" dirty="0"/>
              <a:t>INTRODUCTION</a:t>
            </a:r>
            <a:endParaRPr lang="en-IN" b="1" dirty="0"/>
          </a:p>
        </p:txBody>
      </p:sp>
      <p:sp>
        <p:nvSpPr>
          <p:cNvPr id="4" name="TextBox 3">
            <a:extLst>
              <a:ext uri="{FF2B5EF4-FFF2-40B4-BE49-F238E27FC236}">
                <a16:creationId xmlns:a16="http://schemas.microsoft.com/office/drawing/2014/main" id="{CAEDD95E-329B-260A-DF00-011B9EC56EA9}"/>
              </a:ext>
            </a:extLst>
          </p:cNvPr>
          <p:cNvSpPr txBox="1"/>
          <p:nvPr/>
        </p:nvSpPr>
        <p:spPr>
          <a:xfrm>
            <a:off x="2050369" y="1903433"/>
            <a:ext cx="9655628" cy="3359061"/>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en-US" sz="2400" dirty="0"/>
              <a:t> The process of growth and development starts before the baby born i.e. from conception in the mother's womb.</a:t>
            </a:r>
          </a:p>
          <a:p>
            <a:pPr marL="342900" indent="-342900" algn="just">
              <a:lnSpc>
                <a:spcPct val="150000"/>
              </a:lnSpc>
              <a:buFont typeface="Wingdings" panose="05000000000000000000" pitchFamily="2" charset="2"/>
              <a:buChar char="§"/>
            </a:pPr>
            <a:r>
              <a:rPr lang="en-US" sz="2400" dirty="0"/>
              <a:t>Growth and Development are closely interrelated.</a:t>
            </a:r>
          </a:p>
          <a:p>
            <a:pPr marL="342900" indent="-342900" algn="just">
              <a:lnSpc>
                <a:spcPct val="150000"/>
              </a:lnSpc>
              <a:buFont typeface="Wingdings" panose="05000000000000000000" pitchFamily="2" charset="2"/>
              <a:buChar char="§"/>
            </a:pPr>
            <a:r>
              <a:rPr lang="en-US" sz="2400" dirty="0"/>
              <a:t>Hence, factors affecting one also tend to have an impact on the other.</a:t>
            </a:r>
          </a:p>
          <a:p>
            <a:pPr marL="342900" indent="-342900" algn="just">
              <a:lnSpc>
                <a:spcPct val="150000"/>
              </a:lnSpc>
              <a:buFont typeface="Wingdings" panose="05000000000000000000" pitchFamily="2" charset="2"/>
              <a:buChar char="§"/>
            </a:pPr>
            <a:r>
              <a:rPr lang="en-US" sz="2400" dirty="0"/>
              <a:t>They are not interchangeable because they represent two different aspect of dynamics of change</a:t>
            </a:r>
            <a:endParaRPr lang="en-IN" sz="2400" dirty="0"/>
          </a:p>
        </p:txBody>
      </p:sp>
    </p:spTree>
    <p:extLst>
      <p:ext uri="{BB962C8B-B14F-4D97-AF65-F5344CB8AC3E}">
        <p14:creationId xmlns:p14="http://schemas.microsoft.com/office/powerpoint/2010/main" val="3721317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B8F4E-9557-9B33-92ED-F8CF327449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823956-0BFC-AEF8-EB16-98B90EABFFC2}"/>
              </a:ext>
            </a:extLst>
          </p:cNvPr>
          <p:cNvSpPr>
            <a:spLocks noGrp="1"/>
          </p:cNvSpPr>
          <p:nvPr>
            <p:ph type="title"/>
          </p:nvPr>
        </p:nvSpPr>
        <p:spPr>
          <a:xfrm>
            <a:off x="2180997" y="0"/>
            <a:ext cx="8584975" cy="1110343"/>
          </a:xfrm>
        </p:spPr>
        <p:txBody>
          <a:bodyPr/>
          <a:lstStyle/>
          <a:p>
            <a:r>
              <a:rPr lang="en-US" b="1" dirty="0"/>
              <a:t>What is Growth ?</a:t>
            </a:r>
            <a:endParaRPr lang="en-IN" b="1" dirty="0"/>
          </a:p>
        </p:txBody>
      </p:sp>
      <p:sp>
        <p:nvSpPr>
          <p:cNvPr id="4" name="TextBox 3">
            <a:extLst>
              <a:ext uri="{FF2B5EF4-FFF2-40B4-BE49-F238E27FC236}">
                <a16:creationId xmlns:a16="http://schemas.microsoft.com/office/drawing/2014/main" id="{AC8EF13C-7CC1-AED3-D16B-5B8FC6919C41}"/>
              </a:ext>
            </a:extLst>
          </p:cNvPr>
          <p:cNvSpPr txBox="1"/>
          <p:nvPr/>
        </p:nvSpPr>
        <p:spPr>
          <a:xfrm>
            <a:off x="1995939" y="1565976"/>
            <a:ext cx="9655628" cy="3913059"/>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400" dirty="0"/>
              <a:t>Growth is the process of physical maturation resulting an increase in size of the body and various organ.</a:t>
            </a:r>
          </a:p>
          <a:p>
            <a:pPr marL="342900" indent="-342900" algn="just">
              <a:lnSpc>
                <a:spcPct val="150000"/>
              </a:lnSpc>
              <a:buFont typeface="Wingdings" panose="05000000000000000000" pitchFamily="2" charset="2"/>
              <a:buChar char="Ø"/>
            </a:pPr>
            <a:r>
              <a:rPr lang="en-US" sz="2400" dirty="0"/>
              <a:t> It occurs by multiplication of cells and an increase in intracellular substance.</a:t>
            </a:r>
          </a:p>
          <a:p>
            <a:pPr marL="342900" indent="-342900" algn="just">
              <a:lnSpc>
                <a:spcPct val="150000"/>
              </a:lnSpc>
              <a:buFont typeface="Wingdings" panose="05000000000000000000" pitchFamily="2" charset="2"/>
              <a:buChar char="Ø"/>
            </a:pPr>
            <a:r>
              <a:rPr lang="en-US" sz="2400" dirty="0"/>
              <a:t>It is Quantitative changes of the body which can be measured in Inches/Centimeters/pounds/kilograms.</a:t>
            </a:r>
          </a:p>
          <a:p>
            <a:pPr marL="342900" indent="-342900" algn="just">
              <a:lnSpc>
                <a:spcPct val="150000"/>
              </a:lnSpc>
              <a:buFont typeface="Wingdings" panose="05000000000000000000" pitchFamily="2" charset="2"/>
              <a:buChar char="Ø"/>
            </a:pPr>
            <a:r>
              <a:rPr lang="en-US" sz="2400" dirty="0"/>
              <a:t>Growth is progressive and measurable phenomenon.</a:t>
            </a:r>
            <a:endParaRPr lang="en-IN" sz="2400" dirty="0"/>
          </a:p>
        </p:txBody>
      </p:sp>
    </p:spTree>
    <p:extLst>
      <p:ext uri="{BB962C8B-B14F-4D97-AF65-F5344CB8AC3E}">
        <p14:creationId xmlns:p14="http://schemas.microsoft.com/office/powerpoint/2010/main" val="278930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03022-D53E-B66D-57B5-292844E18C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6D1C9-7EEC-D6F2-A4A7-AB96825512C8}"/>
              </a:ext>
            </a:extLst>
          </p:cNvPr>
          <p:cNvSpPr>
            <a:spLocks noGrp="1"/>
          </p:cNvSpPr>
          <p:nvPr>
            <p:ph type="title"/>
          </p:nvPr>
        </p:nvSpPr>
        <p:spPr>
          <a:xfrm>
            <a:off x="2180997" y="391885"/>
            <a:ext cx="8584975" cy="1110343"/>
          </a:xfrm>
        </p:spPr>
        <p:txBody>
          <a:bodyPr/>
          <a:lstStyle/>
          <a:p>
            <a:r>
              <a:rPr lang="en-US" b="1" dirty="0"/>
              <a:t>What is Development ?</a:t>
            </a:r>
            <a:endParaRPr lang="en-IN" b="1" dirty="0"/>
          </a:p>
        </p:txBody>
      </p:sp>
      <p:sp>
        <p:nvSpPr>
          <p:cNvPr id="4" name="TextBox 3">
            <a:extLst>
              <a:ext uri="{FF2B5EF4-FFF2-40B4-BE49-F238E27FC236}">
                <a16:creationId xmlns:a16="http://schemas.microsoft.com/office/drawing/2014/main" id="{72E2C090-280F-6295-D5C3-6C5B3AAB6B48}"/>
              </a:ext>
            </a:extLst>
          </p:cNvPr>
          <p:cNvSpPr txBox="1"/>
          <p:nvPr/>
        </p:nvSpPr>
        <p:spPr>
          <a:xfrm>
            <a:off x="2072140" y="1816348"/>
            <a:ext cx="9655628" cy="3359061"/>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400" dirty="0"/>
              <a:t>Development is the process of functional and physiological maturation of the Individual.</a:t>
            </a:r>
          </a:p>
          <a:p>
            <a:pPr marL="342900" indent="-342900" algn="just">
              <a:lnSpc>
                <a:spcPct val="150000"/>
              </a:lnSpc>
              <a:buFont typeface="Wingdings" panose="05000000000000000000" pitchFamily="2" charset="2"/>
              <a:buChar char="Ø"/>
            </a:pPr>
            <a:r>
              <a:rPr lang="en-US" sz="2400" dirty="0"/>
              <a:t>It is progressive increase in skill and capacity to function.</a:t>
            </a:r>
          </a:p>
          <a:p>
            <a:pPr marL="342900" indent="-342900" algn="just">
              <a:lnSpc>
                <a:spcPct val="150000"/>
              </a:lnSpc>
              <a:buFont typeface="Wingdings" panose="05000000000000000000" pitchFamily="2" charset="2"/>
              <a:buChar char="Ø"/>
            </a:pPr>
            <a:r>
              <a:rPr lang="en-US" sz="2400" dirty="0"/>
              <a:t>It is related to maturation and myelination of the nervous system.</a:t>
            </a:r>
          </a:p>
          <a:p>
            <a:pPr marL="342900" indent="-342900" algn="just">
              <a:lnSpc>
                <a:spcPct val="150000"/>
              </a:lnSpc>
              <a:buFont typeface="Wingdings" panose="05000000000000000000" pitchFamily="2" charset="2"/>
              <a:buChar char="Ø"/>
            </a:pPr>
            <a:r>
              <a:rPr lang="en-US" sz="2400" dirty="0"/>
              <a:t>It includes Psychological, Emotional and Social changes.</a:t>
            </a:r>
          </a:p>
          <a:p>
            <a:pPr marL="342900" indent="-342900" algn="just">
              <a:lnSpc>
                <a:spcPct val="150000"/>
              </a:lnSpc>
              <a:buFont typeface="Wingdings" panose="05000000000000000000" pitchFamily="2" charset="2"/>
              <a:buChar char="Ø"/>
            </a:pPr>
            <a:r>
              <a:rPr lang="en-US" sz="2400" dirty="0"/>
              <a:t>It is Qualitative aspect of maturation and difficult to measure.</a:t>
            </a:r>
            <a:endParaRPr lang="en-IN" sz="2400" dirty="0"/>
          </a:p>
        </p:txBody>
      </p:sp>
    </p:spTree>
    <p:extLst>
      <p:ext uri="{BB962C8B-B14F-4D97-AF65-F5344CB8AC3E}">
        <p14:creationId xmlns:p14="http://schemas.microsoft.com/office/powerpoint/2010/main" val="3452585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94FC9-EE60-E4AC-B4E7-726079E65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2DCC4E-D2D4-926C-EEA4-A2C84D0A023A}"/>
              </a:ext>
            </a:extLst>
          </p:cNvPr>
          <p:cNvSpPr>
            <a:spLocks noGrp="1"/>
          </p:cNvSpPr>
          <p:nvPr>
            <p:ph type="title"/>
          </p:nvPr>
        </p:nvSpPr>
        <p:spPr>
          <a:xfrm>
            <a:off x="1440769" y="119743"/>
            <a:ext cx="9804174" cy="990600"/>
          </a:xfrm>
        </p:spPr>
        <p:txBody>
          <a:bodyPr>
            <a:normAutofit/>
          </a:bodyPr>
          <a:lstStyle/>
          <a:p>
            <a:r>
              <a:rPr lang="en-US" sz="4000" b="1" dirty="0"/>
              <a:t>Stages of Growth and Development</a:t>
            </a:r>
            <a:endParaRPr lang="en-IN" b="1" dirty="0"/>
          </a:p>
        </p:txBody>
      </p:sp>
      <p:sp>
        <p:nvSpPr>
          <p:cNvPr id="4" name="TextBox 3">
            <a:extLst>
              <a:ext uri="{FF2B5EF4-FFF2-40B4-BE49-F238E27FC236}">
                <a16:creationId xmlns:a16="http://schemas.microsoft.com/office/drawing/2014/main" id="{5AEEB762-E7BD-E0A0-411D-E30DBA661597}"/>
              </a:ext>
            </a:extLst>
          </p:cNvPr>
          <p:cNvSpPr txBox="1"/>
          <p:nvPr/>
        </p:nvSpPr>
        <p:spPr>
          <a:xfrm>
            <a:off x="2536372" y="1110343"/>
            <a:ext cx="9655628" cy="5021055"/>
          </a:xfrm>
          <a:prstGeom prst="rect">
            <a:avLst/>
          </a:prstGeom>
          <a:noFill/>
        </p:spPr>
        <p:txBody>
          <a:bodyPr wrap="square" rtlCol="0">
            <a:spAutoFit/>
          </a:bodyPr>
          <a:lstStyle/>
          <a:p>
            <a:pPr algn="just">
              <a:lnSpc>
                <a:spcPct val="150000"/>
              </a:lnSpc>
            </a:pPr>
            <a:r>
              <a:rPr lang="en-US" sz="2400" dirty="0"/>
              <a:t>Stages of growth and development can be as:-</a:t>
            </a:r>
          </a:p>
          <a:p>
            <a:pPr marL="457200" indent="-457200" algn="just">
              <a:lnSpc>
                <a:spcPct val="150000"/>
              </a:lnSpc>
              <a:buAutoNum type="arabicPeriod"/>
            </a:pPr>
            <a:r>
              <a:rPr lang="en-US" sz="2400" b="1" dirty="0">
                <a:highlight>
                  <a:srgbClr val="FFFF00"/>
                </a:highlight>
              </a:rPr>
              <a:t>Prenatal period/intrauterine </a:t>
            </a:r>
          </a:p>
          <a:p>
            <a:pPr algn="just">
              <a:lnSpc>
                <a:spcPct val="150000"/>
              </a:lnSpc>
            </a:pPr>
            <a:r>
              <a:rPr lang="en-US" sz="2400" dirty="0"/>
              <a:t>Ovum:- O to 14 days after conception</a:t>
            </a:r>
          </a:p>
          <a:p>
            <a:pPr algn="just">
              <a:lnSpc>
                <a:spcPct val="150000"/>
              </a:lnSpc>
            </a:pPr>
            <a:r>
              <a:rPr lang="en-US" sz="2400" dirty="0"/>
              <a:t>Embryo:- 14 days to 9 weeks</a:t>
            </a:r>
          </a:p>
          <a:p>
            <a:pPr algn="just">
              <a:lnSpc>
                <a:spcPct val="150000"/>
              </a:lnSpc>
            </a:pPr>
            <a:r>
              <a:rPr lang="en-US" sz="2400" dirty="0"/>
              <a:t> Fetus:- 9 weeks to birth</a:t>
            </a:r>
          </a:p>
          <a:p>
            <a:pPr marL="457200" indent="-457200" algn="just">
              <a:lnSpc>
                <a:spcPct val="150000"/>
              </a:lnSpc>
              <a:buAutoNum type="arabicPeriod" startAt="2"/>
            </a:pPr>
            <a:r>
              <a:rPr lang="en-US" sz="2400" b="1" dirty="0">
                <a:highlight>
                  <a:srgbClr val="FFFF00"/>
                </a:highlight>
              </a:rPr>
              <a:t>Postnatal period / extra uterine life </a:t>
            </a:r>
          </a:p>
          <a:p>
            <a:pPr algn="just">
              <a:lnSpc>
                <a:spcPct val="150000"/>
              </a:lnSpc>
            </a:pPr>
            <a:r>
              <a:rPr lang="en-US" sz="2400" dirty="0"/>
              <a:t>Neonate:- from birth to 4 weeks of life</a:t>
            </a:r>
          </a:p>
          <a:p>
            <a:pPr algn="just">
              <a:lnSpc>
                <a:spcPct val="150000"/>
              </a:lnSpc>
            </a:pPr>
            <a:r>
              <a:rPr lang="en-US" sz="2400" dirty="0"/>
              <a:t>Infancy:- first year of life</a:t>
            </a:r>
          </a:p>
          <a:p>
            <a:pPr algn="just">
              <a:lnSpc>
                <a:spcPct val="150000"/>
              </a:lnSpc>
            </a:pPr>
            <a:r>
              <a:rPr lang="en-US" sz="2400" dirty="0"/>
              <a:t>Toddler:- 1 - 3 years</a:t>
            </a:r>
            <a:endParaRPr lang="en-IN" sz="2400" dirty="0"/>
          </a:p>
        </p:txBody>
      </p:sp>
    </p:spTree>
    <p:extLst>
      <p:ext uri="{BB962C8B-B14F-4D97-AF65-F5344CB8AC3E}">
        <p14:creationId xmlns:p14="http://schemas.microsoft.com/office/powerpoint/2010/main" val="716850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F24662-725E-FAEE-E7E2-8017C46DA654}"/>
              </a:ext>
            </a:extLst>
          </p:cNvPr>
          <p:cNvPicPr>
            <a:picLocks noChangeAspect="1"/>
          </p:cNvPicPr>
          <p:nvPr/>
        </p:nvPicPr>
        <p:blipFill>
          <a:blip r:embed="rId2">
            <a:extLst>
              <a:ext uri="{28A0092B-C50C-407E-A947-70E740481C1C}">
                <a14:useLocalDpi xmlns:a14="http://schemas.microsoft.com/office/drawing/2010/main" val="0"/>
              </a:ext>
            </a:extLst>
          </a:blip>
          <a:srcRect l="18749" t="28413" r="41340" b="16984"/>
          <a:stretch/>
        </p:blipFill>
        <p:spPr>
          <a:xfrm>
            <a:off x="2046512" y="59871"/>
            <a:ext cx="8755814" cy="6738258"/>
          </a:xfrm>
          <a:prstGeom prst="rect">
            <a:avLst/>
          </a:prstGeom>
        </p:spPr>
      </p:pic>
    </p:spTree>
    <p:extLst>
      <p:ext uri="{BB962C8B-B14F-4D97-AF65-F5344CB8AC3E}">
        <p14:creationId xmlns:p14="http://schemas.microsoft.com/office/powerpoint/2010/main" val="1352930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A5273A-8BDE-A010-7D8E-32423018B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5307684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3038</TotalTime>
  <Words>1914</Words>
  <Application>Microsoft Office PowerPoint</Application>
  <PresentationFormat>Widescreen</PresentationFormat>
  <Paragraphs>143</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Book Antiqua</vt:lpstr>
      <vt:lpstr>Corbel</vt:lpstr>
      <vt:lpstr>Times New Roman</vt:lpstr>
      <vt:lpstr>Wingdings</vt:lpstr>
      <vt:lpstr>Parallax</vt:lpstr>
      <vt:lpstr>(Bala Samvardhana) Growth and Development </vt:lpstr>
      <vt:lpstr>Cource Learning Outcomes </vt:lpstr>
      <vt:lpstr>PowerPoint Presentation</vt:lpstr>
      <vt:lpstr>INTRODUCTION</vt:lpstr>
      <vt:lpstr>What is Growth ?</vt:lpstr>
      <vt:lpstr>What is Development ?</vt:lpstr>
      <vt:lpstr>Stages of Growth and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Services may include: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 laptop</dc:creator>
  <cp:lastModifiedBy>hp laptop</cp:lastModifiedBy>
  <cp:revision>21</cp:revision>
  <dcterms:created xsi:type="dcterms:W3CDTF">2025-03-10T04:28:43Z</dcterms:created>
  <dcterms:modified xsi:type="dcterms:W3CDTF">2025-09-12T06:12:14Z</dcterms:modified>
</cp:coreProperties>
</file>