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89" r:id="rId3"/>
    <p:sldId id="290" r:id="rId4"/>
    <p:sldId id="257" r:id="rId5"/>
    <p:sldId id="281" r:id="rId6"/>
    <p:sldId id="288" r:id="rId7"/>
    <p:sldId id="282" r:id="rId8"/>
    <p:sldId id="283" r:id="rId9"/>
    <p:sldId id="284" r:id="rId10"/>
    <p:sldId id="285" r:id="rId11"/>
    <p:sldId id="286" r:id="rId12"/>
    <p:sldId id="279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59" d="100"/>
          <a:sy n="59" d="100"/>
        </p:scale>
        <p:origin x="96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546100" y="-4763"/>
            <a:ext cx="5014912" cy="6862763"/>
            <a:chOff x="2928938" y="-4763"/>
            <a:chExt cx="5014912" cy="6862763"/>
          </a:xfrm>
        </p:grpSpPr>
        <p:sp>
          <p:nvSpPr>
            <p:cNvPr id="22" name="Freeform 6"/>
            <p:cNvSpPr/>
            <p:nvPr/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23" name="Freeform 7"/>
            <p:cNvSpPr/>
            <p:nvPr/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24" name="Freeform 9"/>
            <p:cNvSpPr/>
            <p:nvPr/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5" name="Freeform 10"/>
            <p:cNvSpPr/>
            <p:nvPr/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6" name="Freeform 11"/>
            <p:cNvSpPr/>
            <p:nvPr/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7" name="Freeform 12"/>
            <p:cNvSpPr/>
            <p:nvPr/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28401" y="1380068"/>
            <a:ext cx="8574622" cy="2616199"/>
          </a:xfrm>
        </p:spPr>
        <p:txBody>
          <a:bodyPr anchor="b">
            <a:normAutofit/>
          </a:bodyPr>
          <a:lstStyle>
            <a:lvl1pPr algn="r">
              <a:defRPr sz="600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15377" y="3996267"/>
            <a:ext cx="6987645" cy="1388534"/>
          </a:xfrm>
        </p:spPr>
        <p:txBody>
          <a:bodyPr anchor="t">
            <a:normAutofit/>
          </a:bodyPr>
          <a:lstStyle>
            <a:lvl1pPr marL="0" indent="0" algn="r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59E744-D85D-462B-9F29-3F3E439C197F}" type="datetimeFigureOut">
              <a:rPr lang="en-IN" smtClean="0"/>
              <a:t>12-09-2025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2412" y="5883275"/>
            <a:ext cx="4324044" cy="365125"/>
          </a:xfrm>
        </p:spPr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8EE50-EA83-432A-A3E4-AA6AA0E7DB5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7935358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4732865"/>
            <a:ext cx="1001871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386012" y="932112"/>
            <a:ext cx="8225944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1" y="5299603"/>
            <a:ext cx="1001871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59E744-D85D-462B-9F29-3F3E439C197F}" type="datetimeFigureOut">
              <a:rPr lang="en-IN" smtClean="0"/>
              <a:t>12-09-2025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8EE50-EA83-432A-A3E4-AA6AA0E7DB5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9629815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685800"/>
            <a:ext cx="1001871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343400"/>
            <a:ext cx="10018713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59E744-D85D-462B-9F29-3F3E439C197F}" type="datetimeFigureOut">
              <a:rPr lang="en-IN" smtClean="0"/>
              <a:t>12-09-2025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8EE50-EA83-432A-A3E4-AA6AA0E7DB5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02702466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36811" y="3428999"/>
            <a:ext cx="8532815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59E744-D85D-462B-9F29-3F3E439C197F}" type="datetimeFigureOut">
              <a:rPr lang="en-IN" smtClean="0"/>
              <a:t>12-09-2025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8EE50-EA83-432A-A3E4-AA6AA0E7DB5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08140864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3308581"/>
            <a:ext cx="1001870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7381"/>
            <a:ext cx="1001871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59E744-D85D-462B-9F29-3F3E439C197F}" type="datetimeFigureOut">
              <a:rPr lang="en-IN" smtClean="0"/>
              <a:t>12-09-2025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8EE50-EA83-432A-A3E4-AA6AA0E7DB5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54656707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3" y="3886200"/>
            <a:ext cx="1001871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5200"/>
            <a:ext cx="1001871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59E744-D85D-462B-9F29-3F3E439C197F}" type="datetimeFigureOut">
              <a:rPr lang="en-IN" smtClean="0"/>
              <a:t>12-09-2025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8EE50-EA83-432A-A3E4-AA6AA0E7DB5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85886801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685800"/>
            <a:ext cx="10018712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2" y="3505200"/>
            <a:ext cx="10018713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3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59E744-D85D-462B-9F29-3F3E439C197F}" type="datetimeFigureOut">
              <a:rPr lang="en-IN" smtClean="0"/>
              <a:t>12-09-2025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8EE50-EA83-432A-A3E4-AA6AA0E7DB5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60813425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59E744-D85D-462B-9F29-3F3E439C197F}" type="datetimeFigureOut">
              <a:rPr lang="en-IN" smtClean="0"/>
              <a:t>12-09-2025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8EE50-EA83-432A-A3E4-AA6AA0E7DB5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66885812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32655" y="685800"/>
            <a:ext cx="1770369" cy="5105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312" y="685800"/>
            <a:ext cx="8019742" cy="510540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59E744-D85D-462B-9F29-3F3E439C197F}" type="datetimeFigureOut">
              <a:rPr lang="en-IN" smtClean="0"/>
              <a:t>12-09-2025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8EE50-EA83-432A-A3E4-AA6AA0E7DB5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255514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59E744-D85D-462B-9F29-3F3E439C197F}" type="datetimeFigureOut">
              <a:rPr lang="en-IN" smtClean="0"/>
              <a:t>12-09-2025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51856" y="5867131"/>
            <a:ext cx="551167" cy="365125"/>
          </a:xfrm>
        </p:spPr>
        <p:txBody>
          <a:bodyPr/>
          <a:lstStyle/>
          <a:p>
            <a:fld id="{4008EE50-EA83-432A-A3E4-AA6AA0E7DB5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6443403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2279" y="2666999"/>
            <a:ext cx="8930747" cy="2110382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2278" y="4777381"/>
            <a:ext cx="893074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59E744-D85D-462B-9F29-3F3E439C197F}" type="datetimeFigureOut">
              <a:rPr lang="en-IN" smtClean="0"/>
              <a:t>12-09-2025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8EE50-EA83-432A-A3E4-AA6AA0E7DB5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1820040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312" y="2666999"/>
            <a:ext cx="4895055" cy="312420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7967" y="2667000"/>
            <a:ext cx="4895056" cy="3124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59E744-D85D-462B-9F29-3F3E439C197F}" type="datetimeFigureOut">
              <a:rPr lang="en-IN" smtClean="0"/>
              <a:t>12-09-2025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8EE50-EA83-432A-A3E4-AA6AA0E7DB5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2996571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2179" y="2658533"/>
            <a:ext cx="4607188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4311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80487" y="2667000"/>
            <a:ext cx="462253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7967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59E744-D85D-462B-9F29-3F3E439C197F}" type="datetimeFigureOut">
              <a:rPr lang="en-IN" smtClean="0"/>
              <a:t>12-09-2025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8EE50-EA83-432A-A3E4-AA6AA0E7DB5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871122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59E744-D85D-462B-9F29-3F3E439C197F}" type="datetimeFigureOut">
              <a:rPr lang="en-IN" smtClean="0"/>
              <a:t>12-09-2025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8EE50-EA83-432A-A3E4-AA6AA0E7DB5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0293860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59E744-D85D-462B-9F29-3F3E439C197F}" type="datetimeFigureOut">
              <a:rPr lang="en-IN" smtClean="0"/>
              <a:t>12-09-2025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8EE50-EA83-432A-A3E4-AA6AA0E7DB5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1911241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1600200"/>
            <a:ext cx="3549121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62033" y="685799"/>
            <a:ext cx="6240990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2" y="2971800"/>
            <a:ext cx="3549121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59E744-D85D-462B-9F29-3F3E439C197F}" type="datetimeFigureOut">
              <a:rPr lang="en-IN" smtClean="0"/>
              <a:t>12-09-2025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8EE50-EA83-432A-A3E4-AA6AA0E7DB5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0583035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2724" y="1752599"/>
            <a:ext cx="5426158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94682" y="914400"/>
            <a:ext cx="3280974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2724" y="3124199"/>
            <a:ext cx="5426158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59E744-D85D-462B-9F29-3F3E439C197F}" type="datetimeFigureOut">
              <a:rPr lang="en-IN" smtClean="0"/>
              <a:t>12-09-2025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8EE50-EA83-432A-A3E4-AA6AA0E7DB5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9956267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50812" y="0"/>
            <a:ext cx="2436813" cy="6858001"/>
            <a:chOff x="1320800" y="0"/>
            <a:chExt cx="2436813" cy="6858001"/>
          </a:xfrm>
        </p:grpSpPr>
        <p:sp>
          <p:nvSpPr>
            <p:cNvPr id="8" name="Freeform 6"/>
            <p:cNvSpPr/>
            <p:nvPr/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9" name="Freeform 7"/>
            <p:cNvSpPr/>
            <p:nvPr/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0" name="Freeform 8"/>
            <p:cNvSpPr/>
            <p:nvPr/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1" name="Freeform 9"/>
            <p:cNvSpPr/>
            <p:nvPr/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2" name="Freeform 10"/>
            <p:cNvSpPr/>
            <p:nvPr/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13" name="Freeform 11"/>
            <p:cNvSpPr/>
            <p:nvPr/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0" y="2666999"/>
            <a:ext cx="10018713" cy="31242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732656" y="5883275"/>
            <a:ext cx="1143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3A59E744-D85D-462B-9F29-3F3E439C197F}" type="datetimeFigureOut">
              <a:rPr lang="en-IN" smtClean="0"/>
              <a:t>12-09-2025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2279" y="5883275"/>
            <a:ext cx="70841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5883275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4008EE50-EA83-432A-A3E4-AA6AA0E7DB5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5532589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2436F8-7AC6-CB14-675D-8788A985862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 err="1"/>
              <a:t>Vayobhed</a:t>
            </a:r>
            <a:r>
              <a:rPr lang="en-US" b="1" dirty="0"/>
              <a:t> (classification of age)</a:t>
            </a:r>
            <a:endParaRPr lang="en-IN" b="1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AAA85F9-27D9-5425-4B52-AD83AADB891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373863" y="4783665"/>
            <a:ext cx="6987645" cy="1388534"/>
          </a:xfrm>
        </p:spPr>
        <p:txBody>
          <a:bodyPr>
            <a:normAutofit fontScale="92500" lnSpcReduction="20000"/>
          </a:bodyPr>
          <a:lstStyle/>
          <a:p>
            <a:r>
              <a:rPr lang="en-US" sz="2800" dirty="0"/>
              <a:t>Dr. Jyoti Kumari Jangir</a:t>
            </a:r>
          </a:p>
          <a:p>
            <a:r>
              <a:rPr lang="en-US" sz="2800" dirty="0"/>
              <a:t>Assistant Professor</a:t>
            </a:r>
          </a:p>
          <a:p>
            <a:r>
              <a:rPr lang="en-US" sz="2800" dirty="0"/>
              <a:t>MD (</a:t>
            </a:r>
            <a:r>
              <a:rPr lang="en-US" sz="2800" dirty="0" err="1"/>
              <a:t>Kaumarbhritya</a:t>
            </a:r>
            <a:r>
              <a:rPr lang="en-US" sz="2800" dirty="0"/>
              <a:t>)</a:t>
            </a:r>
            <a:endParaRPr lang="en-IN" sz="2800" dirty="0"/>
          </a:p>
        </p:txBody>
      </p:sp>
    </p:spTree>
    <p:extLst>
      <p:ext uri="{BB962C8B-B14F-4D97-AF65-F5344CB8AC3E}">
        <p14:creationId xmlns:p14="http://schemas.microsoft.com/office/powerpoint/2010/main" val="213073547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E711394-EE78-7890-4EB0-DD6ECFE7FB8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DEDE19-35CE-CF02-8D94-23F961E3C9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15889" y="174172"/>
            <a:ext cx="4905603" cy="381000"/>
          </a:xfrm>
        </p:spPr>
        <p:txBody>
          <a:bodyPr>
            <a:normAutofit fontScale="90000"/>
          </a:bodyPr>
          <a:lstStyle/>
          <a:p>
            <a:r>
              <a:rPr lang="en-US" dirty="0"/>
              <a:t>Cont..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E37DF2-6CF8-FFA9-A26F-1B6D062E0A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08852" y="2939144"/>
            <a:ext cx="10018713" cy="175259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b="1" dirty="0">
                <a:highlight>
                  <a:srgbClr val="FFFF00"/>
                </a:highlight>
              </a:rPr>
              <a:t>Parashar </a:t>
            </a:r>
            <a:r>
              <a:rPr lang="en-US" b="1" dirty="0" err="1">
                <a:highlight>
                  <a:srgbClr val="FFFF00"/>
                </a:highlight>
              </a:rPr>
              <a:t>smruti</a:t>
            </a:r>
            <a:r>
              <a:rPr lang="en-US" b="1" dirty="0">
                <a:highlight>
                  <a:srgbClr val="FFFF00"/>
                </a:highlight>
              </a:rPr>
              <a:t>-</a:t>
            </a:r>
          </a:p>
          <a:p>
            <a:pPr marL="0" indent="0">
              <a:buNone/>
            </a:pPr>
            <a:r>
              <a:rPr lang="hi-IN" dirty="0"/>
              <a:t>अष्टवर्षा भवेद् गौरी नववर्षा तु रोहिणी । दशवर्षा भवेत् कन्या अत ऊर्ध्वं रजस्वला।। (पराशर स्मृति 7/6)</a:t>
            </a:r>
            <a:endParaRPr lang="en-US" dirty="0"/>
          </a:p>
          <a:p>
            <a:pPr marL="0" indent="0">
              <a:buNone/>
            </a:pPr>
            <a:r>
              <a:rPr lang="en-IN" dirty="0"/>
              <a:t>This classification is applicable only for female baby </a:t>
            </a:r>
          </a:p>
          <a:p>
            <a:pPr marL="0" indent="0">
              <a:buNone/>
            </a:pPr>
            <a:r>
              <a:rPr lang="en-IN" dirty="0"/>
              <a:t>Till 8 years - Gouri (</a:t>
            </a:r>
            <a:r>
              <a:rPr lang="hi-IN" dirty="0"/>
              <a:t>गौरी) </a:t>
            </a:r>
            <a:br>
              <a:rPr lang="hi-IN" dirty="0"/>
            </a:br>
            <a:r>
              <a:rPr lang="en-IN" dirty="0"/>
              <a:t>Till 9 years - Rohini (</a:t>
            </a:r>
            <a:r>
              <a:rPr lang="hi-IN" dirty="0"/>
              <a:t>रोहिणी) </a:t>
            </a:r>
            <a:br>
              <a:rPr lang="hi-IN" dirty="0"/>
            </a:br>
            <a:r>
              <a:rPr lang="en-IN" dirty="0"/>
              <a:t>Till 10 years - Kanya (</a:t>
            </a:r>
            <a:r>
              <a:rPr lang="hi-IN" dirty="0"/>
              <a:t>कन्या) </a:t>
            </a:r>
            <a:br>
              <a:rPr lang="en-IN" dirty="0"/>
            </a:br>
            <a:r>
              <a:rPr lang="en-IN" dirty="0"/>
              <a:t>After 10 years - </a:t>
            </a:r>
            <a:r>
              <a:rPr lang="en-IN" dirty="0" err="1"/>
              <a:t>Rajaswala</a:t>
            </a:r>
            <a:r>
              <a:rPr lang="en-IN" dirty="0"/>
              <a:t> (</a:t>
            </a:r>
            <a:r>
              <a:rPr lang="hi-IN" dirty="0"/>
              <a:t>रजस्वला) 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6617102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1F74425-3040-54F1-E36A-55BDF8790C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7EDA26-1B70-2EDE-14F9-C8ADD2D63E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15889" y="174172"/>
            <a:ext cx="4905603" cy="381000"/>
          </a:xfrm>
        </p:spPr>
        <p:txBody>
          <a:bodyPr>
            <a:normAutofit fontScale="90000"/>
          </a:bodyPr>
          <a:lstStyle/>
          <a:p>
            <a:r>
              <a:rPr lang="en-US" dirty="0"/>
              <a:t>Cont..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FB0FAB-E4AA-2B67-27E9-819EED07F7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12910" y="2362201"/>
            <a:ext cx="10018713" cy="1752599"/>
          </a:xfrm>
        </p:spPr>
        <p:txBody>
          <a:bodyPr>
            <a:no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US" sz="2800" b="1" dirty="0" err="1">
                <a:highlight>
                  <a:srgbClr val="FFFF00"/>
                </a:highlight>
              </a:rPr>
              <a:t>Amarkosh</a:t>
            </a:r>
            <a:r>
              <a:rPr lang="en-US" sz="2800" b="1" dirty="0">
                <a:highlight>
                  <a:srgbClr val="FFFF00"/>
                </a:highlight>
              </a:rPr>
              <a:t>-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hi-IN" dirty="0"/>
              <a:t>अपञ्चवर्षाद् बाल्यं स्यात्पौगण्डं नववर्षतः । आषोडशाच्च कैशोरं यौवनं च ततः परम्' ॥ (अमरकोश) </a:t>
            </a:r>
            <a:br>
              <a:rPr lang="hi-IN" dirty="0"/>
            </a:br>
            <a:r>
              <a:rPr lang="en-IN" dirty="0"/>
              <a:t>This classification is applicable only for male baby.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IN" dirty="0"/>
              <a:t>Before 5 years - Bala (</a:t>
            </a:r>
            <a:r>
              <a:rPr lang="hi-IN" dirty="0"/>
              <a:t>बाल) </a:t>
            </a:r>
            <a:br>
              <a:rPr lang="hi-IN" dirty="0"/>
            </a:br>
            <a:r>
              <a:rPr lang="en-IN" dirty="0" err="1"/>
              <a:t>Upto</a:t>
            </a:r>
            <a:r>
              <a:rPr lang="en-IN" dirty="0"/>
              <a:t> 9 years - </a:t>
            </a:r>
            <a:r>
              <a:rPr lang="en-IN" dirty="0" err="1"/>
              <a:t>Pauganda</a:t>
            </a:r>
            <a:r>
              <a:rPr lang="en-IN" dirty="0"/>
              <a:t> (</a:t>
            </a:r>
            <a:r>
              <a:rPr lang="hi-IN" dirty="0"/>
              <a:t>पौगण्ड) </a:t>
            </a:r>
            <a:br>
              <a:rPr lang="hi-IN" dirty="0"/>
            </a:br>
            <a:r>
              <a:rPr lang="en-IN" dirty="0" err="1"/>
              <a:t>Upto</a:t>
            </a:r>
            <a:r>
              <a:rPr lang="en-IN" dirty="0"/>
              <a:t> 16 years - </a:t>
            </a:r>
            <a:r>
              <a:rPr lang="en-IN" dirty="0" err="1"/>
              <a:t>Kishoravastha</a:t>
            </a:r>
            <a:r>
              <a:rPr lang="en-IN" dirty="0"/>
              <a:t> (</a:t>
            </a:r>
            <a:r>
              <a:rPr lang="hi-IN" dirty="0"/>
              <a:t>किशोरावस्था) </a:t>
            </a:r>
            <a:br>
              <a:rPr lang="hi-IN" dirty="0"/>
            </a:br>
            <a:r>
              <a:rPr lang="en-IN" dirty="0"/>
              <a:t>After 16 years – </a:t>
            </a:r>
            <a:r>
              <a:rPr lang="en-IN" dirty="0" err="1"/>
              <a:t>Yauvan</a:t>
            </a:r>
            <a:r>
              <a:rPr lang="en-IN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96219925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BF9037A8-4B27-F51D-7AB7-9D6C95F0367A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95579" y="0"/>
            <a:ext cx="7126556" cy="6858000"/>
          </a:xfrm>
        </p:spPr>
      </p:pic>
    </p:spTree>
    <p:extLst>
      <p:ext uri="{BB962C8B-B14F-4D97-AF65-F5344CB8AC3E}">
        <p14:creationId xmlns:p14="http://schemas.microsoft.com/office/powerpoint/2010/main" val="4021645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1B7451-B7AA-D5F1-C6E6-B14DD8F1D9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Cource</a:t>
            </a:r>
            <a:r>
              <a:rPr lang="en-US" b="1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Learning Outcomes</a:t>
            </a:r>
            <a:br>
              <a:rPr lang="en-US" b="1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7130DC-8B28-7EA1-058A-7227F30E2F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82486" y="2046515"/>
            <a:ext cx="10482943" cy="4528456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endParaRPr lang="en-IN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250000"/>
              </a:lnSpc>
            </a:pPr>
            <a:r>
              <a:rPr lang="en-US" dirty="0"/>
              <a:t>Evaluate normal growth and development and its deviation in children.</a:t>
            </a:r>
          </a:p>
          <a:p>
            <a:pPr>
              <a:lnSpc>
                <a:spcPct val="250000"/>
              </a:lnSpc>
            </a:pPr>
            <a:r>
              <a:rPr lang="en-US" dirty="0"/>
              <a:t>Demonstrate knowledge and skills in assessing and intervening child health through Ayurveda with research updates</a:t>
            </a:r>
            <a:b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I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3532241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44428A-63E4-5206-3541-2A62DD160C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15886" y="707573"/>
            <a:ext cx="9641566" cy="5791200"/>
          </a:xfrm>
        </p:spPr>
        <p:txBody>
          <a:bodyPr>
            <a:normAutofit/>
          </a:bodyPr>
          <a:lstStyle/>
          <a:p>
            <a:pPr>
              <a:lnSpc>
                <a:spcPct val="200000"/>
              </a:lnSpc>
            </a:pPr>
            <a:r>
              <a:rPr lang="en-US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Teaching learning methods- 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lecture with power point presentation</a:t>
            </a:r>
          </a:p>
          <a:p>
            <a:pPr>
              <a:lnSpc>
                <a:spcPct val="200000"/>
              </a:lnSpc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Domain-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Cognitive/comprehension and Cognition / Knowledge </a:t>
            </a:r>
          </a:p>
          <a:p>
            <a:pPr>
              <a:lnSpc>
                <a:spcPct val="200000"/>
              </a:lnSpc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Must to know / desirable to know / Nice to know- 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Must Know and Desire to know</a:t>
            </a:r>
          </a:p>
          <a:p>
            <a:pPr>
              <a:lnSpc>
                <a:spcPct val="200000"/>
              </a:lnSpc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Millers </a:t>
            </a:r>
            <a:r>
              <a:rPr 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pyramid- </a:t>
            </a:r>
            <a:r>
              <a:rPr lang="en-US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Know</a:t>
            </a: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IN" dirty="0"/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110391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779D74-0523-DB16-CC32-446F715D83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80997" y="0"/>
            <a:ext cx="8584975" cy="1110343"/>
          </a:xfrm>
        </p:spPr>
        <p:txBody>
          <a:bodyPr/>
          <a:lstStyle/>
          <a:p>
            <a:r>
              <a:rPr lang="en-US" b="1" dirty="0"/>
              <a:t>Vaya </a:t>
            </a:r>
            <a:r>
              <a:rPr lang="en-US" b="1" dirty="0" err="1"/>
              <a:t>Vargikaran</a:t>
            </a:r>
            <a:endParaRPr lang="en-IN" b="1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483DB26F-2D6C-76CC-9D2E-9ADF5D101D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18657" y="1905000"/>
            <a:ext cx="9184366" cy="3886200"/>
          </a:xfrm>
        </p:spPr>
        <p:txBody>
          <a:bodyPr>
            <a:no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US" b="1" dirty="0">
                <a:highlight>
                  <a:srgbClr val="FFFF00"/>
                </a:highlight>
              </a:rPr>
              <a:t>Acharya Kashyap-</a:t>
            </a:r>
          </a:p>
          <a:p>
            <a:pPr>
              <a:lnSpc>
                <a:spcPct val="150000"/>
              </a:lnSpc>
            </a:pPr>
            <a:r>
              <a:rPr lang="hi-IN" dirty="0"/>
              <a:t>गर्भबालकुमाराख्यमित्येतस्त्रिविधं वयः । </a:t>
            </a:r>
            <a:endParaRPr lang="en-US" dirty="0"/>
          </a:p>
          <a:p>
            <a:pPr marL="0" indent="0">
              <a:lnSpc>
                <a:spcPct val="150000"/>
              </a:lnSpc>
              <a:buNone/>
            </a:pPr>
            <a:r>
              <a:rPr lang="en-US" dirty="0"/>
              <a:t>     </a:t>
            </a:r>
            <a:r>
              <a:rPr lang="hi-IN" dirty="0"/>
              <a:t>यौवनं मध्यमं वृद्धमेतच्च त्रिविधं पुनः । </a:t>
            </a:r>
            <a:r>
              <a:rPr lang="en-IN" dirty="0"/>
              <a:t>K. S. Khi. 3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Garbha – From intra uterine phase till delivery 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Bala –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Upto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one year after birth (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Ksheerapa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Kumara – 1-16 years 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Youvana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17- 34 Years 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Madhyama – 35-70 Years 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Vardhakya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Above 70 Years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upto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death</a:t>
            </a:r>
            <a:r>
              <a:rPr lang="en-IN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7213172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F0EF2E0-AB1D-0F5A-D7E4-DC9CF5FA42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4CD45B-8FF0-6FE0-9B1B-0D857ECF81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15889" y="174172"/>
            <a:ext cx="4905603" cy="381000"/>
          </a:xfrm>
        </p:spPr>
        <p:txBody>
          <a:bodyPr>
            <a:normAutofit fontScale="90000"/>
          </a:bodyPr>
          <a:lstStyle/>
          <a:p>
            <a:r>
              <a:rPr lang="en-US" dirty="0"/>
              <a:t>Cont..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65F90F-35E5-52BE-3A81-E80B6E4F0B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76400" y="2362201"/>
            <a:ext cx="10055223" cy="3004456"/>
          </a:xfrm>
        </p:spPr>
        <p:txBody>
          <a:bodyPr>
            <a:no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US" b="1" dirty="0">
                <a:highlight>
                  <a:srgbClr val="FFFF00"/>
                </a:highlight>
              </a:rPr>
              <a:t>Acharya Sushrut-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hi-IN" dirty="0"/>
              <a:t>वयस्तु त्रिविधं बाल्यं, मध्यं, वृद्धमिति । तत्रोनषोडशवर्षीया बालाः । ते त्रिविधाः क्षीरपाः, क्षीरान्नादा, अन्नादा इति । तेषु संवत्सरपराः क्षीरपाः, द्विसंवत्सरपराः क्षीरान्नादाः, परतोऽन्नादा इति । (सु.सू. ३५ / २९)</a:t>
            </a: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Balya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-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pto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16 years </a:t>
            </a:r>
          </a:p>
          <a:p>
            <a:pPr marL="342900" indent="-342900">
              <a:buFont typeface="+mj-lt"/>
              <a:buAutoNum type="alphaLcParenR"/>
            </a:pP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Ksheerapa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upto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 year(milk) </a:t>
            </a:r>
          </a:p>
          <a:p>
            <a:pPr marL="342900" indent="-342900">
              <a:buFont typeface="+mj-lt"/>
              <a:buAutoNum type="alphaLcParenR"/>
            </a:pP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Ksheerannada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1-2 years (milk+ solids)</a:t>
            </a:r>
          </a:p>
          <a:p>
            <a:pPr marL="342900" indent="-342900">
              <a:buFont typeface="+mj-lt"/>
              <a:buAutoNum type="alphaLcParenR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Annada -2-16 years (solid food only 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Madhyama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-  16-70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Vridha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more than 70 </a:t>
            </a:r>
            <a:endParaRPr lang="en-IN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50000"/>
              </a:lnSpc>
              <a:buNone/>
            </a:pP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80223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C14DD7F-44AA-5E95-5063-9389B6DBA4A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EBEA7F-0870-6981-67FD-0F1AD49A94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15889" y="174172"/>
            <a:ext cx="4905603" cy="381000"/>
          </a:xfrm>
        </p:spPr>
        <p:txBody>
          <a:bodyPr>
            <a:normAutofit fontScale="90000"/>
          </a:bodyPr>
          <a:lstStyle/>
          <a:p>
            <a:r>
              <a:rPr lang="en-US" dirty="0"/>
              <a:t>Cont..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9D1E66-35C8-7A5B-5DB8-B5590561E7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36912" y="1545773"/>
            <a:ext cx="10055223" cy="3004456"/>
          </a:xfrm>
        </p:spPr>
        <p:txBody>
          <a:bodyPr>
            <a:noAutofit/>
          </a:bodyPr>
          <a:lstStyle/>
          <a:p>
            <a:pPr marL="0" indent="0">
              <a:lnSpc>
                <a:spcPct val="200000"/>
              </a:lnSpc>
              <a:buNone/>
            </a:pPr>
            <a:r>
              <a:rPr lang="en-US" b="1" dirty="0">
                <a:highlight>
                  <a:srgbClr val="FFFF00"/>
                </a:highlight>
              </a:rPr>
              <a:t>Madhyam Avastha of Sushrut</a:t>
            </a:r>
          </a:p>
          <a:p>
            <a:pPr marL="457200" indent="-457200">
              <a:lnSpc>
                <a:spcPct val="200000"/>
              </a:lnSpc>
              <a:buFont typeface="+mj-lt"/>
              <a:buAutoNum type="arabicPeriod"/>
            </a:pPr>
            <a:r>
              <a:rPr lang="en-US" b="1" dirty="0"/>
              <a:t>Vriddhi – 16-20</a:t>
            </a:r>
          </a:p>
          <a:p>
            <a:pPr marL="457200" indent="-457200">
              <a:lnSpc>
                <a:spcPct val="200000"/>
              </a:lnSpc>
              <a:buFont typeface="+mj-lt"/>
              <a:buAutoNum type="arabicPeriod"/>
            </a:pPr>
            <a:r>
              <a:rPr lang="en-US" b="1" dirty="0" err="1"/>
              <a:t>Yauvan</a:t>
            </a:r>
            <a:r>
              <a:rPr lang="en-US" b="1" dirty="0"/>
              <a:t> – 21-30</a:t>
            </a:r>
          </a:p>
          <a:p>
            <a:pPr marL="457200" indent="-457200">
              <a:lnSpc>
                <a:spcPct val="200000"/>
              </a:lnSpc>
              <a:buFont typeface="+mj-lt"/>
              <a:buAutoNum type="arabicPeriod"/>
            </a:pPr>
            <a:r>
              <a:rPr lang="en-US" b="1" dirty="0" err="1"/>
              <a:t>Sampoornata</a:t>
            </a:r>
            <a:r>
              <a:rPr lang="en-US" b="1" dirty="0"/>
              <a:t> – 31-40</a:t>
            </a:r>
          </a:p>
          <a:p>
            <a:pPr marL="457200" indent="-457200">
              <a:lnSpc>
                <a:spcPct val="200000"/>
              </a:lnSpc>
              <a:buFont typeface="+mj-lt"/>
              <a:buAutoNum type="arabicPeriod"/>
            </a:pPr>
            <a:r>
              <a:rPr lang="en-US" b="1" dirty="0"/>
              <a:t>Haani </a:t>
            </a:r>
            <a:r>
              <a:rPr lang="en-IN" b="1" dirty="0"/>
              <a:t>– 41-70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9758590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025D4CC-41E5-502F-D077-244599AB805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EB54BF-FE60-A3FD-97EF-51973303BE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15889" y="174172"/>
            <a:ext cx="4905603" cy="381000"/>
          </a:xfrm>
        </p:spPr>
        <p:txBody>
          <a:bodyPr>
            <a:normAutofit fontScale="90000"/>
          </a:bodyPr>
          <a:lstStyle/>
          <a:p>
            <a:r>
              <a:rPr lang="en-US" dirty="0"/>
              <a:t>Cont..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FB14FC-3B87-3E9E-ABFA-EDA0B2DF95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63281" y="2993572"/>
            <a:ext cx="10018713" cy="1752599"/>
          </a:xfrm>
        </p:spPr>
        <p:txBody>
          <a:bodyPr>
            <a:no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US" dirty="0"/>
              <a:t>Acharya Charak-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hi-IN" dirty="0"/>
              <a:t>‘तद्वयो यथा स्थूलभेदेन त्रिविधं-बालं, मध्यं, जीर्णमिति । </a:t>
            </a:r>
            <a:endParaRPr lang="en-US" dirty="0"/>
          </a:p>
          <a:p>
            <a:pPr marL="0" indent="0">
              <a:lnSpc>
                <a:spcPct val="150000"/>
              </a:lnSpc>
              <a:buNone/>
            </a:pPr>
            <a:r>
              <a:rPr lang="hi-IN" dirty="0"/>
              <a:t>तत्र बालपरिपक्वधातुमजातव्यञ्जनं </a:t>
            </a:r>
            <a:br>
              <a:rPr lang="hi-IN" dirty="0"/>
            </a:br>
            <a:r>
              <a:rPr lang="hi-IN" dirty="0"/>
              <a:t>सुकुमारमक्लेशसहमसम्पूर्णबलं श्लेष्मधातुप्रायमाषोडशवर्षम् । (च.वि. 8/122)</a:t>
            </a: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BAALYA –  1 – 30 years</a:t>
            </a:r>
          </a:p>
          <a:p>
            <a:pPr marL="742950" lvl="1" indent="-285750">
              <a:buFont typeface="Wingdings" panose="05000000000000000000" pitchFamily="2" charset="2"/>
              <a:buChar char="ü"/>
            </a:pP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Upto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16 years -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Ajaatvyanjanam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lvl="1" indent="-285750">
              <a:buFont typeface="Wingdings" panose="05000000000000000000" pitchFamily="2" charset="2"/>
              <a:buChar char="ü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16-30 years –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Vivardhman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avastha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MADHYAMA  - 30-60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JEERNA – more than 60</a:t>
            </a:r>
            <a:endParaRPr lang="en-IN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50000"/>
              </a:lnSpc>
              <a:buNone/>
            </a:pP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1370941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10B3D01-7D66-AA0A-47F9-FBF4D5443D5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ABECD9-B15C-3A5B-38BD-421B4E308F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15889" y="174172"/>
            <a:ext cx="4905603" cy="381000"/>
          </a:xfrm>
        </p:spPr>
        <p:txBody>
          <a:bodyPr>
            <a:normAutofit fontScale="90000"/>
          </a:bodyPr>
          <a:lstStyle/>
          <a:p>
            <a:r>
              <a:rPr lang="en-US" dirty="0"/>
              <a:t>Cont..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8D319F-7131-1979-97DE-C50EF5AA06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12910" y="2362201"/>
            <a:ext cx="10018713" cy="1752599"/>
          </a:xfrm>
        </p:spPr>
        <p:txBody>
          <a:bodyPr>
            <a:no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US" b="1" dirty="0">
                <a:highlight>
                  <a:srgbClr val="FFFF00"/>
                </a:highlight>
              </a:rPr>
              <a:t>Harit Samhita-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hi-IN" dirty="0"/>
              <a:t>पञ्चवर्षा स्मृता बाला मुग्धा च षट्समाविधम् । </a:t>
            </a:r>
            <a:endParaRPr lang="en-US" dirty="0"/>
          </a:p>
          <a:p>
            <a:pPr marL="0" indent="0">
              <a:lnSpc>
                <a:spcPct val="150000"/>
              </a:lnSpc>
              <a:buNone/>
            </a:pPr>
            <a:r>
              <a:rPr lang="hi-IN" dirty="0"/>
              <a:t>द्वादशाब्दं स्मृता बाला मुग्धा स्यात्सप्तमावधिम् ॥(हा. सं. प्रथम स्थान 5/13)</a:t>
            </a:r>
            <a:endParaRPr lang="en-US" dirty="0"/>
          </a:p>
          <a:p>
            <a:pPr marL="0" indent="0">
              <a:lnSpc>
                <a:spcPct val="150000"/>
              </a:lnSpc>
              <a:buNone/>
            </a:pPr>
            <a:r>
              <a:rPr lang="en-IN" dirty="0"/>
              <a:t>5 years = Bala (</a:t>
            </a:r>
            <a:r>
              <a:rPr lang="hi-IN" dirty="0"/>
              <a:t>बाला) </a:t>
            </a:r>
            <a:br>
              <a:rPr lang="hi-IN" dirty="0"/>
            </a:br>
            <a:r>
              <a:rPr lang="hi-IN" dirty="0"/>
              <a:t>(</a:t>
            </a:r>
            <a:r>
              <a:rPr lang="en-IN" dirty="0"/>
              <a:t>Next 6 years) (</a:t>
            </a:r>
            <a:r>
              <a:rPr lang="hi-IN" dirty="0"/>
              <a:t>षट्समाधिकम् ) 5-11 </a:t>
            </a:r>
            <a:r>
              <a:rPr lang="en-IN" dirty="0"/>
              <a:t>years = Mugdha (</a:t>
            </a:r>
            <a:r>
              <a:rPr lang="hi-IN" dirty="0"/>
              <a:t>मुग्धा) </a:t>
            </a:r>
            <a:br>
              <a:rPr lang="hi-IN" dirty="0"/>
            </a:br>
            <a:r>
              <a:rPr lang="en-IN" dirty="0"/>
              <a:t>11-12 years = Bala (</a:t>
            </a:r>
            <a:r>
              <a:rPr lang="hi-IN" dirty="0"/>
              <a:t>बाला) </a:t>
            </a:r>
            <a:br>
              <a:rPr lang="hi-IN" dirty="0"/>
            </a:br>
            <a:r>
              <a:rPr lang="hi-IN" dirty="0"/>
              <a:t>(</a:t>
            </a:r>
            <a:r>
              <a:rPr lang="en-IN" dirty="0"/>
              <a:t>Next 7 years) </a:t>
            </a:r>
            <a:r>
              <a:rPr lang="hi-IN" dirty="0"/>
              <a:t>12-19 </a:t>
            </a:r>
            <a:r>
              <a:rPr lang="en-IN" dirty="0"/>
              <a:t>years = Mugdha ( </a:t>
            </a:r>
            <a:r>
              <a:rPr lang="hi-IN" dirty="0"/>
              <a:t>मुग्धा)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74619019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0CC582B-42CC-058F-71B0-36481E8781D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99AF3C-E385-D4B0-DBA6-3E5A21E5F2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15889" y="174172"/>
            <a:ext cx="4905603" cy="381000"/>
          </a:xfrm>
        </p:spPr>
        <p:txBody>
          <a:bodyPr>
            <a:normAutofit fontScale="90000"/>
          </a:bodyPr>
          <a:lstStyle/>
          <a:p>
            <a:r>
              <a:rPr lang="en-US" dirty="0"/>
              <a:t>Cont..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A45424-B09A-1CC8-F880-ED87193F49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12910" y="2362201"/>
            <a:ext cx="10018713" cy="1752599"/>
          </a:xfrm>
        </p:spPr>
        <p:txBody>
          <a:bodyPr>
            <a:no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hi-IN" dirty="0"/>
              <a:t>त्रिविधः कथितो बालः क्षीरान्नोभयवर्तनः ।</a:t>
            </a:r>
            <a:r>
              <a:rPr lang="en-IN" dirty="0"/>
              <a:t> A.H.U. 2/1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hi-IN" dirty="0"/>
              <a:t>वयसत्वाषोडशाद् बालं तत्र धात्विन्द्रियौजसाम् वृद्धिरासप्ततेर्मध्यं तत्रावृद्धिः परं क्षयः ।। </a:t>
            </a:r>
            <a:r>
              <a:rPr lang="en-IN" dirty="0"/>
              <a:t>A.H.Sa.3/105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BALYA  -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upto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16 years 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Ksheeravarthanam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Annavarthanam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Ubhaya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varthanam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MADHYAMA – 17-60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KSHAYA – more than 60</a:t>
            </a:r>
            <a:endParaRPr lang="en-IN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50000"/>
              </a:lnSpc>
              <a:buNone/>
            </a:pP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73185441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rallax">
  <a:themeElements>
    <a:clrScheme name="Parallax">
      <a:dk1>
        <a:sysClr val="windowText" lastClr="000000"/>
      </a:dk1>
      <a:lt1>
        <a:sysClr val="window" lastClr="FFFFFF"/>
      </a:lt1>
      <a:dk2>
        <a:srgbClr val="212121"/>
      </a:dk2>
      <a:lt2>
        <a:srgbClr val="CDD0D1"/>
      </a:lt2>
      <a:accent1>
        <a:srgbClr val="30ACEC"/>
      </a:accent1>
      <a:accent2>
        <a:srgbClr val="80C34F"/>
      </a:accent2>
      <a:accent3>
        <a:srgbClr val="E29D3E"/>
      </a:accent3>
      <a:accent4>
        <a:srgbClr val="D64A3B"/>
      </a:accent4>
      <a:accent5>
        <a:srgbClr val="D64787"/>
      </a:accent5>
      <a:accent6>
        <a:srgbClr val="A666E1"/>
      </a:accent6>
      <a:hlink>
        <a:srgbClr val="3085ED"/>
      </a:hlink>
      <a:folHlink>
        <a:srgbClr val="82B6F4"/>
      </a:folHlink>
    </a:clrScheme>
    <a:fontScheme name="Parallax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rallax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4F7A876A-7598-49CA-AFC8-8EDA2551E4A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TM03457496[[fn=Parallax]]</Template>
  <TotalTime>1836</TotalTime>
  <Words>539</Words>
  <Application>Microsoft Office PowerPoint</Application>
  <PresentationFormat>Widescreen</PresentationFormat>
  <Paragraphs>69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Corbel</vt:lpstr>
      <vt:lpstr>Times New Roman</vt:lpstr>
      <vt:lpstr>Wingdings</vt:lpstr>
      <vt:lpstr>Parallax</vt:lpstr>
      <vt:lpstr>Vayobhed (classification of age)</vt:lpstr>
      <vt:lpstr>Cource Learning Outcomes </vt:lpstr>
      <vt:lpstr>PowerPoint Presentation</vt:lpstr>
      <vt:lpstr>Vaya Vargikaran</vt:lpstr>
      <vt:lpstr>Cont..</vt:lpstr>
      <vt:lpstr>Cont..</vt:lpstr>
      <vt:lpstr>Cont..</vt:lpstr>
      <vt:lpstr>Cont..</vt:lpstr>
      <vt:lpstr>Cont..</vt:lpstr>
      <vt:lpstr>Cont..</vt:lpstr>
      <vt:lpstr>Cont..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hp laptop</dc:creator>
  <cp:lastModifiedBy>hp laptop</cp:lastModifiedBy>
  <cp:revision>9</cp:revision>
  <dcterms:created xsi:type="dcterms:W3CDTF">2025-03-10T04:28:43Z</dcterms:created>
  <dcterms:modified xsi:type="dcterms:W3CDTF">2025-09-12T06:11:49Z</dcterms:modified>
</cp:coreProperties>
</file>