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282" r:id="rId4"/>
    <p:sldId id="257" r:id="rId5"/>
    <p:sldId id="258" r:id="rId6"/>
    <p:sldId id="259" r:id="rId7"/>
    <p:sldId id="260" r:id="rId8"/>
    <p:sldId id="261" r:id="rId9"/>
    <p:sldId id="262" r:id="rId10"/>
    <p:sldId id="268" r:id="rId11"/>
    <p:sldId id="263" r:id="rId12"/>
    <p:sldId id="264" r:id="rId13"/>
    <p:sldId id="265" r:id="rId14"/>
    <p:sldId id="266" r:id="rId15"/>
    <p:sldId id="267" r:id="rId16"/>
    <p:sldId id="274" r:id="rId17"/>
    <p:sldId id="269" r:id="rId18"/>
    <p:sldId id="270" r:id="rId19"/>
    <p:sldId id="276" r:id="rId20"/>
    <p:sldId id="271" r:id="rId21"/>
    <p:sldId id="272" r:id="rId22"/>
    <p:sldId id="273" r:id="rId23"/>
    <p:sldId id="275" r:id="rId24"/>
    <p:sldId id="277" r:id="rId25"/>
    <p:sldId id="280" r:id="rId26"/>
    <p:sldId id="278" r:id="rId27"/>
    <p:sldId id="279"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A59E744-D85D-462B-9F29-3F3E439C197F}" type="datetimeFigureOut">
              <a:rPr lang="en-IN" smtClean="0"/>
              <a:t>12-09-2025</a:t>
            </a:fld>
            <a:endParaRPr lang="en-IN"/>
          </a:p>
        </p:txBody>
      </p:sp>
      <p:sp>
        <p:nvSpPr>
          <p:cNvPr id="5" name="Footer Placeholder 4"/>
          <p:cNvSpPr>
            <a:spLocks noGrp="1"/>
          </p:cNvSpPr>
          <p:nvPr>
            <p:ph type="ftr" sz="quarter" idx="11"/>
          </p:nvPr>
        </p:nvSpPr>
        <p:spPr>
          <a:xfrm>
            <a:off x="5332412" y="5883275"/>
            <a:ext cx="4324044" cy="365125"/>
          </a:xfrm>
        </p:spPr>
        <p:txBody>
          <a:bodyPr/>
          <a:lstStyle/>
          <a:p>
            <a:endParaRPr lang="en-IN"/>
          </a:p>
        </p:txBody>
      </p:sp>
      <p:sp>
        <p:nvSpPr>
          <p:cNvPr id="6" name="Slide Number Placeholder 5"/>
          <p:cNvSpPr>
            <a:spLocks noGrp="1"/>
          </p:cNvSpPr>
          <p:nvPr>
            <p:ph type="sldNum" sz="quarter" idx="12"/>
          </p:nvPr>
        </p:nvSpPr>
        <p:spPr/>
        <p:txBody>
          <a:bodyPr/>
          <a:lstStyle/>
          <a:p>
            <a:fld id="{4008EE50-EA83-432A-A3E4-AA6AA0E7DB5D}" type="slidenum">
              <a:rPr lang="en-IN" smtClean="0"/>
              <a:t>‹#›</a:t>
            </a:fld>
            <a:endParaRPr lang="en-IN"/>
          </a:p>
        </p:txBody>
      </p:sp>
    </p:spTree>
    <p:extLst>
      <p:ext uri="{BB962C8B-B14F-4D97-AF65-F5344CB8AC3E}">
        <p14:creationId xmlns:p14="http://schemas.microsoft.com/office/powerpoint/2010/main" val="793535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59E744-D85D-462B-9F29-3F3E439C197F}" type="datetimeFigureOut">
              <a:rPr lang="en-IN" smtClean="0"/>
              <a:t>12-09-2025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008EE50-EA83-432A-A3E4-AA6AA0E7DB5D}" type="slidenum">
              <a:rPr lang="en-IN" smtClean="0"/>
              <a:t>‹#›</a:t>
            </a:fld>
            <a:endParaRPr lang="en-IN"/>
          </a:p>
        </p:txBody>
      </p:sp>
    </p:spTree>
    <p:extLst>
      <p:ext uri="{BB962C8B-B14F-4D97-AF65-F5344CB8AC3E}">
        <p14:creationId xmlns:p14="http://schemas.microsoft.com/office/powerpoint/2010/main" val="2962981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59E744-D85D-462B-9F29-3F3E439C197F}" type="datetimeFigureOut">
              <a:rPr lang="en-IN" smtClean="0"/>
              <a:t>12-09-2025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008EE50-EA83-432A-A3E4-AA6AA0E7DB5D}" type="slidenum">
              <a:rPr lang="en-IN" smtClean="0"/>
              <a:t>‹#›</a:t>
            </a:fld>
            <a:endParaRPr lang="en-IN"/>
          </a:p>
        </p:txBody>
      </p:sp>
    </p:spTree>
    <p:extLst>
      <p:ext uri="{BB962C8B-B14F-4D97-AF65-F5344CB8AC3E}">
        <p14:creationId xmlns:p14="http://schemas.microsoft.com/office/powerpoint/2010/main" val="30270246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59E744-D85D-462B-9F29-3F3E439C197F}" type="datetimeFigureOut">
              <a:rPr lang="en-IN" smtClean="0"/>
              <a:t>12-09-2025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008EE50-EA83-432A-A3E4-AA6AA0E7DB5D}" type="slidenum">
              <a:rPr lang="en-IN" smtClean="0"/>
              <a:t>‹#›</a:t>
            </a:fld>
            <a:endParaRPr lang="en-IN"/>
          </a:p>
        </p:txBody>
      </p:sp>
    </p:spTree>
    <p:extLst>
      <p:ext uri="{BB962C8B-B14F-4D97-AF65-F5344CB8AC3E}">
        <p14:creationId xmlns:p14="http://schemas.microsoft.com/office/powerpoint/2010/main" val="40814086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59E744-D85D-462B-9F29-3F3E439C197F}" type="datetimeFigureOut">
              <a:rPr lang="en-IN" smtClean="0"/>
              <a:t>12-09-2025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008EE50-EA83-432A-A3E4-AA6AA0E7DB5D}" type="slidenum">
              <a:rPr lang="en-IN" smtClean="0"/>
              <a:t>‹#›</a:t>
            </a:fld>
            <a:endParaRPr lang="en-IN"/>
          </a:p>
        </p:txBody>
      </p:sp>
    </p:spTree>
    <p:extLst>
      <p:ext uri="{BB962C8B-B14F-4D97-AF65-F5344CB8AC3E}">
        <p14:creationId xmlns:p14="http://schemas.microsoft.com/office/powerpoint/2010/main" val="25465670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59E744-D85D-462B-9F29-3F3E439C197F}" type="datetimeFigureOut">
              <a:rPr lang="en-IN" smtClean="0"/>
              <a:t>12-09-2025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008EE50-EA83-432A-A3E4-AA6AA0E7DB5D}" type="slidenum">
              <a:rPr lang="en-IN" smtClean="0"/>
              <a:t>‹#›</a:t>
            </a:fld>
            <a:endParaRPr lang="en-IN"/>
          </a:p>
        </p:txBody>
      </p:sp>
    </p:spTree>
    <p:extLst>
      <p:ext uri="{BB962C8B-B14F-4D97-AF65-F5344CB8AC3E}">
        <p14:creationId xmlns:p14="http://schemas.microsoft.com/office/powerpoint/2010/main" val="28588680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59E744-D85D-462B-9F29-3F3E439C197F}" type="datetimeFigureOut">
              <a:rPr lang="en-IN" smtClean="0"/>
              <a:t>12-09-2025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008EE50-EA83-432A-A3E4-AA6AA0E7DB5D}" type="slidenum">
              <a:rPr lang="en-IN" smtClean="0"/>
              <a:t>‹#›</a:t>
            </a:fld>
            <a:endParaRPr lang="en-IN"/>
          </a:p>
        </p:txBody>
      </p:sp>
    </p:spTree>
    <p:extLst>
      <p:ext uri="{BB962C8B-B14F-4D97-AF65-F5344CB8AC3E}">
        <p14:creationId xmlns:p14="http://schemas.microsoft.com/office/powerpoint/2010/main" val="6081342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59E744-D85D-462B-9F29-3F3E439C197F}" type="datetimeFigureOut">
              <a:rPr lang="en-IN" smtClean="0"/>
              <a:t>12-09-2025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008EE50-EA83-432A-A3E4-AA6AA0E7DB5D}" type="slidenum">
              <a:rPr lang="en-IN" smtClean="0"/>
              <a:t>‹#›</a:t>
            </a:fld>
            <a:endParaRPr lang="en-IN"/>
          </a:p>
        </p:txBody>
      </p:sp>
    </p:spTree>
    <p:extLst>
      <p:ext uri="{BB962C8B-B14F-4D97-AF65-F5344CB8AC3E}">
        <p14:creationId xmlns:p14="http://schemas.microsoft.com/office/powerpoint/2010/main" val="36688581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59E744-D85D-462B-9F29-3F3E439C197F}" type="datetimeFigureOut">
              <a:rPr lang="en-IN" smtClean="0"/>
              <a:t>12-09-2025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008EE50-EA83-432A-A3E4-AA6AA0E7DB5D}" type="slidenum">
              <a:rPr lang="en-IN" smtClean="0"/>
              <a:t>‹#›</a:t>
            </a:fld>
            <a:endParaRPr lang="en-IN"/>
          </a:p>
        </p:txBody>
      </p:sp>
    </p:spTree>
    <p:extLst>
      <p:ext uri="{BB962C8B-B14F-4D97-AF65-F5344CB8AC3E}">
        <p14:creationId xmlns:p14="http://schemas.microsoft.com/office/powerpoint/2010/main" val="125551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59E744-D85D-462B-9F29-3F3E439C197F}" type="datetimeFigureOut">
              <a:rPr lang="en-IN" smtClean="0"/>
              <a:t>12-09-2025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10951856" y="5867131"/>
            <a:ext cx="551167" cy="365125"/>
          </a:xfrm>
        </p:spPr>
        <p:txBody>
          <a:bodyPr/>
          <a:lstStyle/>
          <a:p>
            <a:fld id="{4008EE50-EA83-432A-A3E4-AA6AA0E7DB5D}" type="slidenum">
              <a:rPr lang="en-IN" smtClean="0"/>
              <a:t>‹#›</a:t>
            </a:fld>
            <a:endParaRPr lang="en-IN"/>
          </a:p>
        </p:txBody>
      </p:sp>
    </p:spTree>
    <p:extLst>
      <p:ext uri="{BB962C8B-B14F-4D97-AF65-F5344CB8AC3E}">
        <p14:creationId xmlns:p14="http://schemas.microsoft.com/office/powerpoint/2010/main" val="1644340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59E744-D85D-462B-9F29-3F3E439C197F}" type="datetimeFigureOut">
              <a:rPr lang="en-IN" smtClean="0"/>
              <a:t>12-09-2025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008EE50-EA83-432A-A3E4-AA6AA0E7DB5D}" type="slidenum">
              <a:rPr lang="en-IN" smtClean="0"/>
              <a:t>‹#›</a:t>
            </a:fld>
            <a:endParaRPr lang="en-IN"/>
          </a:p>
        </p:txBody>
      </p:sp>
    </p:spTree>
    <p:extLst>
      <p:ext uri="{BB962C8B-B14F-4D97-AF65-F5344CB8AC3E}">
        <p14:creationId xmlns:p14="http://schemas.microsoft.com/office/powerpoint/2010/main" val="3182004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A59E744-D85D-462B-9F29-3F3E439C197F}" type="datetimeFigureOut">
              <a:rPr lang="en-IN" smtClean="0"/>
              <a:t>12-09-2025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008EE50-EA83-432A-A3E4-AA6AA0E7DB5D}" type="slidenum">
              <a:rPr lang="en-IN" smtClean="0"/>
              <a:t>‹#›</a:t>
            </a:fld>
            <a:endParaRPr lang="en-IN"/>
          </a:p>
        </p:txBody>
      </p:sp>
    </p:spTree>
    <p:extLst>
      <p:ext uri="{BB962C8B-B14F-4D97-AF65-F5344CB8AC3E}">
        <p14:creationId xmlns:p14="http://schemas.microsoft.com/office/powerpoint/2010/main" val="2299657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A59E744-D85D-462B-9F29-3F3E439C197F}" type="datetimeFigureOut">
              <a:rPr lang="en-IN" smtClean="0"/>
              <a:t>12-09-2025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008EE50-EA83-432A-A3E4-AA6AA0E7DB5D}" type="slidenum">
              <a:rPr lang="en-IN" smtClean="0"/>
              <a:t>‹#›</a:t>
            </a:fld>
            <a:endParaRPr lang="en-IN"/>
          </a:p>
        </p:txBody>
      </p:sp>
    </p:spTree>
    <p:extLst>
      <p:ext uri="{BB962C8B-B14F-4D97-AF65-F5344CB8AC3E}">
        <p14:creationId xmlns:p14="http://schemas.microsoft.com/office/powerpoint/2010/main" val="287112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A59E744-D85D-462B-9F29-3F3E439C197F}" type="datetimeFigureOut">
              <a:rPr lang="en-IN" smtClean="0"/>
              <a:t>12-09-2025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4008EE50-EA83-432A-A3E4-AA6AA0E7DB5D}" type="slidenum">
              <a:rPr lang="en-IN" smtClean="0"/>
              <a:t>‹#›</a:t>
            </a:fld>
            <a:endParaRPr lang="en-IN"/>
          </a:p>
        </p:txBody>
      </p:sp>
    </p:spTree>
    <p:extLst>
      <p:ext uri="{BB962C8B-B14F-4D97-AF65-F5344CB8AC3E}">
        <p14:creationId xmlns:p14="http://schemas.microsoft.com/office/powerpoint/2010/main" val="3029386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59E744-D85D-462B-9F29-3F3E439C197F}" type="datetimeFigureOut">
              <a:rPr lang="en-IN" smtClean="0"/>
              <a:t>12-09-2025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4008EE50-EA83-432A-A3E4-AA6AA0E7DB5D}" type="slidenum">
              <a:rPr lang="en-IN" smtClean="0"/>
              <a:t>‹#›</a:t>
            </a:fld>
            <a:endParaRPr lang="en-IN"/>
          </a:p>
        </p:txBody>
      </p:sp>
    </p:spTree>
    <p:extLst>
      <p:ext uri="{BB962C8B-B14F-4D97-AF65-F5344CB8AC3E}">
        <p14:creationId xmlns:p14="http://schemas.microsoft.com/office/powerpoint/2010/main" val="3191124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59E744-D85D-462B-9F29-3F3E439C197F}" type="datetimeFigureOut">
              <a:rPr lang="en-IN" smtClean="0"/>
              <a:t>12-09-2025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008EE50-EA83-432A-A3E4-AA6AA0E7DB5D}" type="slidenum">
              <a:rPr lang="en-IN" smtClean="0"/>
              <a:t>‹#›</a:t>
            </a:fld>
            <a:endParaRPr lang="en-IN"/>
          </a:p>
        </p:txBody>
      </p:sp>
    </p:spTree>
    <p:extLst>
      <p:ext uri="{BB962C8B-B14F-4D97-AF65-F5344CB8AC3E}">
        <p14:creationId xmlns:p14="http://schemas.microsoft.com/office/powerpoint/2010/main" val="3058303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59E744-D85D-462B-9F29-3F3E439C197F}" type="datetimeFigureOut">
              <a:rPr lang="en-IN" smtClean="0"/>
              <a:t>12-09-2025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008EE50-EA83-432A-A3E4-AA6AA0E7DB5D}" type="slidenum">
              <a:rPr lang="en-IN" smtClean="0"/>
              <a:t>‹#›</a:t>
            </a:fld>
            <a:endParaRPr lang="en-IN"/>
          </a:p>
        </p:txBody>
      </p:sp>
    </p:spTree>
    <p:extLst>
      <p:ext uri="{BB962C8B-B14F-4D97-AF65-F5344CB8AC3E}">
        <p14:creationId xmlns:p14="http://schemas.microsoft.com/office/powerpoint/2010/main" val="995626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A59E744-D85D-462B-9F29-3F3E439C197F}" type="datetimeFigureOut">
              <a:rPr lang="en-IN" smtClean="0"/>
              <a:t>12-09-2025</a:t>
            </a:fld>
            <a:endParaRPr lang="en-IN"/>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IN"/>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008EE50-EA83-432A-A3E4-AA6AA0E7DB5D}" type="slidenum">
              <a:rPr lang="en-IN" smtClean="0"/>
              <a:t>‹#›</a:t>
            </a:fld>
            <a:endParaRPr lang="en-IN"/>
          </a:p>
        </p:txBody>
      </p:sp>
    </p:spTree>
    <p:extLst>
      <p:ext uri="{BB962C8B-B14F-4D97-AF65-F5344CB8AC3E}">
        <p14:creationId xmlns:p14="http://schemas.microsoft.com/office/powerpoint/2010/main" val="5532589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436F8-7AC6-CB14-675D-8788A9858628}"/>
              </a:ext>
            </a:extLst>
          </p:cNvPr>
          <p:cNvSpPr>
            <a:spLocks noGrp="1"/>
          </p:cNvSpPr>
          <p:nvPr>
            <p:ph type="ctrTitle"/>
          </p:nvPr>
        </p:nvSpPr>
        <p:spPr/>
        <p:txBody>
          <a:bodyPr/>
          <a:lstStyle/>
          <a:p>
            <a:r>
              <a:rPr lang="en-US" b="1" dirty="0"/>
              <a:t>INTRODUCTION TO KAUMARBHRITYA</a:t>
            </a:r>
            <a:endParaRPr lang="en-IN" b="1" dirty="0"/>
          </a:p>
        </p:txBody>
      </p:sp>
      <p:sp>
        <p:nvSpPr>
          <p:cNvPr id="3" name="Subtitle 2">
            <a:extLst>
              <a:ext uri="{FF2B5EF4-FFF2-40B4-BE49-F238E27FC236}">
                <a16:creationId xmlns:a16="http://schemas.microsoft.com/office/drawing/2014/main" id="{CAAA85F9-27D9-5425-4B52-AD83AADB891B}"/>
              </a:ext>
            </a:extLst>
          </p:cNvPr>
          <p:cNvSpPr>
            <a:spLocks noGrp="1"/>
          </p:cNvSpPr>
          <p:nvPr>
            <p:ph type="subTitle" idx="1"/>
          </p:nvPr>
        </p:nvSpPr>
        <p:spPr>
          <a:xfrm>
            <a:off x="4373863" y="4783665"/>
            <a:ext cx="6987645" cy="1388534"/>
          </a:xfrm>
        </p:spPr>
        <p:txBody>
          <a:bodyPr>
            <a:normAutofit fontScale="92500" lnSpcReduction="20000"/>
          </a:bodyPr>
          <a:lstStyle/>
          <a:p>
            <a:r>
              <a:rPr lang="en-US" sz="2800" dirty="0"/>
              <a:t>Dr. Jyoti Kumari Jangir</a:t>
            </a:r>
          </a:p>
          <a:p>
            <a:r>
              <a:rPr lang="en-US" sz="2800" dirty="0"/>
              <a:t>Assistant Professor</a:t>
            </a:r>
          </a:p>
          <a:p>
            <a:r>
              <a:rPr lang="en-US" sz="2800" dirty="0"/>
              <a:t>MD (</a:t>
            </a:r>
            <a:r>
              <a:rPr lang="en-US" sz="2800" dirty="0" err="1"/>
              <a:t>Kaumarbhritya</a:t>
            </a:r>
            <a:r>
              <a:rPr lang="en-US" sz="2800" dirty="0"/>
              <a:t>)</a:t>
            </a:r>
            <a:endParaRPr lang="en-IN" sz="2800" dirty="0"/>
          </a:p>
        </p:txBody>
      </p:sp>
    </p:spTree>
    <p:extLst>
      <p:ext uri="{BB962C8B-B14F-4D97-AF65-F5344CB8AC3E}">
        <p14:creationId xmlns:p14="http://schemas.microsoft.com/office/powerpoint/2010/main" val="21307354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39C173-97F8-86AE-33DB-22BD3F6A99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153649-1E6C-BB8C-7098-A7FAD884CB8B}"/>
              </a:ext>
            </a:extLst>
          </p:cNvPr>
          <p:cNvSpPr>
            <a:spLocks noGrp="1"/>
          </p:cNvSpPr>
          <p:nvPr>
            <p:ph type="title"/>
          </p:nvPr>
        </p:nvSpPr>
        <p:spPr>
          <a:xfrm>
            <a:off x="2180997" y="0"/>
            <a:ext cx="8584975" cy="1110343"/>
          </a:xfrm>
        </p:spPr>
        <p:txBody>
          <a:bodyPr>
            <a:normAutofit fontScale="90000"/>
          </a:bodyPr>
          <a:lstStyle/>
          <a:p>
            <a:r>
              <a:rPr lang="en-US" b="1" dirty="0"/>
              <a:t>Scope and importance of </a:t>
            </a:r>
            <a:r>
              <a:rPr lang="en-US" b="1" dirty="0" err="1"/>
              <a:t>Kaumarbhritya</a:t>
            </a:r>
            <a:endParaRPr lang="en-IN" b="1" dirty="0"/>
          </a:p>
        </p:txBody>
      </p:sp>
      <p:sp>
        <p:nvSpPr>
          <p:cNvPr id="4" name="TextBox 3">
            <a:extLst>
              <a:ext uri="{FF2B5EF4-FFF2-40B4-BE49-F238E27FC236}">
                <a16:creationId xmlns:a16="http://schemas.microsoft.com/office/drawing/2014/main" id="{5A1DB781-FF0E-E703-C597-8336EBC89DAB}"/>
              </a:ext>
            </a:extLst>
          </p:cNvPr>
          <p:cNvSpPr txBox="1"/>
          <p:nvPr/>
        </p:nvSpPr>
        <p:spPr>
          <a:xfrm>
            <a:off x="2205946" y="1110343"/>
            <a:ext cx="9986054" cy="4420890"/>
          </a:xfrm>
          <a:prstGeom prst="rect">
            <a:avLst/>
          </a:prstGeom>
          <a:noFill/>
        </p:spPr>
        <p:txBody>
          <a:bodyPr wrap="square" rtlCol="0">
            <a:spAutoFit/>
          </a:bodyPr>
          <a:lstStyle/>
          <a:p>
            <a:pPr>
              <a:lnSpc>
                <a:spcPct val="200000"/>
              </a:lnSpc>
            </a:pPr>
            <a:r>
              <a:rPr lang="hi-IN" sz="2400" dirty="0"/>
              <a:t>कौमारभृत्य का </a:t>
            </a:r>
            <a:r>
              <a:rPr lang="hi-IN" sz="2400" dirty="0">
                <a:highlight>
                  <a:srgbClr val="FFFF00"/>
                </a:highlight>
              </a:rPr>
              <a:t>आधार ग्रंथ </a:t>
            </a:r>
            <a:r>
              <a:rPr lang="hi-IN" sz="2400" dirty="0"/>
              <a:t>- काश्यप संहिता</a:t>
            </a:r>
            <a:endParaRPr lang="en-US" sz="2400" dirty="0"/>
          </a:p>
          <a:p>
            <a:pPr marL="342900" indent="-342900">
              <a:lnSpc>
                <a:spcPct val="200000"/>
              </a:lnSpc>
              <a:buFont typeface="Arial" panose="020B0604020202020204" pitchFamily="34" charset="0"/>
              <a:buChar char="•"/>
            </a:pPr>
            <a:r>
              <a:rPr lang="hi-IN" sz="2400" dirty="0"/>
              <a:t>काश्यप संहिता - प्रथम स्थान </a:t>
            </a:r>
            <a:endParaRPr lang="en-US" sz="2400" dirty="0"/>
          </a:p>
          <a:p>
            <a:pPr marL="342900" indent="-342900">
              <a:lnSpc>
                <a:spcPct val="200000"/>
              </a:lnSpc>
              <a:buFont typeface="Arial" panose="020B0604020202020204" pitchFamily="34" charset="0"/>
              <a:buChar char="•"/>
            </a:pPr>
            <a:r>
              <a:rPr lang="hi-IN" sz="2400" dirty="0"/>
              <a:t>आचार्य वाग्भट्ट- द्वितीय स्थान </a:t>
            </a:r>
            <a:endParaRPr lang="en-US" sz="2400" dirty="0"/>
          </a:p>
          <a:p>
            <a:pPr marL="342900" indent="-342900">
              <a:lnSpc>
                <a:spcPct val="200000"/>
              </a:lnSpc>
              <a:buFont typeface="Arial" panose="020B0604020202020204" pitchFamily="34" charset="0"/>
              <a:buChar char="•"/>
            </a:pPr>
            <a:r>
              <a:rPr lang="hi-IN" sz="2400" dirty="0"/>
              <a:t>आचार्य सुश्रुत- पंचम स्थान</a:t>
            </a:r>
            <a:endParaRPr lang="en-US" sz="2400" dirty="0"/>
          </a:p>
          <a:p>
            <a:pPr marL="342900" indent="-342900">
              <a:lnSpc>
                <a:spcPct val="200000"/>
              </a:lnSpc>
              <a:buFont typeface="Arial" panose="020B0604020202020204" pitchFamily="34" charset="0"/>
              <a:buChar char="•"/>
            </a:pPr>
            <a:r>
              <a:rPr lang="hi-IN" sz="2400" dirty="0"/>
              <a:t>आचार्य चरक- षष्ठम स्थान</a:t>
            </a:r>
            <a:br>
              <a:rPr lang="en-IN" sz="2400" dirty="0"/>
            </a:br>
            <a:endParaRPr lang="en-IN" sz="2400" dirty="0"/>
          </a:p>
        </p:txBody>
      </p:sp>
    </p:spTree>
    <p:extLst>
      <p:ext uri="{BB962C8B-B14F-4D97-AF65-F5344CB8AC3E}">
        <p14:creationId xmlns:p14="http://schemas.microsoft.com/office/powerpoint/2010/main" val="3915314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BEA6FA-A99C-BF2E-DADA-40C52BA60F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547EE1-23FB-AD1F-73CC-A2C9FCA9B1D6}"/>
              </a:ext>
            </a:extLst>
          </p:cNvPr>
          <p:cNvSpPr>
            <a:spLocks noGrp="1"/>
          </p:cNvSpPr>
          <p:nvPr>
            <p:ph type="title"/>
          </p:nvPr>
        </p:nvSpPr>
        <p:spPr>
          <a:xfrm>
            <a:off x="2180997" y="0"/>
            <a:ext cx="8584975" cy="1110343"/>
          </a:xfrm>
        </p:spPr>
        <p:txBody>
          <a:bodyPr>
            <a:normAutofit fontScale="90000"/>
          </a:bodyPr>
          <a:lstStyle/>
          <a:p>
            <a:r>
              <a:rPr lang="en-US" b="1" dirty="0"/>
              <a:t>Scope and importance of </a:t>
            </a:r>
            <a:r>
              <a:rPr lang="en-US" b="1" dirty="0" err="1"/>
              <a:t>Kaumarbhritya</a:t>
            </a:r>
            <a:endParaRPr lang="en-IN" b="1" dirty="0"/>
          </a:p>
        </p:txBody>
      </p:sp>
      <p:sp>
        <p:nvSpPr>
          <p:cNvPr id="4" name="TextBox 3">
            <a:extLst>
              <a:ext uri="{FF2B5EF4-FFF2-40B4-BE49-F238E27FC236}">
                <a16:creationId xmlns:a16="http://schemas.microsoft.com/office/drawing/2014/main" id="{1870157B-7C93-81E7-7D6F-1BC4259CDD00}"/>
              </a:ext>
            </a:extLst>
          </p:cNvPr>
          <p:cNvSpPr txBox="1"/>
          <p:nvPr/>
        </p:nvSpPr>
        <p:spPr>
          <a:xfrm>
            <a:off x="2205946" y="1110343"/>
            <a:ext cx="9986054" cy="5021055"/>
          </a:xfrm>
          <a:prstGeom prst="rect">
            <a:avLst/>
          </a:prstGeom>
          <a:noFill/>
        </p:spPr>
        <p:txBody>
          <a:bodyPr wrap="square" rtlCol="0">
            <a:spAutoFit/>
          </a:bodyPr>
          <a:lstStyle/>
          <a:p>
            <a:pPr>
              <a:lnSpc>
                <a:spcPct val="150000"/>
              </a:lnSpc>
            </a:pPr>
            <a:r>
              <a:rPr lang="hi-IN" sz="2400" dirty="0"/>
              <a:t>'कौमारभृत्यमष्टानां तन्त्राणामाद्यमुच्यते । आयुर्वेदस्य महतो देवानामिव हव्यपः।</a:t>
            </a:r>
            <a:br>
              <a:rPr lang="en-IN" sz="2400" dirty="0"/>
            </a:br>
            <a:r>
              <a:rPr lang="hi-IN" sz="2400" dirty="0">
                <a:solidFill>
                  <a:srgbClr val="FF0000"/>
                </a:solidFill>
              </a:rPr>
              <a:t>अनेन हि संवर्धितमितरे चिकित्सन्ति । </a:t>
            </a:r>
            <a:r>
              <a:rPr lang="hi-IN" sz="2400" dirty="0"/>
              <a:t>बालस्य हृद्यमौषधम्मन्यत् । प्रमाणमन्यदन्य उपक्रमोऽन्ये च विशेषाः । </a:t>
            </a:r>
            <a:br>
              <a:rPr lang="hi-IN" sz="2400" dirty="0"/>
            </a:br>
            <a:r>
              <a:rPr lang="hi-IN" sz="2400" dirty="0">
                <a:highlight>
                  <a:srgbClr val="FFFF00"/>
                </a:highlight>
              </a:rPr>
              <a:t>(का.वि. 61) </a:t>
            </a:r>
            <a:br>
              <a:rPr lang="hi-IN" sz="2400" dirty="0"/>
            </a:br>
            <a:r>
              <a:rPr lang="en-IN" sz="2400" dirty="0"/>
              <a:t>Kashyapa considered </a:t>
            </a:r>
            <a:r>
              <a:rPr lang="en-IN" sz="2400" dirty="0" err="1"/>
              <a:t>Kaumarabhritya</a:t>
            </a:r>
            <a:r>
              <a:rPr lang="en-IN" sz="2400" dirty="0"/>
              <a:t> as the main branch among eight branches of Ayurveda and explained it with first preference. Its importance has been compared with Agni Devata among the Devatas. </a:t>
            </a:r>
            <a:br>
              <a:rPr lang="en-IN" sz="2400" dirty="0"/>
            </a:br>
            <a:endParaRPr lang="en-IN" sz="2400" dirty="0"/>
          </a:p>
        </p:txBody>
      </p:sp>
    </p:spTree>
    <p:extLst>
      <p:ext uri="{BB962C8B-B14F-4D97-AF65-F5344CB8AC3E}">
        <p14:creationId xmlns:p14="http://schemas.microsoft.com/office/powerpoint/2010/main" val="32687151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520476-C527-E3BA-724B-DCE511D1AE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1B6C7E-BAD9-C097-6B3D-65929F589DBA}"/>
              </a:ext>
            </a:extLst>
          </p:cNvPr>
          <p:cNvSpPr>
            <a:spLocks noGrp="1"/>
          </p:cNvSpPr>
          <p:nvPr>
            <p:ph type="title"/>
          </p:nvPr>
        </p:nvSpPr>
        <p:spPr>
          <a:xfrm>
            <a:off x="2180997" y="0"/>
            <a:ext cx="8584975" cy="1110343"/>
          </a:xfrm>
        </p:spPr>
        <p:txBody>
          <a:bodyPr>
            <a:normAutofit fontScale="90000"/>
          </a:bodyPr>
          <a:lstStyle/>
          <a:p>
            <a:r>
              <a:rPr lang="en-US" b="1" dirty="0"/>
              <a:t>Scope and importance of </a:t>
            </a:r>
            <a:r>
              <a:rPr lang="en-US" b="1" dirty="0" err="1"/>
              <a:t>Kaumarbhritya</a:t>
            </a:r>
            <a:endParaRPr lang="en-IN" b="1" dirty="0"/>
          </a:p>
        </p:txBody>
      </p:sp>
      <p:sp>
        <p:nvSpPr>
          <p:cNvPr id="4" name="TextBox 3">
            <a:extLst>
              <a:ext uri="{FF2B5EF4-FFF2-40B4-BE49-F238E27FC236}">
                <a16:creationId xmlns:a16="http://schemas.microsoft.com/office/drawing/2014/main" id="{EFFA1CC9-BB7B-5E4E-A1F7-3EA16F4E7F44}"/>
              </a:ext>
            </a:extLst>
          </p:cNvPr>
          <p:cNvSpPr txBox="1"/>
          <p:nvPr/>
        </p:nvSpPr>
        <p:spPr>
          <a:xfrm>
            <a:off x="2072140" y="1108776"/>
            <a:ext cx="9655628" cy="5575052"/>
          </a:xfrm>
          <a:prstGeom prst="rect">
            <a:avLst/>
          </a:prstGeom>
          <a:noFill/>
        </p:spPr>
        <p:txBody>
          <a:bodyPr wrap="square" rtlCol="0">
            <a:spAutoFit/>
          </a:bodyPr>
          <a:lstStyle/>
          <a:p>
            <a:pPr marL="342900" indent="-342900" algn="just">
              <a:lnSpc>
                <a:spcPct val="150000"/>
              </a:lnSpc>
              <a:buFont typeface="Arial" panose="020B0604020202020204" pitchFamily="34" charset="0"/>
              <a:buChar char="•"/>
            </a:pPr>
            <a:r>
              <a:rPr lang="en-IN" sz="2400" dirty="0"/>
              <a:t>Agni Devata (</a:t>
            </a:r>
            <a:r>
              <a:rPr lang="hi-IN" sz="2400" dirty="0"/>
              <a:t>अग्निदेवता) </a:t>
            </a:r>
            <a:r>
              <a:rPr lang="en-IN" sz="2400" dirty="0"/>
              <a:t>receives all offerings given during, Homa (</a:t>
            </a:r>
            <a:r>
              <a:rPr lang="hi-IN" sz="2400" dirty="0"/>
              <a:t>होम), </a:t>
            </a:r>
            <a:r>
              <a:rPr lang="en-IN" sz="2400" dirty="0"/>
              <a:t>Havana (</a:t>
            </a:r>
            <a:r>
              <a:rPr lang="hi-IN" sz="2400" dirty="0"/>
              <a:t>हवन), </a:t>
            </a:r>
            <a:r>
              <a:rPr lang="en-IN" sz="2400" dirty="0"/>
              <a:t>which will be later carried to all other Devatas. So, in the absence of Agni rest of the Devatas can't get their offerings. </a:t>
            </a:r>
          </a:p>
          <a:p>
            <a:pPr marL="342900" indent="-342900" algn="just">
              <a:lnSpc>
                <a:spcPct val="150000"/>
              </a:lnSpc>
              <a:buFont typeface="Arial" panose="020B0604020202020204" pitchFamily="34" charset="0"/>
              <a:buChar char="•"/>
            </a:pPr>
            <a:r>
              <a:rPr lang="en-IN" sz="2400" dirty="0"/>
              <a:t>Hence, Agni acts as a mediator. Similarly all other medical branches will have a scope of getting patients if physicians of </a:t>
            </a:r>
            <a:r>
              <a:rPr lang="en-IN" sz="2400" dirty="0" err="1"/>
              <a:t>Kaumarabhritya</a:t>
            </a:r>
            <a:r>
              <a:rPr lang="en-IN" sz="2400" dirty="0"/>
              <a:t> looks after the baby, treats the disease of Bala, makes them grow and survive up to 16 years (Today's children are citizens of </a:t>
            </a:r>
            <a:r>
              <a:rPr lang="en-IN" sz="2400" dirty="0" err="1"/>
              <a:t>tommorrow</a:t>
            </a:r>
            <a:r>
              <a:rPr lang="en-IN" sz="2400" dirty="0"/>
              <a:t>). </a:t>
            </a:r>
          </a:p>
          <a:p>
            <a:pPr marL="342900" indent="-342900" algn="just">
              <a:lnSpc>
                <a:spcPct val="150000"/>
              </a:lnSpc>
              <a:buFont typeface="Arial" panose="020B0604020202020204" pitchFamily="34" charset="0"/>
              <a:buChar char="•"/>
            </a:pPr>
            <a:r>
              <a:rPr lang="en-IN" sz="2400" dirty="0"/>
              <a:t>Again, treatment of Bala is quite specific, as medicines should be Hridya in comparison to other medical fields. Meanwhile quantity, dose of medicine and certain treatment procedures are also different.</a:t>
            </a:r>
          </a:p>
        </p:txBody>
      </p:sp>
    </p:spTree>
    <p:extLst>
      <p:ext uri="{BB962C8B-B14F-4D97-AF65-F5344CB8AC3E}">
        <p14:creationId xmlns:p14="http://schemas.microsoft.com/office/powerpoint/2010/main" val="30947292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1F5F23-8695-212C-1671-ADEEF6FD0D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C3886F-95FB-24F8-9623-89E36E49C5FC}"/>
              </a:ext>
            </a:extLst>
          </p:cNvPr>
          <p:cNvSpPr>
            <a:spLocks noGrp="1"/>
          </p:cNvSpPr>
          <p:nvPr>
            <p:ph type="title"/>
          </p:nvPr>
        </p:nvSpPr>
        <p:spPr>
          <a:xfrm>
            <a:off x="2180997" y="0"/>
            <a:ext cx="8584975" cy="1110343"/>
          </a:xfrm>
        </p:spPr>
        <p:txBody>
          <a:bodyPr>
            <a:normAutofit fontScale="90000"/>
          </a:bodyPr>
          <a:lstStyle/>
          <a:p>
            <a:r>
              <a:rPr lang="en-US" b="1" dirty="0"/>
              <a:t>Scope and importance of </a:t>
            </a:r>
            <a:r>
              <a:rPr lang="en-US" b="1" dirty="0" err="1"/>
              <a:t>Kaumarbhritya</a:t>
            </a:r>
            <a:endParaRPr lang="en-IN" b="1" dirty="0"/>
          </a:p>
        </p:txBody>
      </p:sp>
      <p:sp>
        <p:nvSpPr>
          <p:cNvPr id="4" name="TextBox 3">
            <a:extLst>
              <a:ext uri="{FF2B5EF4-FFF2-40B4-BE49-F238E27FC236}">
                <a16:creationId xmlns:a16="http://schemas.microsoft.com/office/drawing/2014/main" id="{21AEA06B-37A6-2025-4CD7-8403BBC63843}"/>
              </a:ext>
            </a:extLst>
          </p:cNvPr>
          <p:cNvSpPr txBox="1"/>
          <p:nvPr/>
        </p:nvSpPr>
        <p:spPr>
          <a:xfrm>
            <a:off x="2006826" y="1677963"/>
            <a:ext cx="9655628" cy="3359061"/>
          </a:xfrm>
          <a:prstGeom prst="rect">
            <a:avLst/>
          </a:prstGeom>
          <a:noFill/>
        </p:spPr>
        <p:txBody>
          <a:bodyPr wrap="square" rtlCol="0">
            <a:spAutoFit/>
          </a:bodyPr>
          <a:lstStyle/>
          <a:p>
            <a:pPr>
              <a:lnSpc>
                <a:spcPct val="150000"/>
              </a:lnSpc>
            </a:pPr>
            <a:r>
              <a:rPr lang="hi-IN" sz="2400" dirty="0"/>
              <a:t>लोकेस्मिं</a:t>
            </a:r>
            <a:r>
              <a:rPr lang="hi-IN" sz="2400" dirty="0">
                <a:highlight>
                  <a:srgbClr val="FFFF00"/>
                </a:highlight>
              </a:rPr>
              <a:t>स्त्रयो दुष्करकारिणः </a:t>
            </a:r>
            <a:r>
              <a:rPr lang="hi-IN" sz="2400" dirty="0"/>
              <a:t>। </a:t>
            </a:r>
            <a:r>
              <a:rPr lang="hi-IN" sz="2400" dirty="0">
                <a:solidFill>
                  <a:srgbClr val="FF0000"/>
                </a:solidFill>
                <a:highlight>
                  <a:srgbClr val="FFFF00"/>
                </a:highlight>
              </a:rPr>
              <a:t>भिषग्धात्री च बालश्च </a:t>
            </a:r>
            <a:r>
              <a:rPr lang="hi-IN" sz="2400" dirty="0"/>
              <a:t>त एव सुखःदुखिताः । परिज्ञानं विना वाताद्यौषधकल्पने शिशोः । </a:t>
            </a:r>
            <a:endParaRPr lang="en-US" sz="2400" dirty="0"/>
          </a:p>
          <a:p>
            <a:pPr>
              <a:lnSpc>
                <a:spcPct val="150000"/>
              </a:lnSpc>
            </a:pPr>
            <a:r>
              <a:rPr lang="hi-IN" sz="2400" dirty="0"/>
              <a:t>भिषक्कौमारभृत्यस्तैः कारणै</a:t>
            </a:r>
            <a:r>
              <a:rPr lang="hi-IN" sz="2400" dirty="0">
                <a:highlight>
                  <a:srgbClr val="FFFF00"/>
                </a:highlight>
              </a:rPr>
              <a:t>र्नित्यंदुःखितः</a:t>
            </a:r>
            <a:r>
              <a:rPr lang="hi-IN" sz="2400" dirty="0"/>
              <a:t> ।</a:t>
            </a:r>
            <a:r>
              <a:rPr lang="en-US" sz="2400" dirty="0"/>
              <a:t> </a:t>
            </a:r>
            <a:r>
              <a:rPr lang="hi-IN" sz="2400" dirty="0"/>
              <a:t>का.चि. धात्री चिकित्सित अध्याय </a:t>
            </a:r>
            <a:br>
              <a:rPr lang="hi-IN" sz="2400" dirty="0"/>
            </a:br>
            <a:r>
              <a:rPr lang="en-IN" sz="2400" dirty="0"/>
              <a:t>Why physician of </a:t>
            </a:r>
            <a:r>
              <a:rPr lang="en-IN" sz="2400" dirty="0" err="1"/>
              <a:t>Kaumarabhritya</a:t>
            </a:r>
            <a:r>
              <a:rPr lang="en-IN" sz="2400" dirty="0"/>
              <a:t> is great? It has been told that, physician of </a:t>
            </a:r>
            <a:r>
              <a:rPr lang="en-IN" sz="2400" dirty="0" err="1"/>
              <a:t>Kaumarabhritya</a:t>
            </a:r>
            <a:r>
              <a:rPr lang="en-IN" sz="2400" dirty="0"/>
              <a:t> always stands different from other doctors due to challenges that he faces</a:t>
            </a:r>
          </a:p>
        </p:txBody>
      </p:sp>
    </p:spTree>
    <p:extLst>
      <p:ext uri="{BB962C8B-B14F-4D97-AF65-F5344CB8AC3E}">
        <p14:creationId xmlns:p14="http://schemas.microsoft.com/office/powerpoint/2010/main" val="9894688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9C718-180F-28D5-C981-35279FE91DDA}"/>
              </a:ext>
            </a:extLst>
          </p:cNvPr>
          <p:cNvSpPr>
            <a:spLocks noGrp="1"/>
          </p:cNvSpPr>
          <p:nvPr>
            <p:ph type="title"/>
          </p:nvPr>
        </p:nvSpPr>
        <p:spPr>
          <a:xfrm>
            <a:off x="-115889" y="174172"/>
            <a:ext cx="4905603" cy="381000"/>
          </a:xfrm>
        </p:spPr>
        <p:txBody>
          <a:bodyPr>
            <a:normAutofit fontScale="90000"/>
          </a:bodyPr>
          <a:lstStyle/>
          <a:p>
            <a:r>
              <a:rPr lang="en-US" dirty="0"/>
              <a:t>Cont..</a:t>
            </a:r>
            <a:endParaRPr lang="en-IN" dirty="0"/>
          </a:p>
        </p:txBody>
      </p:sp>
      <p:sp>
        <p:nvSpPr>
          <p:cNvPr id="3" name="Content Placeholder 2">
            <a:extLst>
              <a:ext uri="{FF2B5EF4-FFF2-40B4-BE49-F238E27FC236}">
                <a16:creationId xmlns:a16="http://schemas.microsoft.com/office/drawing/2014/main" id="{489B636B-E463-2061-9559-95EB3E61F93F}"/>
              </a:ext>
            </a:extLst>
          </p:cNvPr>
          <p:cNvSpPr>
            <a:spLocks noGrp="1"/>
          </p:cNvSpPr>
          <p:nvPr>
            <p:ph idx="1"/>
          </p:nvPr>
        </p:nvSpPr>
        <p:spPr>
          <a:xfrm>
            <a:off x="1712910" y="2362201"/>
            <a:ext cx="10018713" cy="1752599"/>
          </a:xfrm>
        </p:spPr>
        <p:txBody>
          <a:bodyPr>
            <a:noAutofit/>
          </a:bodyPr>
          <a:lstStyle/>
          <a:p>
            <a:pPr marL="0" indent="0">
              <a:lnSpc>
                <a:spcPct val="150000"/>
              </a:lnSpc>
              <a:buNone/>
            </a:pPr>
            <a:r>
              <a:rPr lang="en-IN" dirty="0"/>
              <a:t>There are mainly three people in the world who performs their duty under stress. They are- </a:t>
            </a:r>
            <a:br>
              <a:rPr lang="en-IN" dirty="0"/>
            </a:br>
            <a:r>
              <a:rPr lang="en-IN" dirty="0"/>
              <a:t>1. </a:t>
            </a:r>
            <a:r>
              <a:rPr lang="hi-IN" dirty="0"/>
              <a:t>भिषक् (</a:t>
            </a:r>
            <a:r>
              <a:rPr lang="en-IN" dirty="0"/>
              <a:t>Physician of </a:t>
            </a:r>
            <a:r>
              <a:rPr lang="en-IN" dirty="0" err="1"/>
              <a:t>Kaumarabhritya</a:t>
            </a:r>
            <a:r>
              <a:rPr lang="en-IN" dirty="0"/>
              <a:t>). </a:t>
            </a:r>
            <a:br>
              <a:rPr lang="en-IN" dirty="0"/>
            </a:br>
            <a:r>
              <a:rPr lang="en-IN" dirty="0"/>
              <a:t>2. </a:t>
            </a:r>
            <a:r>
              <a:rPr lang="hi-IN" dirty="0"/>
              <a:t>धात्री </a:t>
            </a:r>
            <a:r>
              <a:rPr lang="en-IN" dirty="0"/>
              <a:t>or </a:t>
            </a:r>
            <a:r>
              <a:rPr lang="hi-IN" dirty="0"/>
              <a:t>माता (</a:t>
            </a:r>
            <a:r>
              <a:rPr lang="en-IN" dirty="0"/>
              <a:t>one who looks after and takes care of the baby). </a:t>
            </a:r>
            <a:br>
              <a:rPr lang="en-IN" dirty="0"/>
            </a:br>
            <a:r>
              <a:rPr lang="en-IN" dirty="0"/>
              <a:t>3. </a:t>
            </a:r>
            <a:r>
              <a:rPr lang="hi-IN" dirty="0"/>
              <a:t>बालक (</a:t>
            </a:r>
            <a:r>
              <a:rPr lang="en-IN" dirty="0"/>
              <a:t>who is dependent on others). </a:t>
            </a:r>
            <a:br>
              <a:rPr lang="en-IN" dirty="0"/>
            </a:br>
            <a:endParaRPr lang="en-IN" dirty="0"/>
          </a:p>
          <a:p>
            <a:pPr marL="0" indent="0">
              <a:lnSpc>
                <a:spcPct val="150000"/>
              </a:lnSpc>
              <a:buNone/>
            </a:pPr>
            <a:r>
              <a:rPr lang="en-IN" dirty="0"/>
              <a:t>and these three always experiences happiness and sadness (</a:t>
            </a:r>
            <a:r>
              <a:rPr lang="hi-IN" dirty="0"/>
              <a:t>सुःख </a:t>
            </a:r>
            <a:r>
              <a:rPr lang="en-IN" dirty="0"/>
              <a:t>and </a:t>
            </a:r>
            <a:r>
              <a:rPr lang="hi-IN" dirty="0"/>
              <a:t>दुःख).</a:t>
            </a:r>
            <a:endParaRPr lang="en-IN" dirty="0"/>
          </a:p>
          <a:p>
            <a:pPr marL="0" indent="0">
              <a:lnSpc>
                <a:spcPct val="150000"/>
              </a:lnSpc>
              <a:buNone/>
            </a:pPr>
            <a:endParaRPr lang="en-IN" dirty="0"/>
          </a:p>
        </p:txBody>
      </p:sp>
    </p:spTree>
    <p:extLst>
      <p:ext uri="{BB962C8B-B14F-4D97-AF65-F5344CB8AC3E}">
        <p14:creationId xmlns:p14="http://schemas.microsoft.com/office/powerpoint/2010/main" val="20260981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1930A-24FF-55E2-3562-59EDB78A4030}"/>
              </a:ext>
            </a:extLst>
          </p:cNvPr>
          <p:cNvSpPr>
            <a:spLocks noGrp="1"/>
          </p:cNvSpPr>
          <p:nvPr>
            <p:ph type="title"/>
          </p:nvPr>
        </p:nvSpPr>
        <p:spPr>
          <a:xfrm>
            <a:off x="1086643" y="349801"/>
            <a:ext cx="10018713" cy="566057"/>
          </a:xfrm>
        </p:spPr>
        <p:txBody>
          <a:bodyPr>
            <a:normAutofit fontScale="90000"/>
          </a:bodyPr>
          <a:lstStyle/>
          <a:p>
            <a:r>
              <a:rPr lang="en-US" b="1" dirty="0"/>
              <a:t>Terminologies used in </a:t>
            </a:r>
            <a:r>
              <a:rPr lang="en-US" b="1" dirty="0" err="1"/>
              <a:t>Kaumarbhritya</a:t>
            </a:r>
            <a:endParaRPr lang="en-IN" b="1" dirty="0"/>
          </a:p>
        </p:txBody>
      </p:sp>
      <p:sp>
        <p:nvSpPr>
          <p:cNvPr id="7" name="Content Placeholder 6">
            <a:extLst>
              <a:ext uri="{FF2B5EF4-FFF2-40B4-BE49-F238E27FC236}">
                <a16:creationId xmlns:a16="http://schemas.microsoft.com/office/drawing/2014/main" id="{BA35EDE3-BDFA-CAB7-61E6-1EC6D2FCBCDF}"/>
              </a:ext>
            </a:extLst>
          </p:cNvPr>
          <p:cNvSpPr>
            <a:spLocks noGrp="1"/>
          </p:cNvSpPr>
          <p:nvPr>
            <p:ph idx="1"/>
          </p:nvPr>
        </p:nvSpPr>
        <p:spPr>
          <a:xfrm>
            <a:off x="1807029" y="1382487"/>
            <a:ext cx="9695994" cy="4408714"/>
          </a:xfrm>
        </p:spPr>
        <p:txBody>
          <a:bodyPr/>
          <a:lstStyle/>
          <a:p>
            <a:r>
              <a:rPr lang="hi-IN" dirty="0">
                <a:highlight>
                  <a:srgbClr val="FFFF00"/>
                </a:highlight>
              </a:rPr>
              <a:t>बालक</a:t>
            </a:r>
            <a:r>
              <a:rPr lang="hi-IN" dirty="0"/>
              <a:t> </a:t>
            </a:r>
            <a:endParaRPr lang="en-US" dirty="0"/>
          </a:p>
          <a:p>
            <a:pPr marL="0" indent="0">
              <a:buNone/>
            </a:pPr>
            <a:r>
              <a:rPr lang="hi-IN" dirty="0"/>
              <a:t>निरुक्ति- बल्यते बलते वा |बल संचलने (अमरकोष)</a:t>
            </a:r>
            <a:endParaRPr lang="en-US" dirty="0"/>
          </a:p>
          <a:p>
            <a:pPr marL="0" indent="0">
              <a:buNone/>
            </a:pPr>
            <a:r>
              <a:rPr lang="hi-IN" dirty="0"/>
              <a:t>जिसमे बल का आधान हो, बल का संचालन हो </a:t>
            </a:r>
            <a:endParaRPr lang="en-US" dirty="0"/>
          </a:p>
          <a:p>
            <a:r>
              <a:rPr lang="hi-IN" dirty="0">
                <a:highlight>
                  <a:srgbClr val="FFFF00"/>
                </a:highlight>
              </a:rPr>
              <a:t>शिशु</a:t>
            </a:r>
            <a:r>
              <a:rPr lang="hi-IN" dirty="0"/>
              <a:t> </a:t>
            </a:r>
            <a:endParaRPr lang="en-US" dirty="0"/>
          </a:p>
          <a:p>
            <a:pPr marL="0" indent="0">
              <a:buNone/>
            </a:pPr>
            <a:r>
              <a:rPr lang="hi-IN" dirty="0"/>
              <a:t>निरुक्ति- अतिशय शयनेन इति शिशु । जो ज़्यादा सोता है । </a:t>
            </a:r>
            <a:endParaRPr lang="en-US" dirty="0"/>
          </a:p>
          <a:p>
            <a:r>
              <a:rPr lang="hi-IN" dirty="0">
                <a:highlight>
                  <a:srgbClr val="FFFF00"/>
                </a:highlight>
              </a:rPr>
              <a:t>कुमार</a:t>
            </a:r>
            <a:endParaRPr lang="en-US" dirty="0">
              <a:highlight>
                <a:srgbClr val="FFFF00"/>
              </a:highlight>
            </a:endParaRPr>
          </a:p>
          <a:p>
            <a:pPr marL="0" indent="0">
              <a:buNone/>
            </a:pPr>
            <a:r>
              <a:rPr lang="hi-IN" dirty="0"/>
              <a:t>निरुक्ति- कुमारयति क्रीड़यति । जो क्रीड़ा करता है</a:t>
            </a:r>
            <a:endParaRPr lang="en-US" dirty="0"/>
          </a:p>
          <a:p>
            <a:pPr marL="0" indent="0">
              <a:buNone/>
            </a:pPr>
            <a:endParaRPr lang="en-IN" dirty="0"/>
          </a:p>
        </p:txBody>
      </p:sp>
    </p:spTree>
    <p:extLst>
      <p:ext uri="{BB962C8B-B14F-4D97-AF65-F5344CB8AC3E}">
        <p14:creationId xmlns:p14="http://schemas.microsoft.com/office/powerpoint/2010/main" val="3790895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DAC6C1-C437-0D3E-EC04-71B4CA7946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A827A0-5E34-DB5D-8E14-7AD39D7AA7FA}"/>
              </a:ext>
            </a:extLst>
          </p:cNvPr>
          <p:cNvSpPr>
            <a:spLocks noGrp="1"/>
          </p:cNvSpPr>
          <p:nvPr>
            <p:ph type="title"/>
          </p:nvPr>
        </p:nvSpPr>
        <p:spPr>
          <a:xfrm>
            <a:off x="1086643" y="349801"/>
            <a:ext cx="10018713" cy="566057"/>
          </a:xfrm>
        </p:spPr>
        <p:txBody>
          <a:bodyPr>
            <a:normAutofit fontScale="90000"/>
          </a:bodyPr>
          <a:lstStyle/>
          <a:p>
            <a:r>
              <a:rPr lang="en-US" b="1" dirty="0"/>
              <a:t>Cont..</a:t>
            </a:r>
            <a:endParaRPr lang="en-IN" b="1" dirty="0"/>
          </a:p>
        </p:txBody>
      </p:sp>
      <p:sp>
        <p:nvSpPr>
          <p:cNvPr id="7" name="Content Placeholder 6">
            <a:extLst>
              <a:ext uri="{FF2B5EF4-FFF2-40B4-BE49-F238E27FC236}">
                <a16:creationId xmlns:a16="http://schemas.microsoft.com/office/drawing/2014/main" id="{BDAACB9A-ECCE-F347-8674-213106AC1269}"/>
              </a:ext>
            </a:extLst>
          </p:cNvPr>
          <p:cNvSpPr>
            <a:spLocks noGrp="1"/>
          </p:cNvSpPr>
          <p:nvPr>
            <p:ph idx="1"/>
          </p:nvPr>
        </p:nvSpPr>
        <p:spPr>
          <a:xfrm>
            <a:off x="1807029" y="1382487"/>
            <a:ext cx="9695994" cy="4408714"/>
          </a:xfrm>
        </p:spPr>
        <p:txBody>
          <a:bodyPr/>
          <a:lstStyle/>
          <a:p>
            <a:r>
              <a:rPr lang="hi-IN" dirty="0">
                <a:highlight>
                  <a:srgbClr val="FFFF00"/>
                </a:highlight>
              </a:rPr>
              <a:t>नवजात </a:t>
            </a:r>
            <a:endParaRPr lang="en-US" dirty="0"/>
          </a:p>
          <a:p>
            <a:pPr marL="0" indent="0">
              <a:buNone/>
            </a:pPr>
            <a:r>
              <a:rPr lang="en-US" dirty="0"/>
              <a:t>1</a:t>
            </a:r>
            <a:r>
              <a:rPr lang="en-US" baseline="30000" dirty="0"/>
              <a:t>st</a:t>
            </a:r>
            <a:r>
              <a:rPr lang="en-US" dirty="0"/>
              <a:t> month of new born (birth to 28 days)</a:t>
            </a:r>
          </a:p>
          <a:p>
            <a:pPr marL="0" indent="0">
              <a:buNone/>
            </a:pPr>
            <a:r>
              <a:rPr lang="hi-IN" dirty="0">
                <a:highlight>
                  <a:srgbClr val="FFFF00"/>
                </a:highlight>
              </a:rPr>
              <a:t>सद्योजात</a:t>
            </a:r>
            <a:r>
              <a:rPr lang="hi-IN" dirty="0"/>
              <a:t> </a:t>
            </a:r>
            <a:endParaRPr lang="en-US" dirty="0"/>
          </a:p>
          <a:p>
            <a:pPr marL="0" indent="0">
              <a:buNone/>
            </a:pPr>
            <a:r>
              <a:rPr lang="en-US" dirty="0"/>
              <a:t>First 24 </a:t>
            </a:r>
            <a:r>
              <a:rPr lang="en-US" dirty="0" err="1"/>
              <a:t>hr</a:t>
            </a:r>
            <a:r>
              <a:rPr lang="en-US" dirty="0"/>
              <a:t> after birth</a:t>
            </a:r>
          </a:p>
          <a:p>
            <a:r>
              <a:rPr lang="hi-IN" dirty="0">
                <a:highlight>
                  <a:srgbClr val="FFFF00"/>
                </a:highlight>
              </a:rPr>
              <a:t>जातमात्र</a:t>
            </a:r>
            <a:endParaRPr lang="en-US" dirty="0">
              <a:highlight>
                <a:srgbClr val="FFFF00"/>
              </a:highlight>
            </a:endParaRPr>
          </a:p>
          <a:p>
            <a:pPr marL="0" indent="0">
              <a:buNone/>
            </a:pPr>
            <a:r>
              <a:rPr lang="en-IN" dirty="0"/>
              <a:t>After birth till cutting of </a:t>
            </a:r>
            <a:r>
              <a:rPr lang="en-IN" dirty="0" err="1"/>
              <a:t>umblical</a:t>
            </a:r>
            <a:r>
              <a:rPr lang="en-IN" dirty="0"/>
              <a:t> cord</a:t>
            </a:r>
          </a:p>
        </p:txBody>
      </p:sp>
    </p:spTree>
    <p:extLst>
      <p:ext uri="{BB962C8B-B14F-4D97-AF65-F5344CB8AC3E}">
        <p14:creationId xmlns:p14="http://schemas.microsoft.com/office/powerpoint/2010/main" val="8850143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8FCA87-DFC1-B80F-C20D-8702B9446A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E3A098-8E7C-B8DC-B6BB-6BDCBAAB0607}"/>
              </a:ext>
            </a:extLst>
          </p:cNvPr>
          <p:cNvSpPr>
            <a:spLocks noGrp="1"/>
          </p:cNvSpPr>
          <p:nvPr>
            <p:ph type="title"/>
          </p:nvPr>
        </p:nvSpPr>
        <p:spPr>
          <a:xfrm>
            <a:off x="1086643" y="349801"/>
            <a:ext cx="10018713" cy="566057"/>
          </a:xfrm>
        </p:spPr>
        <p:txBody>
          <a:bodyPr>
            <a:normAutofit fontScale="90000"/>
          </a:bodyPr>
          <a:lstStyle/>
          <a:p>
            <a:r>
              <a:rPr lang="en-US" b="1" dirty="0" err="1"/>
              <a:t>Cont</a:t>
            </a:r>
            <a:r>
              <a:rPr lang="en-US" b="1" dirty="0"/>
              <a:t>…</a:t>
            </a:r>
            <a:endParaRPr lang="en-IN" b="1" dirty="0"/>
          </a:p>
        </p:txBody>
      </p:sp>
      <p:sp>
        <p:nvSpPr>
          <p:cNvPr id="7" name="Content Placeholder 6">
            <a:extLst>
              <a:ext uri="{FF2B5EF4-FFF2-40B4-BE49-F238E27FC236}">
                <a16:creationId xmlns:a16="http://schemas.microsoft.com/office/drawing/2014/main" id="{56B53539-D06D-BDCD-05D9-E5F5A039B75A}"/>
              </a:ext>
            </a:extLst>
          </p:cNvPr>
          <p:cNvSpPr>
            <a:spLocks noGrp="1"/>
          </p:cNvSpPr>
          <p:nvPr>
            <p:ph idx="1"/>
          </p:nvPr>
        </p:nvSpPr>
        <p:spPr>
          <a:xfrm>
            <a:off x="1807029" y="1382487"/>
            <a:ext cx="9695994" cy="4408714"/>
          </a:xfrm>
        </p:spPr>
        <p:txBody>
          <a:bodyPr/>
          <a:lstStyle/>
          <a:p>
            <a:r>
              <a:rPr lang="en-US" dirty="0"/>
              <a:t>P</a:t>
            </a:r>
            <a:r>
              <a:rPr lang="en-US" dirty="0">
                <a:highlight>
                  <a:srgbClr val="FFFF00"/>
                </a:highlight>
              </a:rPr>
              <a:t>e</a:t>
            </a:r>
            <a:r>
              <a:rPr lang="en-US" dirty="0"/>
              <a:t>diatrics word-American origin</a:t>
            </a:r>
          </a:p>
          <a:p>
            <a:r>
              <a:rPr lang="en-US" dirty="0" err="1"/>
              <a:t>P</a:t>
            </a:r>
            <a:r>
              <a:rPr lang="en-US" dirty="0" err="1">
                <a:highlight>
                  <a:srgbClr val="FFFF00"/>
                </a:highlight>
              </a:rPr>
              <a:t>ae</a:t>
            </a:r>
            <a:r>
              <a:rPr lang="en-US" dirty="0" err="1"/>
              <a:t>diatrics</a:t>
            </a:r>
            <a:r>
              <a:rPr lang="en-US" dirty="0"/>
              <a:t> word- British origin</a:t>
            </a:r>
          </a:p>
          <a:p>
            <a:pPr marL="0" indent="0">
              <a:buNone/>
            </a:pPr>
            <a:r>
              <a:rPr lang="en-US" dirty="0">
                <a:solidFill>
                  <a:srgbClr val="FF0000"/>
                </a:solidFill>
              </a:rPr>
              <a:t>Pais</a:t>
            </a:r>
            <a:r>
              <a:rPr lang="en-US" dirty="0"/>
              <a:t> means child</a:t>
            </a:r>
          </a:p>
          <a:p>
            <a:pPr marL="0" indent="0">
              <a:buNone/>
            </a:pPr>
            <a:r>
              <a:rPr lang="en-US" dirty="0" err="1">
                <a:solidFill>
                  <a:srgbClr val="FF0000"/>
                </a:solidFill>
              </a:rPr>
              <a:t>Iatros</a:t>
            </a:r>
            <a:r>
              <a:rPr lang="en-US" dirty="0"/>
              <a:t> means doctor or healer</a:t>
            </a:r>
          </a:p>
          <a:p>
            <a:pPr marL="0" indent="0">
              <a:buNone/>
            </a:pPr>
            <a:r>
              <a:rPr lang="en-US" dirty="0"/>
              <a:t>Perinatal period – 28</a:t>
            </a:r>
            <a:r>
              <a:rPr lang="en-US" baseline="30000" dirty="0"/>
              <a:t>th</a:t>
            </a:r>
            <a:r>
              <a:rPr lang="en-US" dirty="0"/>
              <a:t> week of gestation to 7</a:t>
            </a:r>
            <a:r>
              <a:rPr lang="en-US" baseline="30000" dirty="0"/>
              <a:t> </a:t>
            </a:r>
            <a:r>
              <a:rPr lang="en-US" dirty="0"/>
              <a:t>days after birth</a:t>
            </a:r>
          </a:p>
          <a:p>
            <a:pPr marL="0" indent="0">
              <a:buNone/>
            </a:pPr>
            <a:r>
              <a:rPr lang="en-US" dirty="0"/>
              <a:t>Extended perinatal period – 22</a:t>
            </a:r>
            <a:r>
              <a:rPr lang="en-US" baseline="30000" dirty="0"/>
              <a:t>nd</a:t>
            </a:r>
            <a:r>
              <a:rPr lang="en-US" dirty="0"/>
              <a:t> week of gestation to 7</a:t>
            </a:r>
            <a:r>
              <a:rPr lang="en-US" baseline="30000" dirty="0"/>
              <a:t> </a:t>
            </a:r>
            <a:r>
              <a:rPr lang="en-US" dirty="0"/>
              <a:t>days after birth</a:t>
            </a:r>
            <a:endParaRPr lang="en-IN" dirty="0"/>
          </a:p>
        </p:txBody>
      </p:sp>
    </p:spTree>
    <p:extLst>
      <p:ext uri="{BB962C8B-B14F-4D97-AF65-F5344CB8AC3E}">
        <p14:creationId xmlns:p14="http://schemas.microsoft.com/office/powerpoint/2010/main" val="3932879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030CA-AD0E-AF91-100A-C104C4B7B0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C7C18C-F479-B681-AE11-C06255D217FC}"/>
              </a:ext>
            </a:extLst>
          </p:cNvPr>
          <p:cNvSpPr>
            <a:spLocks noGrp="1"/>
          </p:cNvSpPr>
          <p:nvPr>
            <p:ph type="title"/>
          </p:nvPr>
        </p:nvSpPr>
        <p:spPr>
          <a:xfrm>
            <a:off x="1086643" y="0"/>
            <a:ext cx="10018713" cy="566057"/>
          </a:xfrm>
        </p:spPr>
        <p:txBody>
          <a:bodyPr>
            <a:normAutofit fontScale="90000"/>
          </a:bodyPr>
          <a:lstStyle/>
          <a:p>
            <a:r>
              <a:rPr lang="en-US" b="1" dirty="0" err="1"/>
              <a:t>Cont</a:t>
            </a:r>
            <a:r>
              <a:rPr lang="en-US" b="1" dirty="0"/>
              <a:t>…</a:t>
            </a:r>
            <a:endParaRPr lang="en-IN" b="1" dirty="0"/>
          </a:p>
        </p:txBody>
      </p:sp>
      <p:sp>
        <p:nvSpPr>
          <p:cNvPr id="7" name="Content Placeholder 6">
            <a:extLst>
              <a:ext uri="{FF2B5EF4-FFF2-40B4-BE49-F238E27FC236}">
                <a16:creationId xmlns:a16="http://schemas.microsoft.com/office/drawing/2014/main" id="{D9CEBE2A-7FB7-06BC-35D3-31010A60C5F6}"/>
              </a:ext>
            </a:extLst>
          </p:cNvPr>
          <p:cNvSpPr>
            <a:spLocks noGrp="1"/>
          </p:cNvSpPr>
          <p:nvPr>
            <p:ph idx="1"/>
          </p:nvPr>
        </p:nvSpPr>
        <p:spPr>
          <a:xfrm>
            <a:off x="1937658" y="1730830"/>
            <a:ext cx="9695994" cy="4408714"/>
          </a:xfrm>
        </p:spPr>
        <p:txBody>
          <a:bodyPr>
            <a:noAutofit/>
          </a:bodyPr>
          <a:lstStyle/>
          <a:p>
            <a:pPr>
              <a:lnSpc>
                <a:spcPct val="150000"/>
              </a:lnSpc>
            </a:pPr>
            <a:r>
              <a:rPr lang="en-US" sz="2200" dirty="0"/>
              <a:t>Gestational age- the duration of gestation is measured from 1</a:t>
            </a:r>
            <a:r>
              <a:rPr lang="en-US" sz="2200" baseline="30000" dirty="0"/>
              <a:t>st</a:t>
            </a:r>
            <a:r>
              <a:rPr lang="en-US" sz="2200" dirty="0"/>
              <a:t> day of last menstrual period and gestation period or age is expressed in completed weeks and days</a:t>
            </a:r>
          </a:p>
          <a:p>
            <a:pPr>
              <a:lnSpc>
                <a:spcPct val="150000"/>
              </a:lnSpc>
              <a:buFont typeface="Wingdings" panose="05000000000000000000" pitchFamily="2" charset="2"/>
              <a:buChar char="ü"/>
            </a:pPr>
            <a:r>
              <a:rPr lang="en-US" sz="2200" dirty="0"/>
              <a:t>Adequate for gestational age (AGA) - babies with birth weight of between  10</a:t>
            </a:r>
            <a:r>
              <a:rPr lang="en-US" sz="2200" baseline="30000" dirty="0"/>
              <a:t>th </a:t>
            </a:r>
            <a:r>
              <a:rPr lang="en-US" sz="2200" dirty="0"/>
              <a:t> and 90</a:t>
            </a:r>
            <a:r>
              <a:rPr lang="en-US" sz="2200" baseline="30000" dirty="0"/>
              <a:t>th</a:t>
            </a:r>
            <a:r>
              <a:rPr lang="en-US" sz="2200" dirty="0"/>
              <a:t> percentile for that gestational age</a:t>
            </a:r>
          </a:p>
          <a:p>
            <a:pPr>
              <a:lnSpc>
                <a:spcPct val="150000"/>
              </a:lnSpc>
              <a:buFont typeface="Wingdings" panose="05000000000000000000" pitchFamily="2" charset="2"/>
              <a:buChar char="ü"/>
            </a:pPr>
            <a:r>
              <a:rPr lang="en-US" sz="2200" dirty="0"/>
              <a:t>Small for gestational age (SGA) –babies with birth weight of less than 10</a:t>
            </a:r>
            <a:r>
              <a:rPr lang="en-US" sz="2200" baseline="30000" dirty="0"/>
              <a:t>th</a:t>
            </a:r>
            <a:r>
              <a:rPr lang="en-US" sz="2200" dirty="0"/>
              <a:t> percentile for that gestational age</a:t>
            </a:r>
          </a:p>
          <a:p>
            <a:pPr>
              <a:lnSpc>
                <a:spcPct val="150000"/>
              </a:lnSpc>
              <a:buFont typeface="Wingdings" panose="05000000000000000000" pitchFamily="2" charset="2"/>
              <a:buChar char="ü"/>
            </a:pPr>
            <a:r>
              <a:rPr lang="en-US" sz="2200" dirty="0"/>
              <a:t>Large for gestational age (LGA) –babies with birth weight of more  than 90</a:t>
            </a:r>
            <a:r>
              <a:rPr lang="en-US" sz="2200" baseline="30000" dirty="0"/>
              <a:t>th</a:t>
            </a:r>
            <a:r>
              <a:rPr lang="en-US" sz="2200" dirty="0"/>
              <a:t> percentile for that gestational age</a:t>
            </a:r>
          </a:p>
          <a:p>
            <a:pPr>
              <a:lnSpc>
                <a:spcPct val="150000"/>
              </a:lnSpc>
            </a:pPr>
            <a:endParaRPr lang="en-IN" sz="2200" dirty="0"/>
          </a:p>
        </p:txBody>
      </p:sp>
    </p:spTree>
    <p:extLst>
      <p:ext uri="{BB962C8B-B14F-4D97-AF65-F5344CB8AC3E}">
        <p14:creationId xmlns:p14="http://schemas.microsoft.com/office/powerpoint/2010/main" val="1789542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DAFA3DB-DB95-1A63-2A58-BD0892CC40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24743" y="0"/>
            <a:ext cx="8055428" cy="6834328"/>
          </a:xfrm>
          <a:prstGeom prst="rect">
            <a:avLst/>
          </a:prstGeom>
        </p:spPr>
      </p:pic>
    </p:spTree>
    <p:extLst>
      <p:ext uri="{BB962C8B-B14F-4D97-AF65-F5344CB8AC3E}">
        <p14:creationId xmlns:p14="http://schemas.microsoft.com/office/powerpoint/2010/main" val="20028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B7451-B7AA-D5F1-C6E6-B14DD8F1D985}"/>
              </a:ext>
            </a:extLst>
          </p:cNvPr>
          <p:cNvSpPr>
            <a:spLocks noGrp="1"/>
          </p:cNvSpPr>
          <p:nvPr>
            <p:ph type="title"/>
          </p:nvPr>
        </p:nvSpPr>
        <p:spPr/>
        <p:txBody>
          <a:bodyPr/>
          <a:lstStyle/>
          <a:p>
            <a:r>
              <a:rPr lang="en-US" b="1" dirty="0" err="1">
                <a:highlight>
                  <a:srgbClr val="FFFF00"/>
                </a:highlight>
                <a:latin typeface="Times New Roman" panose="02020603050405020304" pitchFamily="18" charset="0"/>
                <a:cs typeface="Times New Roman" panose="02020603050405020304" pitchFamily="18" charset="0"/>
              </a:rPr>
              <a:t>Cource</a:t>
            </a:r>
            <a:r>
              <a:rPr lang="en-US" b="1" dirty="0">
                <a:highlight>
                  <a:srgbClr val="FFFF00"/>
                </a:highlight>
                <a:latin typeface="Times New Roman" panose="02020603050405020304" pitchFamily="18" charset="0"/>
                <a:cs typeface="Times New Roman" panose="02020603050405020304" pitchFamily="18" charset="0"/>
              </a:rPr>
              <a:t> Learning Outcomes</a:t>
            </a:r>
            <a:br>
              <a:rPr lang="en-US" b="1" dirty="0">
                <a:highlight>
                  <a:srgbClr val="FFFF00"/>
                </a:highlight>
                <a:latin typeface="Times New Roman" panose="02020603050405020304" pitchFamily="18" charset="0"/>
                <a:cs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F47130DC-8B28-7EA1-058A-7227F30E2FF5}"/>
              </a:ext>
            </a:extLst>
          </p:cNvPr>
          <p:cNvSpPr>
            <a:spLocks noGrp="1"/>
          </p:cNvSpPr>
          <p:nvPr>
            <p:ph idx="1"/>
          </p:nvPr>
        </p:nvSpPr>
        <p:spPr>
          <a:xfrm>
            <a:off x="1382486" y="2046515"/>
            <a:ext cx="10482943" cy="4528456"/>
          </a:xfrm>
        </p:spPr>
        <p:txBody>
          <a:bodyPr>
            <a:noAutofit/>
          </a:bodyPr>
          <a:lstStyle/>
          <a:p>
            <a:pPr marL="0" indent="0" algn="ctr">
              <a:buNone/>
            </a:pPr>
            <a:endParaRPr lang="en-IN" b="1" dirty="0">
              <a:latin typeface="Times New Roman" panose="02020603050405020304" pitchFamily="18" charset="0"/>
              <a:cs typeface="Times New Roman" panose="02020603050405020304" pitchFamily="18" charset="0"/>
            </a:endParaRPr>
          </a:p>
          <a:p>
            <a:pPr>
              <a:lnSpc>
                <a:spcPct val="250000"/>
              </a:lnSpc>
            </a:pPr>
            <a:r>
              <a:rPr lang="en-US" dirty="0"/>
              <a:t>Evaluate normal growth and development and its deviation in children.</a:t>
            </a:r>
          </a:p>
          <a:p>
            <a:pPr>
              <a:lnSpc>
                <a:spcPct val="250000"/>
              </a:lnSpc>
            </a:pPr>
            <a:r>
              <a:rPr lang="en-US" dirty="0"/>
              <a:t>Demonstrate knowledge and skills in assessing and intervening child health through Ayurveda with research updates</a:t>
            </a:r>
            <a:br>
              <a:rPr lang="en-IN" dirty="0">
                <a:latin typeface="Times New Roman" panose="02020603050405020304" pitchFamily="18" charset="0"/>
                <a:cs typeface="Times New Roman" panose="02020603050405020304" pitchFamily="18" charset="0"/>
              </a:rPr>
            </a:br>
            <a:endParaRPr lang="en-IN"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3532241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EF58F-09DE-9FFA-1F63-16911AC65EAA}"/>
              </a:ext>
            </a:extLst>
          </p:cNvPr>
          <p:cNvSpPr>
            <a:spLocks noGrp="1"/>
          </p:cNvSpPr>
          <p:nvPr>
            <p:ph type="title"/>
          </p:nvPr>
        </p:nvSpPr>
        <p:spPr>
          <a:xfrm>
            <a:off x="2398712" y="108858"/>
            <a:ext cx="7071860" cy="381000"/>
          </a:xfrm>
        </p:spPr>
        <p:txBody>
          <a:bodyPr>
            <a:normAutofit fontScale="90000"/>
          </a:bodyPr>
          <a:lstStyle/>
          <a:p>
            <a:r>
              <a:rPr lang="en-US" dirty="0" err="1"/>
              <a:t>Cont</a:t>
            </a:r>
            <a:r>
              <a:rPr lang="en-US" dirty="0"/>
              <a:t>…</a:t>
            </a:r>
            <a:endParaRPr lang="en-IN" dirty="0"/>
          </a:p>
        </p:txBody>
      </p:sp>
      <p:sp>
        <p:nvSpPr>
          <p:cNvPr id="3" name="Content Placeholder 2">
            <a:extLst>
              <a:ext uri="{FF2B5EF4-FFF2-40B4-BE49-F238E27FC236}">
                <a16:creationId xmlns:a16="http://schemas.microsoft.com/office/drawing/2014/main" id="{80DA7564-C7AB-6264-6DF5-D62E287AB3E2}"/>
              </a:ext>
            </a:extLst>
          </p:cNvPr>
          <p:cNvSpPr>
            <a:spLocks noGrp="1"/>
          </p:cNvSpPr>
          <p:nvPr>
            <p:ph idx="1"/>
          </p:nvPr>
        </p:nvSpPr>
        <p:spPr>
          <a:xfrm>
            <a:off x="2133600" y="849087"/>
            <a:ext cx="9369423" cy="4942114"/>
          </a:xfrm>
        </p:spPr>
        <p:txBody>
          <a:bodyPr/>
          <a:lstStyle/>
          <a:p>
            <a:pPr>
              <a:lnSpc>
                <a:spcPct val="150000"/>
              </a:lnSpc>
            </a:pPr>
            <a:r>
              <a:rPr lang="en-US" sz="2400" dirty="0"/>
              <a:t>Term baby – born between 37-41 week </a:t>
            </a:r>
          </a:p>
          <a:p>
            <a:pPr>
              <a:lnSpc>
                <a:spcPct val="150000"/>
              </a:lnSpc>
            </a:pPr>
            <a:r>
              <a:rPr lang="en-US" sz="2400" dirty="0"/>
              <a:t>Pre term baby – born before 37 week</a:t>
            </a:r>
          </a:p>
          <a:p>
            <a:pPr>
              <a:lnSpc>
                <a:spcPct val="150000"/>
              </a:lnSpc>
            </a:pPr>
            <a:r>
              <a:rPr lang="en-US" sz="2400" dirty="0"/>
              <a:t>Post term baby – born after 41 week </a:t>
            </a:r>
          </a:p>
          <a:p>
            <a:endParaRPr lang="en-IN" dirty="0"/>
          </a:p>
        </p:txBody>
      </p:sp>
    </p:spTree>
    <p:extLst>
      <p:ext uri="{BB962C8B-B14F-4D97-AF65-F5344CB8AC3E}">
        <p14:creationId xmlns:p14="http://schemas.microsoft.com/office/powerpoint/2010/main" val="17657213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2E8261-3030-082C-6ABE-EA26D335AA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30EEC9-BAF8-F922-6FCB-EFD906646347}"/>
              </a:ext>
            </a:extLst>
          </p:cNvPr>
          <p:cNvSpPr>
            <a:spLocks noGrp="1"/>
          </p:cNvSpPr>
          <p:nvPr>
            <p:ph type="title"/>
          </p:nvPr>
        </p:nvSpPr>
        <p:spPr>
          <a:xfrm>
            <a:off x="1086643" y="0"/>
            <a:ext cx="10018713" cy="566057"/>
          </a:xfrm>
        </p:spPr>
        <p:txBody>
          <a:bodyPr>
            <a:normAutofit fontScale="90000"/>
          </a:bodyPr>
          <a:lstStyle/>
          <a:p>
            <a:r>
              <a:rPr lang="en-US" b="1" dirty="0" err="1"/>
              <a:t>Cont</a:t>
            </a:r>
            <a:r>
              <a:rPr lang="en-US" b="1" dirty="0"/>
              <a:t>…</a:t>
            </a:r>
            <a:endParaRPr lang="en-IN" b="1" dirty="0"/>
          </a:p>
        </p:txBody>
      </p:sp>
      <p:sp>
        <p:nvSpPr>
          <p:cNvPr id="7" name="Content Placeholder 6">
            <a:extLst>
              <a:ext uri="{FF2B5EF4-FFF2-40B4-BE49-F238E27FC236}">
                <a16:creationId xmlns:a16="http://schemas.microsoft.com/office/drawing/2014/main" id="{20D1DC4C-32CE-1518-9C10-4D1E2C2B4EE1}"/>
              </a:ext>
            </a:extLst>
          </p:cNvPr>
          <p:cNvSpPr>
            <a:spLocks noGrp="1"/>
          </p:cNvSpPr>
          <p:nvPr>
            <p:ph idx="1"/>
          </p:nvPr>
        </p:nvSpPr>
        <p:spPr>
          <a:xfrm>
            <a:off x="1937658" y="1730830"/>
            <a:ext cx="9695994" cy="4408714"/>
          </a:xfrm>
        </p:spPr>
        <p:txBody>
          <a:bodyPr>
            <a:noAutofit/>
          </a:bodyPr>
          <a:lstStyle/>
          <a:p>
            <a:pPr>
              <a:lnSpc>
                <a:spcPct val="150000"/>
              </a:lnSpc>
            </a:pPr>
            <a:r>
              <a:rPr lang="en-US" sz="2200" dirty="0"/>
              <a:t>Average weight of new born baby at birth in </a:t>
            </a:r>
            <a:r>
              <a:rPr lang="en-US" sz="2200" dirty="0" err="1"/>
              <a:t>india</a:t>
            </a:r>
            <a:r>
              <a:rPr lang="en-US" sz="2200" dirty="0"/>
              <a:t>  - 2.9 kg (in range 2500-3500g)</a:t>
            </a:r>
          </a:p>
          <a:p>
            <a:pPr>
              <a:lnSpc>
                <a:spcPct val="150000"/>
              </a:lnSpc>
            </a:pPr>
            <a:r>
              <a:rPr lang="en-US" sz="2200" dirty="0"/>
              <a:t>Low birth weight (LBW)- birth weight less than 2500 g</a:t>
            </a:r>
          </a:p>
          <a:p>
            <a:pPr>
              <a:lnSpc>
                <a:spcPct val="150000"/>
              </a:lnSpc>
            </a:pPr>
            <a:r>
              <a:rPr lang="en-US" sz="2200" dirty="0"/>
              <a:t>High risk low birth weight - birth weight less than 2000 g</a:t>
            </a:r>
          </a:p>
          <a:p>
            <a:pPr>
              <a:lnSpc>
                <a:spcPct val="150000"/>
              </a:lnSpc>
            </a:pPr>
            <a:r>
              <a:rPr lang="en-US" sz="2200" dirty="0"/>
              <a:t>Very low birth weight (VLBW) – BIRTH WEIGHT LESS THAN 1500G</a:t>
            </a:r>
          </a:p>
          <a:p>
            <a:pPr>
              <a:lnSpc>
                <a:spcPct val="150000"/>
              </a:lnSpc>
            </a:pPr>
            <a:r>
              <a:rPr lang="en-US" sz="2200" dirty="0"/>
              <a:t>Extreme low birth weight (ELBW)- birth weight less than  1000g</a:t>
            </a:r>
          </a:p>
          <a:p>
            <a:pPr>
              <a:lnSpc>
                <a:spcPct val="150000"/>
              </a:lnSpc>
            </a:pPr>
            <a:r>
              <a:rPr lang="en-US" sz="2200" dirty="0"/>
              <a:t>Micro </a:t>
            </a:r>
            <a:r>
              <a:rPr lang="en-US" sz="2200" dirty="0" err="1"/>
              <a:t>premie</a:t>
            </a:r>
            <a:r>
              <a:rPr lang="en-US" sz="2200" dirty="0"/>
              <a:t> – birth weight less than 800 g</a:t>
            </a:r>
          </a:p>
          <a:p>
            <a:pPr>
              <a:lnSpc>
                <a:spcPct val="150000"/>
              </a:lnSpc>
            </a:pPr>
            <a:endParaRPr lang="en-IN" sz="2200" dirty="0"/>
          </a:p>
        </p:txBody>
      </p:sp>
    </p:spTree>
    <p:extLst>
      <p:ext uri="{BB962C8B-B14F-4D97-AF65-F5344CB8AC3E}">
        <p14:creationId xmlns:p14="http://schemas.microsoft.com/office/powerpoint/2010/main" val="24472657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C5C362-59F9-0146-5105-AF78731A8E3C}"/>
            </a:ext>
          </a:extLst>
        </p:cNvPr>
        <p:cNvGrpSpPr/>
        <p:nvPr/>
      </p:nvGrpSpPr>
      <p:grpSpPr>
        <a:xfrm>
          <a:off x="0" y="0"/>
          <a:ext cx="0" cy="0"/>
          <a:chOff x="0" y="0"/>
          <a:chExt cx="0" cy="0"/>
        </a:xfrm>
      </p:grpSpPr>
      <p:pic>
        <p:nvPicPr>
          <p:cNvPr id="9" name="Content Placeholder 8">
            <a:extLst>
              <a:ext uri="{FF2B5EF4-FFF2-40B4-BE49-F238E27FC236}">
                <a16:creationId xmlns:a16="http://schemas.microsoft.com/office/drawing/2014/main" id="{6A52FD51-693D-97A0-B71D-E19CF843930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88698" y="380999"/>
            <a:ext cx="10371930" cy="5834211"/>
          </a:xfrm>
        </p:spPr>
      </p:pic>
    </p:spTree>
    <p:extLst>
      <p:ext uri="{BB962C8B-B14F-4D97-AF65-F5344CB8AC3E}">
        <p14:creationId xmlns:p14="http://schemas.microsoft.com/office/powerpoint/2010/main" val="1448079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00C0CD-384E-4214-0DFF-DCE3654C94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31D162-9A92-66A8-D59E-BE8786202F12}"/>
              </a:ext>
            </a:extLst>
          </p:cNvPr>
          <p:cNvSpPr>
            <a:spLocks noGrp="1"/>
          </p:cNvSpPr>
          <p:nvPr>
            <p:ph type="title"/>
          </p:nvPr>
        </p:nvSpPr>
        <p:spPr>
          <a:xfrm>
            <a:off x="-359228" y="97972"/>
            <a:ext cx="1796143" cy="631372"/>
          </a:xfrm>
        </p:spPr>
        <p:txBody>
          <a:bodyPr>
            <a:noAutofit/>
          </a:bodyPr>
          <a:lstStyle/>
          <a:p>
            <a:r>
              <a:rPr lang="en-US" sz="2400" b="1" dirty="0" err="1"/>
              <a:t>Cont</a:t>
            </a:r>
            <a:r>
              <a:rPr lang="en-US" sz="2400" b="1" dirty="0"/>
              <a:t>…</a:t>
            </a:r>
            <a:endParaRPr lang="en-IN" sz="2400" b="1" dirty="0"/>
          </a:p>
        </p:txBody>
      </p:sp>
      <p:sp>
        <p:nvSpPr>
          <p:cNvPr id="7" name="Content Placeholder 6">
            <a:extLst>
              <a:ext uri="{FF2B5EF4-FFF2-40B4-BE49-F238E27FC236}">
                <a16:creationId xmlns:a16="http://schemas.microsoft.com/office/drawing/2014/main" id="{E1C49536-2305-19A6-775D-78100642A073}"/>
              </a:ext>
            </a:extLst>
          </p:cNvPr>
          <p:cNvSpPr>
            <a:spLocks noGrp="1"/>
          </p:cNvSpPr>
          <p:nvPr>
            <p:ph idx="1"/>
          </p:nvPr>
        </p:nvSpPr>
        <p:spPr>
          <a:xfrm>
            <a:off x="1861456" y="729345"/>
            <a:ext cx="9960429" cy="5823856"/>
          </a:xfrm>
        </p:spPr>
        <p:txBody>
          <a:bodyPr>
            <a:noAutofit/>
          </a:bodyPr>
          <a:lstStyle/>
          <a:p>
            <a:pPr algn="just">
              <a:lnSpc>
                <a:spcPct val="150000"/>
              </a:lnSpc>
            </a:pPr>
            <a:r>
              <a:rPr lang="en-US" sz="2800" b="1" dirty="0">
                <a:highlight>
                  <a:srgbClr val="FFFF00"/>
                </a:highlight>
              </a:rPr>
              <a:t>Fetal death –</a:t>
            </a:r>
          </a:p>
          <a:p>
            <a:pPr marL="0" indent="0" algn="just">
              <a:lnSpc>
                <a:spcPct val="150000"/>
              </a:lnSpc>
              <a:buNone/>
            </a:pPr>
            <a:r>
              <a:rPr lang="en-US" b="1" i="0" dirty="0">
                <a:solidFill>
                  <a:srgbClr val="111111"/>
                </a:solidFill>
                <a:effectLst/>
                <a:latin typeface="Roboto" panose="02000000000000000000" pitchFamily="2" charset="0"/>
              </a:rPr>
              <a:t>	</a:t>
            </a:r>
            <a:r>
              <a:rPr lang="en-US" i="0" dirty="0">
                <a:solidFill>
                  <a:srgbClr val="111111"/>
                </a:solidFill>
                <a:effectLst/>
              </a:rPr>
              <a:t>Intrauterine death of a fetus before delivery from the mother, </a:t>
            </a:r>
            <a:r>
              <a:rPr lang="en-US" b="0" i="0" dirty="0">
                <a:solidFill>
                  <a:srgbClr val="111111"/>
                </a:solidFill>
                <a:effectLst/>
              </a:rPr>
              <a:t>regardless of the duration of pregnancy. Fetal deaths do not include induced terminations of pregnancy (abortions).</a:t>
            </a:r>
          </a:p>
          <a:p>
            <a:pPr marL="0" indent="0" algn="just">
              <a:lnSpc>
                <a:spcPct val="150000"/>
              </a:lnSpc>
              <a:buNone/>
            </a:pPr>
            <a:r>
              <a:rPr lang="en-US" sz="2200" b="1" dirty="0">
                <a:solidFill>
                  <a:srgbClr val="111111"/>
                </a:solidFill>
              </a:rPr>
              <a:t>Classification-</a:t>
            </a:r>
          </a:p>
          <a:p>
            <a:pPr marL="0" indent="0" algn="just">
              <a:lnSpc>
                <a:spcPct val="150000"/>
              </a:lnSpc>
              <a:buNone/>
            </a:pPr>
            <a:r>
              <a:rPr lang="en-US" sz="2200" b="1" dirty="0">
                <a:solidFill>
                  <a:srgbClr val="FF0000"/>
                </a:solidFill>
              </a:rPr>
              <a:t>Early fetal death- </a:t>
            </a:r>
            <a:r>
              <a:rPr lang="en-US" sz="2200" dirty="0"/>
              <a:t>Death  of fetus having birth weight of less than 500 g or gestation of less than 22 week or CHL of less than 25 cm</a:t>
            </a:r>
          </a:p>
          <a:p>
            <a:pPr marL="0" indent="0" algn="just">
              <a:lnSpc>
                <a:spcPct val="150000"/>
              </a:lnSpc>
              <a:buNone/>
            </a:pPr>
            <a:r>
              <a:rPr lang="en-US" sz="2200" b="1" dirty="0">
                <a:solidFill>
                  <a:srgbClr val="FF0000"/>
                </a:solidFill>
              </a:rPr>
              <a:t>Intermediate fetal death </a:t>
            </a:r>
            <a:r>
              <a:rPr lang="en-US" sz="2200" dirty="0"/>
              <a:t>– fetus having birth weight between 500 to 1000g 0r gestation between 22 to 28 week or CHL between 25 – 35 cm</a:t>
            </a:r>
          </a:p>
          <a:p>
            <a:pPr marL="0" indent="0" algn="just">
              <a:lnSpc>
                <a:spcPct val="150000"/>
              </a:lnSpc>
              <a:buNone/>
            </a:pPr>
            <a:r>
              <a:rPr lang="en-US" sz="2200" b="1" dirty="0">
                <a:solidFill>
                  <a:srgbClr val="FF0000"/>
                </a:solidFill>
              </a:rPr>
              <a:t>Late fetal death or Still birth- </a:t>
            </a:r>
            <a:r>
              <a:rPr lang="en-US" sz="2200" dirty="0"/>
              <a:t>Death  of fetus having birth weight of 1000 g or more and  gestation of  28 weeks or more or crown heel length (CHL) more than 35 cm</a:t>
            </a:r>
          </a:p>
          <a:p>
            <a:pPr marL="0" indent="0" algn="just">
              <a:lnSpc>
                <a:spcPct val="150000"/>
              </a:lnSpc>
              <a:buNone/>
            </a:pPr>
            <a:endParaRPr lang="en-IN" sz="2200" dirty="0"/>
          </a:p>
        </p:txBody>
      </p:sp>
    </p:spTree>
    <p:extLst>
      <p:ext uri="{BB962C8B-B14F-4D97-AF65-F5344CB8AC3E}">
        <p14:creationId xmlns:p14="http://schemas.microsoft.com/office/powerpoint/2010/main" val="40397895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D6A70-C311-6454-310C-3C37364AF4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ED0488-3E8E-5804-285A-CA06AF70330C}"/>
              </a:ext>
            </a:extLst>
          </p:cNvPr>
          <p:cNvSpPr>
            <a:spLocks noGrp="1"/>
          </p:cNvSpPr>
          <p:nvPr>
            <p:ph type="title"/>
          </p:nvPr>
        </p:nvSpPr>
        <p:spPr>
          <a:xfrm>
            <a:off x="1086643" y="0"/>
            <a:ext cx="10018713" cy="566057"/>
          </a:xfrm>
        </p:spPr>
        <p:txBody>
          <a:bodyPr>
            <a:normAutofit fontScale="90000"/>
          </a:bodyPr>
          <a:lstStyle/>
          <a:p>
            <a:r>
              <a:rPr lang="en-US" b="1" dirty="0" err="1"/>
              <a:t>Cont</a:t>
            </a:r>
            <a:r>
              <a:rPr lang="en-US" b="1" dirty="0"/>
              <a:t>…</a:t>
            </a:r>
            <a:endParaRPr lang="en-IN" b="1" dirty="0"/>
          </a:p>
        </p:txBody>
      </p:sp>
      <p:sp>
        <p:nvSpPr>
          <p:cNvPr id="7" name="Content Placeholder 6">
            <a:extLst>
              <a:ext uri="{FF2B5EF4-FFF2-40B4-BE49-F238E27FC236}">
                <a16:creationId xmlns:a16="http://schemas.microsoft.com/office/drawing/2014/main" id="{A0ACB069-8D24-6210-857E-65F058E8608B}"/>
              </a:ext>
            </a:extLst>
          </p:cNvPr>
          <p:cNvSpPr>
            <a:spLocks noGrp="1"/>
          </p:cNvSpPr>
          <p:nvPr>
            <p:ph idx="1"/>
          </p:nvPr>
        </p:nvSpPr>
        <p:spPr>
          <a:xfrm>
            <a:off x="2013858" y="1224643"/>
            <a:ext cx="9695994" cy="4408714"/>
          </a:xfrm>
        </p:spPr>
        <p:txBody>
          <a:bodyPr>
            <a:noAutofit/>
          </a:bodyPr>
          <a:lstStyle/>
          <a:p>
            <a:pPr algn="l">
              <a:lnSpc>
                <a:spcPct val="200000"/>
              </a:lnSpc>
              <a:buFont typeface="Arial" panose="020B0604020202020204" pitchFamily="34" charset="0"/>
              <a:buChar char="•"/>
            </a:pPr>
            <a:r>
              <a:rPr lang="en-US" b="1" i="0" dirty="0">
                <a:effectLst/>
                <a:latin typeface="+mj-lt"/>
              </a:rPr>
              <a:t>Abortion</a:t>
            </a:r>
            <a:r>
              <a:rPr lang="en-US" b="0" i="0" dirty="0">
                <a:effectLst/>
                <a:latin typeface="+mj-lt"/>
              </a:rPr>
              <a:t>: Intentional termination of a pregnancy, typically performed in the first trimester, and can be a legal medical procedure.</a:t>
            </a:r>
          </a:p>
          <a:p>
            <a:pPr algn="l">
              <a:lnSpc>
                <a:spcPct val="200000"/>
              </a:lnSpc>
              <a:buFont typeface="Arial" panose="020B0604020202020204" pitchFamily="34" charset="0"/>
              <a:buChar char="•"/>
            </a:pPr>
            <a:r>
              <a:rPr lang="en-US" b="1" i="0" dirty="0">
                <a:effectLst/>
                <a:latin typeface="+mj-lt"/>
              </a:rPr>
              <a:t>Miscarriage</a:t>
            </a:r>
            <a:r>
              <a:rPr lang="en-US" b="0" i="0" dirty="0">
                <a:effectLst/>
                <a:latin typeface="+mj-lt"/>
              </a:rPr>
              <a:t>: Natural loss of a pregnancy, occurring spontaneously at any time during pregnancy, and is not a medical procedure.</a:t>
            </a:r>
          </a:p>
        </p:txBody>
      </p:sp>
    </p:spTree>
    <p:extLst>
      <p:ext uri="{BB962C8B-B14F-4D97-AF65-F5344CB8AC3E}">
        <p14:creationId xmlns:p14="http://schemas.microsoft.com/office/powerpoint/2010/main" val="41862373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567FF8-82D7-E6DD-C384-32F20FCDD95B}"/>
              </a:ext>
            </a:extLst>
          </p:cNvPr>
          <p:cNvSpPr>
            <a:spLocks noGrp="1"/>
          </p:cNvSpPr>
          <p:nvPr>
            <p:ph idx="1"/>
          </p:nvPr>
        </p:nvSpPr>
        <p:spPr>
          <a:xfrm>
            <a:off x="1625824" y="1632856"/>
            <a:ext cx="10018713" cy="3124201"/>
          </a:xfrm>
        </p:spPr>
        <p:txBody>
          <a:bodyPr/>
          <a:lstStyle/>
          <a:p>
            <a:pPr>
              <a:lnSpc>
                <a:spcPct val="200000"/>
              </a:lnSpc>
            </a:pPr>
            <a:r>
              <a:rPr lang="en-US" dirty="0"/>
              <a:t>Still birth - during pregnancy death of fetus after 20weeks of gestation</a:t>
            </a:r>
          </a:p>
          <a:p>
            <a:pPr>
              <a:lnSpc>
                <a:spcPct val="200000"/>
              </a:lnSpc>
            </a:pPr>
            <a:r>
              <a:rPr lang="en-US" dirty="0"/>
              <a:t>Still born – death of fetus at the time of birth or just prior to delivery baby is dead</a:t>
            </a:r>
            <a:endParaRPr lang="en-IN" dirty="0"/>
          </a:p>
        </p:txBody>
      </p:sp>
    </p:spTree>
    <p:extLst>
      <p:ext uri="{BB962C8B-B14F-4D97-AF65-F5344CB8AC3E}">
        <p14:creationId xmlns:p14="http://schemas.microsoft.com/office/powerpoint/2010/main" val="1104258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89DF38-B8FF-1698-567C-FF79E0E51FC6}"/>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C1354441-6386-D32E-209E-8CC54DCC35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Tree>
    <p:extLst>
      <p:ext uri="{BB962C8B-B14F-4D97-AF65-F5344CB8AC3E}">
        <p14:creationId xmlns:p14="http://schemas.microsoft.com/office/powerpoint/2010/main" val="36782659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BF9037A8-4B27-F51D-7AB7-9D6C95F0367A}"/>
              </a:ext>
            </a:extLst>
          </p:cNvPr>
          <p:cNvPicPr>
            <a:picLocks noGrp="1" noChangeAspect="1"/>
          </p:cNvPicPr>
          <p:nvPr>
            <p:ph idx="4294967295"/>
          </p:nvPr>
        </p:nvPicPr>
        <p:blipFill>
          <a:blip r:embed="rId2">
            <a:extLst>
              <a:ext uri="{28A0092B-C50C-407E-A947-70E740481C1C}">
                <a14:useLocalDpi xmlns:a14="http://schemas.microsoft.com/office/drawing/2010/main" val="0"/>
              </a:ext>
            </a:extLst>
          </a:blip>
          <a:stretch>
            <a:fillRect/>
          </a:stretch>
        </p:blipFill>
        <p:spPr>
          <a:xfrm>
            <a:off x="2895579" y="0"/>
            <a:ext cx="7126556" cy="6858000"/>
          </a:xfrm>
        </p:spPr>
      </p:pic>
    </p:spTree>
    <p:extLst>
      <p:ext uri="{BB962C8B-B14F-4D97-AF65-F5344CB8AC3E}">
        <p14:creationId xmlns:p14="http://schemas.microsoft.com/office/powerpoint/2010/main" val="402164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44428A-63E4-5206-3541-2A62DD160C38}"/>
              </a:ext>
            </a:extLst>
          </p:cNvPr>
          <p:cNvSpPr>
            <a:spLocks noGrp="1"/>
          </p:cNvSpPr>
          <p:nvPr>
            <p:ph idx="1"/>
          </p:nvPr>
        </p:nvSpPr>
        <p:spPr>
          <a:xfrm>
            <a:off x="1915886" y="707573"/>
            <a:ext cx="9641566" cy="5791200"/>
          </a:xfrm>
        </p:spPr>
        <p:txBody>
          <a:bodyPr>
            <a:normAutofit/>
          </a:bodyPr>
          <a:lstStyle/>
          <a:p>
            <a:pPr>
              <a:lnSpc>
                <a:spcPct val="200000"/>
              </a:lnSpc>
            </a:pPr>
            <a:r>
              <a:rPr lang="en-US" b="1" dirty="0">
                <a:latin typeface="Times New Roman" panose="02020603050405020304" pitchFamily="18" charset="0"/>
                <a:ea typeface="Calibri" panose="020F0502020204030204" pitchFamily="34" charset="0"/>
                <a:cs typeface="Times New Roman" panose="02020603050405020304" pitchFamily="18" charset="0"/>
              </a:rPr>
              <a:t>Teaching learning methods- </a:t>
            </a:r>
            <a:r>
              <a:rPr lang="en-US" dirty="0">
                <a:latin typeface="Times New Roman" panose="02020603050405020304" pitchFamily="18" charset="0"/>
                <a:ea typeface="Calibri" panose="020F0502020204030204" pitchFamily="34" charset="0"/>
                <a:cs typeface="Times New Roman" panose="02020603050405020304" pitchFamily="18" charset="0"/>
              </a:rPr>
              <a:t>lecture with power point presentation</a:t>
            </a:r>
          </a:p>
          <a:p>
            <a:pPr>
              <a:lnSpc>
                <a:spcPct val="200000"/>
              </a:lnSpc>
            </a:pPr>
            <a:r>
              <a:rPr lang="en-US" b="1" dirty="0">
                <a:latin typeface="Times New Roman" panose="02020603050405020304" pitchFamily="18" charset="0"/>
                <a:cs typeface="Times New Roman" panose="02020603050405020304" pitchFamily="18" charset="0"/>
              </a:rPr>
              <a:t>Domain-</a:t>
            </a:r>
            <a:r>
              <a:rPr lang="en-US"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ea typeface="Calibri" panose="020F0502020204030204" pitchFamily="34" charset="0"/>
                <a:cs typeface="Times New Roman" panose="02020603050405020304" pitchFamily="18" charset="0"/>
              </a:rPr>
              <a:t>Cognitive/comprehension and Cognition / Knowledge </a:t>
            </a:r>
          </a:p>
          <a:p>
            <a:pPr>
              <a:lnSpc>
                <a:spcPct val="200000"/>
              </a:lnSpc>
            </a:pPr>
            <a:r>
              <a:rPr lang="en-US" b="1" dirty="0">
                <a:latin typeface="Times New Roman" panose="02020603050405020304" pitchFamily="18" charset="0"/>
                <a:cs typeface="Times New Roman" panose="02020603050405020304" pitchFamily="18" charset="0"/>
              </a:rPr>
              <a:t>Must to know / desirable to know / Nice to know- </a:t>
            </a:r>
            <a:r>
              <a:rPr lang="en-US" dirty="0">
                <a:latin typeface="Times New Roman" panose="02020603050405020304" pitchFamily="18" charset="0"/>
                <a:ea typeface="Calibri" panose="020F0502020204030204" pitchFamily="34" charset="0"/>
                <a:cs typeface="Times New Roman" panose="02020603050405020304" pitchFamily="18" charset="0"/>
              </a:rPr>
              <a:t>Must Know and Desire to know</a:t>
            </a:r>
          </a:p>
          <a:p>
            <a:pPr>
              <a:lnSpc>
                <a:spcPct val="200000"/>
              </a:lnSpc>
            </a:pPr>
            <a:r>
              <a:rPr lang="en-US" b="1" dirty="0">
                <a:latin typeface="Times New Roman" panose="02020603050405020304" pitchFamily="18" charset="0"/>
                <a:cs typeface="Times New Roman" panose="02020603050405020304" pitchFamily="18" charset="0"/>
              </a:rPr>
              <a:t>Millers </a:t>
            </a:r>
            <a:r>
              <a:rPr lang="en-US" b="1">
                <a:latin typeface="Times New Roman" panose="02020603050405020304" pitchFamily="18" charset="0"/>
                <a:cs typeface="Times New Roman" panose="02020603050405020304" pitchFamily="18" charset="0"/>
              </a:rPr>
              <a:t>pyramid- </a:t>
            </a:r>
            <a:r>
              <a:rPr lang="en-US">
                <a:latin typeface="Times New Roman" panose="02020603050405020304" pitchFamily="18" charset="0"/>
                <a:ea typeface="Calibri" panose="020F0502020204030204" pitchFamily="34" charset="0"/>
                <a:cs typeface="Times New Roman" panose="02020603050405020304" pitchFamily="18" charset="0"/>
              </a:rPr>
              <a:t>Know</a:t>
            </a:r>
            <a:br>
              <a:rPr lang="en-US" dirty="0">
                <a:latin typeface="Times New Roman" panose="02020603050405020304" pitchFamily="18" charset="0"/>
                <a:cs typeface="Times New Roman" panose="02020603050405020304" pitchFamily="18" charset="0"/>
              </a:rPr>
            </a:br>
            <a:endParaRPr lang="en-IN" dirty="0"/>
          </a:p>
          <a:p>
            <a:endParaRPr lang="en-IN" dirty="0"/>
          </a:p>
        </p:txBody>
      </p:sp>
    </p:spTree>
    <p:extLst>
      <p:ext uri="{BB962C8B-B14F-4D97-AF65-F5344CB8AC3E}">
        <p14:creationId xmlns:p14="http://schemas.microsoft.com/office/powerpoint/2010/main" val="311039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79D74-0523-DB16-CC32-446F715D83B9}"/>
              </a:ext>
            </a:extLst>
          </p:cNvPr>
          <p:cNvSpPr>
            <a:spLocks noGrp="1"/>
          </p:cNvSpPr>
          <p:nvPr>
            <p:ph type="title"/>
          </p:nvPr>
        </p:nvSpPr>
        <p:spPr>
          <a:xfrm>
            <a:off x="2180997" y="0"/>
            <a:ext cx="8584975" cy="1110343"/>
          </a:xfrm>
        </p:spPr>
        <p:txBody>
          <a:bodyPr/>
          <a:lstStyle/>
          <a:p>
            <a:r>
              <a:rPr lang="en-US" b="1" dirty="0"/>
              <a:t>Definitions of </a:t>
            </a:r>
            <a:r>
              <a:rPr lang="en-US" b="1" dirty="0" err="1"/>
              <a:t>Kaumarbhritya</a:t>
            </a:r>
            <a:endParaRPr lang="en-IN" b="1" dirty="0"/>
          </a:p>
        </p:txBody>
      </p:sp>
      <p:sp>
        <p:nvSpPr>
          <p:cNvPr id="4" name="TextBox 3">
            <a:extLst>
              <a:ext uri="{FF2B5EF4-FFF2-40B4-BE49-F238E27FC236}">
                <a16:creationId xmlns:a16="http://schemas.microsoft.com/office/drawing/2014/main" id="{CAEDD95E-329B-260A-DF00-011B9EC56EA9}"/>
              </a:ext>
            </a:extLst>
          </p:cNvPr>
          <p:cNvSpPr txBox="1"/>
          <p:nvPr/>
        </p:nvSpPr>
        <p:spPr>
          <a:xfrm>
            <a:off x="2072140" y="1108776"/>
            <a:ext cx="9655628" cy="5575052"/>
          </a:xfrm>
          <a:prstGeom prst="rect">
            <a:avLst/>
          </a:prstGeom>
          <a:noFill/>
        </p:spPr>
        <p:txBody>
          <a:bodyPr wrap="square" rtlCol="0">
            <a:spAutoFit/>
          </a:bodyPr>
          <a:lstStyle/>
          <a:p>
            <a:pPr>
              <a:lnSpc>
                <a:spcPct val="150000"/>
              </a:lnSpc>
            </a:pPr>
            <a:r>
              <a:rPr lang="hi-IN" sz="2400" dirty="0"/>
              <a:t>कौमारभृत्यं नाम कुमारभरणधात्रीक्षीरदोषसंशोधनार्थं दुष्टस्तन्यग्रहसमुत्थानाञ्च व्याधीनामुपशमनार्थं च । </a:t>
            </a:r>
            <a:r>
              <a:rPr lang="hi-IN" sz="2400" dirty="0">
                <a:highlight>
                  <a:srgbClr val="FFFF00"/>
                </a:highlight>
              </a:rPr>
              <a:t>(सु.सु. 1/6)</a:t>
            </a:r>
            <a:endParaRPr lang="en-US" sz="2400" dirty="0">
              <a:highlight>
                <a:srgbClr val="FFFF00"/>
              </a:highlight>
            </a:endParaRPr>
          </a:p>
          <a:p>
            <a:pPr>
              <a:lnSpc>
                <a:spcPct val="150000"/>
              </a:lnSpc>
            </a:pPr>
            <a:r>
              <a:rPr lang="en-US" sz="2400" dirty="0"/>
              <a:t>Means –</a:t>
            </a:r>
          </a:p>
          <a:p>
            <a:pPr marL="285750" indent="-285750">
              <a:lnSpc>
                <a:spcPct val="150000"/>
              </a:lnSpc>
              <a:buFont typeface="Arial" panose="020B0604020202020204" pitchFamily="34" charset="0"/>
              <a:buChar char="•"/>
            </a:pPr>
            <a:r>
              <a:rPr lang="en-US" sz="2400" dirty="0" err="1"/>
              <a:t>Kaumarabhritya</a:t>
            </a:r>
            <a:r>
              <a:rPr lang="en-US" sz="2400" dirty="0"/>
              <a:t> is one among the eight branches of Ayurveda and it deals in detail about Kumar </a:t>
            </a:r>
            <a:r>
              <a:rPr lang="en-US" sz="2400" dirty="0" err="1"/>
              <a:t>Bharana</a:t>
            </a:r>
            <a:r>
              <a:rPr lang="en-US" sz="2400" dirty="0"/>
              <a:t>  which includes </a:t>
            </a:r>
            <a:r>
              <a:rPr lang="en-US" sz="2400" dirty="0" err="1"/>
              <a:t>Poshana</a:t>
            </a:r>
            <a:r>
              <a:rPr lang="en-US" sz="2400" dirty="0"/>
              <a:t> and Dharana i.e. nutrition as well as growth and developmental aspects of a child, Dhatri, different types of milk like breast milk, animal and its vitiation, defects as well as treatment. </a:t>
            </a:r>
          </a:p>
          <a:p>
            <a:pPr marL="285750" indent="-285750">
              <a:lnSpc>
                <a:spcPct val="150000"/>
              </a:lnSpc>
              <a:buFont typeface="Arial" panose="020B0604020202020204" pitchFamily="34" charset="0"/>
              <a:buChar char="•"/>
            </a:pPr>
            <a:r>
              <a:rPr lang="en-US" sz="2400" dirty="0"/>
              <a:t>It deals in detail regarding different </a:t>
            </a:r>
            <a:r>
              <a:rPr lang="en-US" sz="2400" dirty="0" err="1"/>
              <a:t>Grahas</a:t>
            </a:r>
            <a:r>
              <a:rPr lang="en-US" sz="2400" dirty="0"/>
              <a:t>, its vitiations and treatment. </a:t>
            </a:r>
          </a:p>
          <a:p>
            <a:pPr marL="285750" indent="-285750">
              <a:lnSpc>
                <a:spcPct val="150000"/>
              </a:lnSpc>
              <a:buFont typeface="Arial" panose="020B0604020202020204" pitchFamily="34" charset="0"/>
              <a:buChar char="•"/>
            </a:pPr>
            <a:r>
              <a:rPr lang="en-US" sz="2400" dirty="0"/>
              <a:t>It also deals with Stanya and Stanya Dusti with its treatment.</a:t>
            </a:r>
            <a:endParaRPr lang="en-IN" sz="2400" dirty="0"/>
          </a:p>
        </p:txBody>
      </p:sp>
    </p:spTree>
    <p:extLst>
      <p:ext uri="{BB962C8B-B14F-4D97-AF65-F5344CB8AC3E}">
        <p14:creationId xmlns:p14="http://schemas.microsoft.com/office/powerpoint/2010/main" val="3721317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2B8F4E-9557-9B33-92ED-F8CF327449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823956-0BFC-AEF8-EB16-98B90EABFFC2}"/>
              </a:ext>
            </a:extLst>
          </p:cNvPr>
          <p:cNvSpPr>
            <a:spLocks noGrp="1"/>
          </p:cNvSpPr>
          <p:nvPr>
            <p:ph type="title"/>
          </p:nvPr>
        </p:nvSpPr>
        <p:spPr>
          <a:xfrm>
            <a:off x="2180997" y="0"/>
            <a:ext cx="8584975" cy="1110343"/>
          </a:xfrm>
        </p:spPr>
        <p:txBody>
          <a:bodyPr/>
          <a:lstStyle/>
          <a:p>
            <a:r>
              <a:rPr lang="en-US" b="1" dirty="0"/>
              <a:t>Definitions of </a:t>
            </a:r>
            <a:r>
              <a:rPr lang="en-US" b="1" dirty="0" err="1"/>
              <a:t>Kaumarbhritya</a:t>
            </a:r>
            <a:endParaRPr lang="en-IN" b="1" dirty="0"/>
          </a:p>
        </p:txBody>
      </p:sp>
      <p:sp>
        <p:nvSpPr>
          <p:cNvPr id="4" name="TextBox 3">
            <a:extLst>
              <a:ext uri="{FF2B5EF4-FFF2-40B4-BE49-F238E27FC236}">
                <a16:creationId xmlns:a16="http://schemas.microsoft.com/office/drawing/2014/main" id="{AC8EF13C-7CC1-AED3-D16B-5B8FC6919C41}"/>
              </a:ext>
            </a:extLst>
          </p:cNvPr>
          <p:cNvSpPr txBox="1"/>
          <p:nvPr/>
        </p:nvSpPr>
        <p:spPr>
          <a:xfrm>
            <a:off x="2180997" y="1544204"/>
            <a:ext cx="9655628" cy="4467057"/>
          </a:xfrm>
          <a:prstGeom prst="rect">
            <a:avLst/>
          </a:prstGeom>
          <a:noFill/>
        </p:spPr>
        <p:txBody>
          <a:bodyPr wrap="square" rtlCol="0">
            <a:spAutoFit/>
          </a:bodyPr>
          <a:lstStyle/>
          <a:p>
            <a:pPr>
              <a:lnSpc>
                <a:spcPct val="150000"/>
              </a:lnSpc>
            </a:pPr>
            <a:r>
              <a:rPr lang="hi-IN" sz="2400" dirty="0"/>
              <a:t>कौमारभृत्यमिति कुमाराणाम् भृतिः धारणम् पोषणम् च तस्येदमिति कौमारभृत्यम् । </a:t>
            </a:r>
            <a:r>
              <a:rPr lang="hi-IN" sz="2400" dirty="0">
                <a:highlight>
                  <a:srgbClr val="FFFF00"/>
                </a:highlight>
              </a:rPr>
              <a:t>(चक्रपाणि)</a:t>
            </a:r>
            <a:endParaRPr lang="en-US" sz="2400" dirty="0">
              <a:highlight>
                <a:srgbClr val="FFFF00"/>
              </a:highlight>
            </a:endParaRPr>
          </a:p>
          <a:p>
            <a:pPr>
              <a:lnSpc>
                <a:spcPct val="150000"/>
              </a:lnSpc>
            </a:pPr>
            <a:r>
              <a:rPr lang="en-US" sz="2400" dirty="0"/>
              <a:t>Means –</a:t>
            </a:r>
          </a:p>
          <a:p>
            <a:pPr marL="285750" indent="-285750">
              <a:lnSpc>
                <a:spcPct val="150000"/>
              </a:lnSpc>
              <a:buFont typeface="Arial" panose="020B0604020202020204" pitchFamily="34" charset="0"/>
              <a:buChar char="•"/>
            </a:pPr>
            <a:r>
              <a:rPr lang="en-US" sz="2400" dirty="0"/>
              <a:t>One which is concerned with Dharana i.e. holding, supporting or maintenance of optimal healthy status of growth and developmental aspect of the child. </a:t>
            </a:r>
          </a:p>
          <a:p>
            <a:pPr marL="285750" indent="-285750">
              <a:lnSpc>
                <a:spcPct val="150000"/>
              </a:lnSpc>
              <a:buFont typeface="Arial" panose="020B0604020202020204" pitchFamily="34" charset="0"/>
              <a:buChar char="•"/>
            </a:pPr>
            <a:r>
              <a:rPr lang="en-US" sz="2400" dirty="0"/>
              <a:t>One which deals with nutritional aspect of the child and which is required for all round development of the child. </a:t>
            </a:r>
            <a:endParaRPr lang="en-IN" sz="2400" dirty="0"/>
          </a:p>
        </p:txBody>
      </p:sp>
    </p:spTree>
    <p:extLst>
      <p:ext uri="{BB962C8B-B14F-4D97-AF65-F5344CB8AC3E}">
        <p14:creationId xmlns:p14="http://schemas.microsoft.com/office/powerpoint/2010/main" val="27893015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03022-D53E-B66D-57B5-292844E18C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A6D1C9-7EEC-D6F2-A4A7-AB96825512C8}"/>
              </a:ext>
            </a:extLst>
          </p:cNvPr>
          <p:cNvSpPr>
            <a:spLocks noGrp="1"/>
          </p:cNvSpPr>
          <p:nvPr>
            <p:ph type="title"/>
          </p:nvPr>
        </p:nvSpPr>
        <p:spPr>
          <a:xfrm>
            <a:off x="2180997" y="391885"/>
            <a:ext cx="8584975" cy="1110343"/>
          </a:xfrm>
        </p:spPr>
        <p:txBody>
          <a:bodyPr/>
          <a:lstStyle/>
          <a:p>
            <a:r>
              <a:rPr lang="en-US" b="1" dirty="0"/>
              <a:t>Definitions of </a:t>
            </a:r>
            <a:r>
              <a:rPr lang="en-US" b="1" dirty="0" err="1"/>
              <a:t>Kaumarbhritya</a:t>
            </a:r>
            <a:endParaRPr lang="en-IN" b="1" dirty="0"/>
          </a:p>
        </p:txBody>
      </p:sp>
      <p:sp>
        <p:nvSpPr>
          <p:cNvPr id="4" name="TextBox 3">
            <a:extLst>
              <a:ext uri="{FF2B5EF4-FFF2-40B4-BE49-F238E27FC236}">
                <a16:creationId xmlns:a16="http://schemas.microsoft.com/office/drawing/2014/main" id="{72E2C090-280F-6295-D5C3-6C5B3AAB6B48}"/>
              </a:ext>
            </a:extLst>
          </p:cNvPr>
          <p:cNvSpPr txBox="1"/>
          <p:nvPr/>
        </p:nvSpPr>
        <p:spPr>
          <a:xfrm>
            <a:off x="2072140" y="1816348"/>
            <a:ext cx="9655628" cy="3913059"/>
          </a:xfrm>
          <a:prstGeom prst="rect">
            <a:avLst/>
          </a:prstGeom>
          <a:noFill/>
        </p:spPr>
        <p:txBody>
          <a:bodyPr wrap="square" rtlCol="0">
            <a:spAutoFit/>
          </a:bodyPr>
          <a:lstStyle/>
          <a:p>
            <a:pPr algn="just">
              <a:lnSpc>
                <a:spcPct val="150000"/>
              </a:lnSpc>
            </a:pPr>
            <a:r>
              <a:rPr lang="hi-IN" sz="2400" dirty="0"/>
              <a:t>गर्भोपक्रमविज्ञानं सूतिकोपक्रमस्तथा । </a:t>
            </a:r>
            <a:endParaRPr lang="en-US" sz="2400" dirty="0"/>
          </a:p>
          <a:p>
            <a:pPr algn="just">
              <a:lnSpc>
                <a:spcPct val="150000"/>
              </a:lnSpc>
            </a:pPr>
            <a:r>
              <a:rPr lang="hi-IN" sz="2400" dirty="0"/>
              <a:t>बालानां रोगशमनी क्रिया बालचिकित्सम्॥ </a:t>
            </a:r>
            <a:r>
              <a:rPr lang="hi-IN" sz="2400" dirty="0">
                <a:highlight>
                  <a:srgbClr val="FFFF00"/>
                </a:highlight>
              </a:rPr>
              <a:t>(हा.सं.2/17) </a:t>
            </a:r>
            <a:endParaRPr lang="en-US" sz="2400" dirty="0">
              <a:highlight>
                <a:srgbClr val="FFFF00"/>
              </a:highlight>
            </a:endParaRPr>
          </a:p>
          <a:p>
            <a:pPr marL="342900" indent="-342900" algn="just">
              <a:lnSpc>
                <a:spcPct val="150000"/>
              </a:lnSpc>
              <a:buFont typeface="Arial" panose="020B0604020202020204" pitchFamily="34" charset="0"/>
              <a:buChar char="•"/>
            </a:pPr>
            <a:r>
              <a:rPr lang="en-IN" sz="2400" b="1" dirty="0" err="1"/>
              <a:t>Garbhopakrama</a:t>
            </a:r>
            <a:r>
              <a:rPr lang="en-IN" sz="2400" b="1" dirty="0"/>
              <a:t>-</a:t>
            </a:r>
            <a:r>
              <a:rPr lang="en-IN" sz="2400" dirty="0"/>
              <a:t> </a:t>
            </a:r>
            <a:r>
              <a:rPr lang="en-IN" sz="2400" dirty="0" err="1"/>
              <a:t>Kaumarabhritya</a:t>
            </a:r>
            <a:r>
              <a:rPr lang="en-IN" sz="2400" dirty="0"/>
              <a:t> explains topics related to </a:t>
            </a:r>
            <a:r>
              <a:rPr lang="en-IN" sz="2400" dirty="0" err="1"/>
              <a:t>Garbhopakrama</a:t>
            </a:r>
            <a:r>
              <a:rPr lang="en-IN" sz="2400" dirty="0"/>
              <a:t> as health status of </a:t>
            </a:r>
            <a:r>
              <a:rPr lang="en-IN" sz="2400" dirty="0" err="1"/>
              <a:t>fetus</a:t>
            </a:r>
            <a:r>
              <a:rPr lang="en-IN" sz="2400" dirty="0"/>
              <a:t> in antenatal period determines its future health status. This includes study of embryology, antenatal hazards, </a:t>
            </a:r>
            <a:r>
              <a:rPr lang="en-IN" sz="2400" dirty="0" err="1"/>
              <a:t>monthwise</a:t>
            </a:r>
            <a:r>
              <a:rPr lang="en-IN" sz="2400" dirty="0"/>
              <a:t> development of </a:t>
            </a:r>
            <a:r>
              <a:rPr lang="en-IN" sz="2400" dirty="0" err="1"/>
              <a:t>fetus</a:t>
            </a:r>
            <a:r>
              <a:rPr lang="en-IN" sz="2400" dirty="0"/>
              <a:t>, diet and regimen of a pregnant lady. </a:t>
            </a:r>
          </a:p>
        </p:txBody>
      </p:sp>
    </p:spTree>
    <p:extLst>
      <p:ext uri="{BB962C8B-B14F-4D97-AF65-F5344CB8AC3E}">
        <p14:creationId xmlns:p14="http://schemas.microsoft.com/office/powerpoint/2010/main" val="3452585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A94FC9-EE60-E4AC-B4E7-726079E656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2DCC4E-D2D4-926C-EEA4-A2C84D0A023A}"/>
              </a:ext>
            </a:extLst>
          </p:cNvPr>
          <p:cNvSpPr>
            <a:spLocks noGrp="1"/>
          </p:cNvSpPr>
          <p:nvPr>
            <p:ph type="title"/>
          </p:nvPr>
        </p:nvSpPr>
        <p:spPr>
          <a:xfrm>
            <a:off x="2180997" y="0"/>
            <a:ext cx="8584975" cy="1110343"/>
          </a:xfrm>
        </p:spPr>
        <p:txBody>
          <a:bodyPr/>
          <a:lstStyle/>
          <a:p>
            <a:r>
              <a:rPr lang="en-US" b="1" dirty="0"/>
              <a:t>Definitions of </a:t>
            </a:r>
            <a:r>
              <a:rPr lang="en-US" b="1" dirty="0" err="1"/>
              <a:t>Kaumarbhritya</a:t>
            </a:r>
            <a:endParaRPr lang="en-IN" b="1" dirty="0"/>
          </a:p>
        </p:txBody>
      </p:sp>
      <p:sp>
        <p:nvSpPr>
          <p:cNvPr id="4" name="TextBox 3">
            <a:extLst>
              <a:ext uri="{FF2B5EF4-FFF2-40B4-BE49-F238E27FC236}">
                <a16:creationId xmlns:a16="http://schemas.microsoft.com/office/drawing/2014/main" id="{5AEEB762-E7BD-E0A0-411D-E30DBA661597}"/>
              </a:ext>
            </a:extLst>
          </p:cNvPr>
          <p:cNvSpPr txBox="1"/>
          <p:nvPr/>
        </p:nvSpPr>
        <p:spPr>
          <a:xfrm>
            <a:off x="2072140" y="1108776"/>
            <a:ext cx="9655628" cy="4478149"/>
          </a:xfrm>
          <a:prstGeom prst="rect">
            <a:avLst/>
          </a:prstGeom>
          <a:noFill/>
        </p:spPr>
        <p:txBody>
          <a:bodyPr wrap="square" rtlCol="0">
            <a:spAutoFit/>
          </a:bodyPr>
          <a:lstStyle/>
          <a:p>
            <a:pPr>
              <a:lnSpc>
                <a:spcPct val="150000"/>
              </a:lnSpc>
            </a:pPr>
            <a:r>
              <a:rPr lang="en-IN" sz="2400" b="1" dirty="0" err="1"/>
              <a:t>Suthikopakrama</a:t>
            </a:r>
            <a:r>
              <a:rPr lang="en-IN" sz="2400" b="1" dirty="0"/>
              <a:t>-</a:t>
            </a:r>
            <a:r>
              <a:rPr lang="en-IN" sz="2400" dirty="0"/>
              <a:t> </a:t>
            </a:r>
            <a:r>
              <a:rPr lang="en-IN" sz="2400" dirty="0" err="1"/>
              <a:t>Sutika</a:t>
            </a:r>
            <a:r>
              <a:rPr lang="en-IN" sz="2400" dirty="0"/>
              <a:t> is post natal period, where baby is in contact with the </a:t>
            </a:r>
            <a:r>
              <a:rPr lang="en-IN" sz="2400" dirty="0" err="1"/>
              <a:t>Sutika</a:t>
            </a:r>
            <a:r>
              <a:rPr lang="en-IN" sz="2400" dirty="0"/>
              <a:t> mother and completely depends on her for breast milk. Stanya Dusti of different kinds and different systemic disorders of </a:t>
            </a:r>
            <a:r>
              <a:rPr lang="en-IN" sz="2400" dirty="0" err="1"/>
              <a:t>Sutika</a:t>
            </a:r>
            <a:r>
              <a:rPr lang="en-IN" sz="2400" dirty="0"/>
              <a:t> will have hazard</a:t>
            </a:r>
            <a:r>
              <a:rPr lang="en-US" sz="2400" dirty="0" err="1"/>
              <a:t>ous</a:t>
            </a:r>
            <a:r>
              <a:rPr lang="en-US" sz="2400" dirty="0"/>
              <a:t> effect on the growing baby. Hence, for the welfare of the baby one should also take care of </a:t>
            </a:r>
            <a:br>
              <a:rPr lang="en-US" sz="2400" dirty="0"/>
            </a:br>
            <a:r>
              <a:rPr lang="en-US" sz="2400" dirty="0"/>
              <a:t>mother.</a:t>
            </a:r>
            <a:endParaRPr lang="en-IN" sz="2400" dirty="0"/>
          </a:p>
          <a:p>
            <a:pPr>
              <a:lnSpc>
                <a:spcPct val="150000"/>
              </a:lnSpc>
            </a:pPr>
            <a:r>
              <a:rPr lang="en-IN" sz="2400" b="1" dirty="0"/>
              <a:t>Bala </a:t>
            </a:r>
            <a:r>
              <a:rPr lang="en-IN" sz="2400" b="1" dirty="0" err="1"/>
              <a:t>Roga</a:t>
            </a:r>
            <a:r>
              <a:rPr lang="en-IN" sz="2400" b="1" dirty="0"/>
              <a:t> Shamani</a:t>
            </a:r>
            <a:r>
              <a:rPr lang="hi-IN" sz="2400" dirty="0"/>
              <a:t>- </a:t>
            </a:r>
            <a:r>
              <a:rPr lang="en-IN" sz="2400" dirty="0"/>
              <a:t>Dealing exclusively with disorders of Bala</a:t>
            </a:r>
            <a:r>
              <a:rPr lang="hi-IN" sz="2400" dirty="0"/>
              <a:t>, </a:t>
            </a:r>
            <a:r>
              <a:rPr lang="en-IN" sz="2400" dirty="0"/>
              <a:t>like different systemic disorders, </a:t>
            </a:r>
            <a:r>
              <a:rPr lang="en-IN" sz="2400" dirty="0" err="1"/>
              <a:t>Graha</a:t>
            </a:r>
            <a:r>
              <a:rPr lang="en-IN" sz="2400" dirty="0"/>
              <a:t> </a:t>
            </a:r>
            <a:r>
              <a:rPr lang="en-IN" sz="2400" dirty="0" err="1"/>
              <a:t>Roga</a:t>
            </a:r>
            <a:r>
              <a:rPr lang="hi-IN" sz="2400" dirty="0"/>
              <a:t>, </a:t>
            </a:r>
            <a:r>
              <a:rPr lang="en-IN" sz="2400" dirty="0" err="1"/>
              <a:t>Kuposhanajanya</a:t>
            </a:r>
            <a:r>
              <a:rPr lang="en-IN" sz="2400" dirty="0"/>
              <a:t> </a:t>
            </a:r>
            <a:r>
              <a:rPr lang="en-IN" sz="2400" dirty="0" err="1"/>
              <a:t>Vyadhi</a:t>
            </a:r>
            <a:r>
              <a:rPr lang="en-IN" sz="2400" dirty="0"/>
              <a:t> etc.</a:t>
            </a:r>
          </a:p>
        </p:txBody>
      </p:sp>
    </p:spTree>
    <p:extLst>
      <p:ext uri="{BB962C8B-B14F-4D97-AF65-F5344CB8AC3E}">
        <p14:creationId xmlns:p14="http://schemas.microsoft.com/office/powerpoint/2010/main" val="716850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636184-EC76-0CB8-908B-B4C36755DA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9D6533-37DB-3B03-1113-40065939A126}"/>
              </a:ext>
            </a:extLst>
          </p:cNvPr>
          <p:cNvSpPr>
            <a:spLocks noGrp="1"/>
          </p:cNvSpPr>
          <p:nvPr>
            <p:ph type="title"/>
          </p:nvPr>
        </p:nvSpPr>
        <p:spPr>
          <a:xfrm>
            <a:off x="2180997" y="0"/>
            <a:ext cx="8584975" cy="1110343"/>
          </a:xfrm>
        </p:spPr>
        <p:txBody>
          <a:bodyPr/>
          <a:lstStyle/>
          <a:p>
            <a:r>
              <a:rPr lang="en-US" b="1" dirty="0"/>
              <a:t>Definitions of </a:t>
            </a:r>
            <a:r>
              <a:rPr lang="en-US" b="1" dirty="0" err="1"/>
              <a:t>Kaumarbhritya</a:t>
            </a:r>
            <a:endParaRPr lang="en-IN" b="1" dirty="0"/>
          </a:p>
        </p:txBody>
      </p:sp>
      <p:sp>
        <p:nvSpPr>
          <p:cNvPr id="4" name="TextBox 3">
            <a:extLst>
              <a:ext uri="{FF2B5EF4-FFF2-40B4-BE49-F238E27FC236}">
                <a16:creationId xmlns:a16="http://schemas.microsoft.com/office/drawing/2014/main" id="{8426C40F-D7EA-4791-CEBF-8DF89404E43D}"/>
              </a:ext>
            </a:extLst>
          </p:cNvPr>
          <p:cNvSpPr txBox="1"/>
          <p:nvPr/>
        </p:nvSpPr>
        <p:spPr>
          <a:xfrm>
            <a:off x="2072140" y="1108776"/>
            <a:ext cx="9655628" cy="5575052"/>
          </a:xfrm>
          <a:prstGeom prst="rect">
            <a:avLst/>
          </a:prstGeom>
          <a:noFill/>
        </p:spPr>
        <p:txBody>
          <a:bodyPr wrap="square" rtlCol="0">
            <a:spAutoFit/>
          </a:bodyPr>
          <a:lstStyle/>
          <a:p>
            <a:pPr>
              <a:lnSpc>
                <a:spcPct val="150000"/>
              </a:lnSpc>
            </a:pPr>
            <a:r>
              <a:rPr lang="hi-IN" sz="2400" dirty="0"/>
              <a:t>कौमारभृत्यं नाम कुमारभरणधात्रीक्षीरदोषसंशोधनार्थं दुष्टस्तन्यग्रहसमुत्थानाञ्च व्याधीनामुपशमनार्थं च । </a:t>
            </a:r>
            <a:r>
              <a:rPr lang="hi-IN" sz="2400" dirty="0">
                <a:highlight>
                  <a:srgbClr val="FFFF00"/>
                </a:highlight>
              </a:rPr>
              <a:t>(सु.सु. 1/6)</a:t>
            </a:r>
            <a:endParaRPr lang="en-US" sz="2400" dirty="0">
              <a:highlight>
                <a:srgbClr val="FFFF00"/>
              </a:highlight>
            </a:endParaRPr>
          </a:p>
          <a:p>
            <a:pPr>
              <a:lnSpc>
                <a:spcPct val="150000"/>
              </a:lnSpc>
            </a:pPr>
            <a:r>
              <a:rPr lang="en-US" sz="2400" dirty="0"/>
              <a:t>Means –</a:t>
            </a:r>
          </a:p>
          <a:p>
            <a:pPr marL="285750" indent="-285750">
              <a:lnSpc>
                <a:spcPct val="150000"/>
              </a:lnSpc>
              <a:buFont typeface="Arial" panose="020B0604020202020204" pitchFamily="34" charset="0"/>
              <a:buChar char="•"/>
            </a:pPr>
            <a:r>
              <a:rPr lang="en-US" sz="2400" dirty="0" err="1"/>
              <a:t>Kaumarabhritya</a:t>
            </a:r>
            <a:r>
              <a:rPr lang="en-US" sz="2400" dirty="0"/>
              <a:t> is one among the eight branches of Ayurveda and it deals in detail about Kumar </a:t>
            </a:r>
            <a:r>
              <a:rPr lang="en-US" sz="2400" dirty="0" err="1"/>
              <a:t>Bharana</a:t>
            </a:r>
            <a:r>
              <a:rPr lang="en-US" sz="2400" dirty="0"/>
              <a:t>  which includes </a:t>
            </a:r>
            <a:r>
              <a:rPr lang="en-US" sz="2400" dirty="0" err="1"/>
              <a:t>Poshana</a:t>
            </a:r>
            <a:r>
              <a:rPr lang="en-US" sz="2400" dirty="0"/>
              <a:t> and Dharana i.e. nutrition as well as growth and developmental aspects of a child, Dhatri, different types of milk like breast milk, animal and its vitiation, defects as well as treatment. </a:t>
            </a:r>
          </a:p>
          <a:p>
            <a:pPr marL="285750" indent="-285750">
              <a:lnSpc>
                <a:spcPct val="150000"/>
              </a:lnSpc>
              <a:buFont typeface="Arial" panose="020B0604020202020204" pitchFamily="34" charset="0"/>
              <a:buChar char="•"/>
            </a:pPr>
            <a:r>
              <a:rPr lang="en-US" sz="2400" dirty="0"/>
              <a:t>It deals in detail regarding different </a:t>
            </a:r>
            <a:r>
              <a:rPr lang="en-US" sz="2400" dirty="0" err="1"/>
              <a:t>Grahas</a:t>
            </a:r>
            <a:r>
              <a:rPr lang="en-US" sz="2400" dirty="0"/>
              <a:t>, its vitiations and treatment. </a:t>
            </a:r>
          </a:p>
          <a:p>
            <a:pPr marL="285750" indent="-285750">
              <a:lnSpc>
                <a:spcPct val="150000"/>
              </a:lnSpc>
              <a:buFont typeface="Arial" panose="020B0604020202020204" pitchFamily="34" charset="0"/>
              <a:buChar char="•"/>
            </a:pPr>
            <a:r>
              <a:rPr lang="en-US" sz="2400" dirty="0"/>
              <a:t>It also deals with Stanya and Stanya Dusti with its treatment.</a:t>
            </a:r>
            <a:endParaRPr lang="en-IN" sz="2400" dirty="0"/>
          </a:p>
        </p:txBody>
      </p:sp>
    </p:spTree>
    <p:extLst>
      <p:ext uri="{BB962C8B-B14F-4D97-AF65-F5344CB8AC3E}">
        <p14:creationId xmlns:p14="http://schemas.microsoft.com/office/powerpoint/2010/main" val="25410719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026930-0738-6B7E-64AB-7AE5EFEF2976}"/>
              </a:ext>
            </a:extLst>
          </p:cNvPr>
          <p:cNvSpPr txBox="1"/>
          <p:nvPr/>
        </p:nvSpPr>
        <p:spPr>
          <a:xfrm>
            <a:off x="1621973" y="1175658"/>
            <a:ext cx="10145486" cy="3913059"/>
          </a:xfrm>
          <a:prstGeom prst="rect">
            <a:avLst/>
          </a:prstGeom>
          <a:noFill/>
        </p:spPr>
        <p:txBody>
          <a:bodyPr wrap="square">
            <a:spAutoFit/>
          </a:bodyPr>
          <a:lstStyle/>
          <a:p>
            <a:pPr algn="just">
              <a:lnSpc>
                <a:spcPct val="150000"/>
              </a:lnSpc>
            </a:pPr>
            <a:r>
              <a:rPr lang="hi-IN" sz="2400" dirty="0">
                <a:cs typeface="+mj-cs"/>
              </a:rPr>
              <a:t>तत्र</a:t>
            </a:r>
            <a:r>
              <a:rPr lang="en-US" sz="2400" dirty="0">
                <a:cs typeface="+mj-cs"/>
              </a:rPr>
              <a:t> </a:t>
            </a:r>
            <a:r>
              <a:rPr lang="hi-IN" sz="2400" dirty="0">
                <a:cs typeface="+mj-cs"/>
              </a:rPr>
              <a:t>बालमपरिपक्वधातुमजातव्यञ्जनं</a:t>
            </a:r>
            <a:r>
              <a:rPr lang="en-US" sz="2400" dirty="0">
                <a:cs typeface="+mj-cs"/>
              </a:rPr>
              <a:t> </a:t>
            </a:r>
            <a:r>
              <a:rPr lang="hi-IN" sz="2400" dirty="0">
                <a:cs typeface="+mj-cs"/>
              </a:rPr>
              <a:t>सुकुमारमक्लेशसहमसंपूर्णबलं</a:t>
            </a:r>
            <a:r>
              <a:rPr lang="en-US" sz="2400" dirty="0">
                <a:cs typeface="+mj-cs"/>
              </a:rPr>
              <a:t> </a:t>
            </a:r>
          </a:p>
          <a:p>
            <a:pPr algn="just">
              <a:lnSpc>
                <a:spcPct val="150000"/>
              </a:lnSpc>
            </a:pPr>
            <a:r>
              <a:rPr lang="hi-IN" sz="2400" dirty="0">
                <a:cs typeface="+mj-cs"/>
              </a:rPr>
              <a:t>श्लेष्मधातुप्रायमाषोडशवर्षम् ॥ </a:t>
            </a:r>
            <a:r>
              <a:rPr lang="hi-IN" sz="2400" dirty="0">
                <a:highlight>
                  <a:srgbClr val="FFFF00"/>
                </a:highlight>
                <a:cs typeface="+mj-cs"/>
              </a:rPr>
              <a:t>(च.वि. 8/122) </a:t>
            </a:r>
            <a:endParaRPr lang="en-US" sz="2400" dirty="0">
              <a:highlight>
                <a:srgbClr val="FFFF00"/>
              </a:highlight>
              <a:cs typeface="+mj-cs"/>
            </a:endParaRPr>
          </a:p>
          <a:p>
            <a:pPr marL="342900" indent="-342900" algn="just">
              <a:lnSpc>
                <a:spcPct val="150000"/>
              </a:lnSpc>
              <a:buFont typeface="Arial" panose="020B0604020202020204" pitchFamily="34" charset="0"/>
              <a:buChar char="•"/>
            </a:pPr>
            <a:r>
              <a:rPr lang="en-IN" sz="2400" dirty="0"/>
              <a:t>Bala (</a:t>
            </a:r>
            <a:r>
              <a:rPr lang="hi-IN" sz="2400" dirty="0"/>
              <a:t>बाल) </a:t>
            </a:r>
            <a:r>
              <a:rPr lang="en-IN" sz="2400" dirty="0"/>
              <a:t>is one, who is having immaturity of Dhatus, non-development of secondary sexual characteristics, delicate body tissues with inability to withstand stress and medicines. Bala is that stage of life, where strength of the body is not at its maximum level and with predominance of Kapha Dosha. This period extends till sixteen years of life. </a:t>
            </a:r>
          </a:p>
        </p:txBody>
      </p:sp>
    </p:spTree>
    <p:extLst>
      <p:ext uri="{BB962C8B-B14F-4D97-AF65-F5344CB8AC3E}">
        <p14:creationId xmlns:p14="http://schemas.microsoft.com/office/powerpoint/2010/main" val="38532243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1762</TotalTime>
  <Words>1463</Words>
  <Application>Microsoft Office PowerPoint</Application>
  <PresentationFormat>Widescreen</PresentationFormat>
  <Paragraphs>107</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Corbel</vt:lpstr>
      <vt:lpstr>Roboto</vt:lpstr>
      <vt:lpstr>Times New Roman</vt:lpstr>
      <vt:lpstr>Wingdings</vt:lpstr>
      <vt:lpstr>Parallax</vt:lpstr>
      <vt:lpstr>INTRODUCTION TO KAUMARBHRITYA</vt:lpstr>
      <vt:lpstr>Cource Learning Outcomes </vt:lpstr>
      <vt:lpstr>PowerPoint Presentation</vt:lpstr>
      <vt:lpstr>Definitions of Kaumarbhritya</vt:lpstr>
      <vt:lpstr>Definitions of Kaumarbhritya</vt:lpstr>
      <vt:lpstr>Definitions of Kaumarbhritya</vt:lpstr>
      <vt:lpstr>Definitions of Kaumarbhritya</vt:lpstr>
      <vt:lpstr>Definitions of Kaumarbhritya</vt:lpstr>
      <vt:lpstr>PowerPoint Presentation</vt:lpstr>
      <vt:lpstr>Scope and importance of Kaumarbhritya</vt:lpstr>
      <vt:lpstr>Scope and importance of Kaumarbhritya</vt:lpstr>
      <vt:lpstr>Scope and importance of Kaumarbhritya</vt:lpstr>
      <vt:lpstr>Scope and importance of Kaumarbhritya</vt:lpstr>
      <vt:lpstr>Cont..</vt:lpstr>
      <vt:lpstr>Terminologies used in Kaumarbhritya</vt:lpstr>
      <vt:lpstr>Cont..</vt:lpstr>
      <vt:lpstr>Cont…</vt:lpstr>
      <vt:lpstr>Cont…</vt:lpstr>
      <vt:lpstr>PowerPoint Presentation</vt:lpstr>
      <vt:lpstr>Cont…</vt:lpstr>
      <vt:lpstr>Cont…</vt:lpstr>
      <vt:lpstr>PowerPoint Presentation</vt:lpstr>
      <vt:lpstr>Cont…</vt:lpstr>
      <vt:lpstr>Cont…</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hp laptop</dc:creator>
  <cp:lastModifiedBy>hp laptop</cp:lastModifiedBy>
  <cp:revision>6</cp:revision>
  <dcterms:created xsi:type="dcterms:W3CDTF">2025-03-10T04:28:43Z</dcterms:created>
  <dcterms:modified xsi:type="dcterms:W3CDTF">2025-09-12T06:11:30Z</dcterms:modified>
</cp:coreProperties>
</file>