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4" r:id="rId1"/>
    <p:sldMasterId id="2147483695" r:id="rId2"/>
    <p:sldMasterId id="2147483696" r:id="rId3"/>
    <p:sldMasterId id="2147483697" r:id="rId4"/>
  </p:sldMasterIdLst>
  <p:notesMasterIdLst>
    <p:notesMasterId r:id="rId37"/>
  </p:notesMasterIdLst>
  <p:sldIdLst>
    <p:sldId id="587" r:id="rId5"/>
    <p:sldId id="588" r:id="rId6"/>
    <p:sldId id="589" r:id="rId7"/>
    <p:sldId id="590" r:id="rId8"/>
    <p:sldId id="591" r:id="rId9"/>
    <p:sldId id="592" r:id="rId10"/>
    <p:sldId id="593" r:id="rId11"/>
    <p:sldId id="594" r:id="rId12"/>
    <p:sldId id="595" r:id="rId13"/>
    <p:sldId id="597" r:id="rId14"/>
    <p:sldId id="598" r:id="rId15"/>
    <p:sldId id="599" r:id="rId16"/>
    <p:sldId id="600" r:id="rId17"/>
    <p:sldId id="601" r:id="rId18"/>
    <p:sldId id="602" r:id="rId19"/>
    <p:sldId id="603" r:id="rId20"/>
    <p:sldId id="604" r:id="rId21"/>
    <p:sldId id="605" r:id="rId22"/>
    <p:sldId id="606" r:id="rId23"/>
    <p:sldId id="607" r:id="rId24"/>
    <p:sldId id="608" r:id="rId25"/>
    <p:sldId id="609" r:id="rId26"/>
    <p:sldId id="610" r:id="rId27"/>
    <p:sldId id="611" r:id="rId28"/>
    <p:sldId id="612" r:id="rId29"/>
    <p:sldId id="613" r:id="rId30"/>
    <p:sldId id="614" r:id="rId31"/>
    <p:sldId id="615" r:id="rId32"/>
    <p:sldId id="616" r:id="rId33"/>
    <p:sldId id="617" r:id="rId34"/>
    <p:sldId id="618" r:id="rId35"/>
    <p:sldId id="619" r:id="rId3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218C32-0A33-4E0E-AEA2-8B3AFFEEFBE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7" name="Google Shape;1156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65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45725" rIns="91475" bIns="457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8768" name="Google Shape;1157;n"/>
          <p:cNvSpPr txBox="1">
            <a:spLocks noGrp="1"/>
          </p:cNvSpPr>
          <p:nvPr>
            <p:ph type="dt" idx="10"/>
          </p:nvPr>
        </p:nvSpPr>
        <p:spPr>
          <a:xfrm>
            <a:off x="4021137" y="0"/>
            <a:ext cx="30765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45725" rIns="91475" bIns="457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8769" name="Google Shape;1158;n"/>
          <p:cNvSpPr>
            <a:spLocks noGrp="1" noRot="1" noChangeAspect="1"/>
          </p:cNvSpPr>
          <p:nvPr>
            <p:ph type="sldImg" idx="3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48770" name="Google Shape;1159;n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200" cy="46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45725" rIns="91475" bIns="457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48771" name="Google Shape;1160;n"/>
          <p:cNvSpPr txBox="1">
            <a:spLocks noGrp="1"/>
          </p:cNvSpPr>
          <p:nvPr>
            <p:ph type="ftr" idx="11"/>
          </p:nvPr>
        </p:nvSpPr>
        <p:spPr>
          <a:xfrm>
            <a:off x="0" y="9720262"/>
            <a:ext cx="30765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45725" rIns="91475" bIns="457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8772" name="Google Shape;1161;n"/>
          <p:cNvSpPr txBox="1">
            <a:spLocks noGrp="1"/>
          </p:cNvSpPr>
          <p:nvPr>
            <p:ph type="sldNum" idx="12"/>
          </p:nvPr>
        </p:nvSpPr>
        <p:spPr>
          <a:xfrm>
            <a:off x="4021137" y="9720262"/>
            <a:ext cx="3076500" cy="5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75" tIns="45725" rIns="91475" bIns="457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Google Shape;1241;p3:notes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200" cy="46053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11" name="Google Shape;124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Google Shape;1299;p12:notes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200" cy="46053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44" name="Google Shape;130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7" name="Google Shape;1305;p13:notes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200" cy="46053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48" name="Google Shape;13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Google Shape;1311;p14:notes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200" cy="46053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52" name="Google Shape;13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Google Shape;1317;p15:notes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200" cy="46053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55" name="Google Shape;131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Google Shape;1323;p16:notes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200" cy="46053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59" name="Google Shape;13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Google Shape;1329;p17:notes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200" cy="46053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63" name="Google Shape;133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Google Shape;1335;p18:notes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200" cy="46053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67" name="Google Shape;13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0" name="Google Shape;1341;p19:notes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200" cy="46053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71" name="Google Shape;134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3" name="Google Shape;1347;p20:notes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200" cy="46053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74" name="Google Shape;134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7" name="Google Shape;1354;p21:notes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200" cy="46053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78" name="Google Shape;1355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4" name="Google Shape;1247;p4:notes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200" cy="46053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15" name="Google Shape;124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Google Shape;1360;p22:notes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200" cy="46053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81" name="Google Shape;136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4" name="Google Shape;1368;p23:notes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200" cy="46053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85" name="Google Shape;136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Google Shape;1374;p24:notes"/>
          <p:cNvSpPr txBox="1">
            <a:spLocks noGrp="1"/>
          </p:cNvSpPr>
          <p:nvPr>
            <p:ph type="body" idx="1"/>
          </p:nvPr>
        </p:nvSpPr>
        <p:spPr>
          <a:xfrm>
            <a:off x="0" y="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Seema</a:t>
            </a:r>
          </a:p>
        </p:txBody>
      </p:sp>
      <p:sp>
        <p:nvSpPr>
          <p:cNvPr id="1048689" name="Google Shape;137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2" name="Google Shape;1380;p25:notes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200" cy="46053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93" name="Google Shape;138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6" name="Google Shape;1386;p26:notes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200" cy="46053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97" name="Google Shape;138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Google Shape;1392;p27:notes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200" cy="46053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01" name="Google Shape;139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3" name="Google Shape;1398;p28:notes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200" cy="46053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04" name="Google Shape;139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7" name="Google Shape;1405;p29:notes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200" cy="46053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08" name="Google Shape;140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Google Shape;1411;p30:notes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200" cy="46053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12" name="Google Shape;1412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5" name="Google Shape;1417;p31:notes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200" cy="46053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16" name="Google Shape;1418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Google Shape;1253;p5:notes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200" cy="46053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19" name="Google Shape;12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9" name="Google Shape;1423;p32:notes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200" cy="46053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20" name="Google Shape;142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2" name="Google Shape;1429;p33:notes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200" cy="46053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23" name="Google Shape;143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5" name="Google Shape;1439;p34:notes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200" cy="46053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726" name="Google Shape;144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Google Shape;1259;p6:notes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200" cy="46053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23" name="Google Shape;126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Google Shape;1265;p7:notes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200" cy="46053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26" name="Google Shape;126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Google Shape;1271;p8:notes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200" cy="46053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29" name="Google Shape;12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Google Shape;1279;p9:notes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200" cy="46053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32" name="Google Shape;12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Google Shape;1287;p10:notes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200" cy="46053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36" name="Google Shape;128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Google Shape;1293;p11:notes"/>
          <p:cNvSpPr txBox="1">
            <a:spLocks noGrp="1"/>
          </p:cNvSpPr>
          <p:nvPr>
            <p:ph type="body" idx="1"/>
          </p:nvPr>
        </p:nvSpPr>
        <p:spPr>
          <a:xfrm>
            <a:off x="709612" y="4862512"/>
            <a:ext cx="5680200" cy="4605300"/>
          </a:xfrm>
          <a:prstGeom prst="rect">
            <a:avLst/>
          </a:prstGeom>
        </p:spPr>
        <p:txBody>
          <a:bodyPr spcFirstLastPara="1" wrap="square" lIns="91475" tIns="45725" rIns="91475" bIns="457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640" name="Google Shape;12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2"/>
            <a:ext cx="5118000" cy="3838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6" name="Google Shape;117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37" name="Google Shape;1179;p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738" name="Google Shape;1180;p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1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3" name="Google Shape;1197;p4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04" name="Google Shape;1198;p4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 rtl="0">
              <a:spcBef>
                <a:spcPts val="360"/>
              </a:spcBef>
              <a:spcAft>
                <a:spcPts val="0"/>
              </a:spcAft>
              <a:buSzPts val="1710"/>
              <a:buChar char="⚫"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⚫"/>
            </a:lvl2pPr>
            <a:lvl3pPr marL="1371600" lvl="2" indent="-308610" algn="l" rtl="0">
              <a:spcBef>
                <a:spcPts val="360"/>
              </a:spcBef>
              <a:spcAft>
                <a:spcPts val="0"/>
              </a:spcAft>
              <a:buSzPts val="1260"/>
              <a:buChar char="⚫"/>
            </a:lvl3pPr>
            <a:lvl4pPr marL="1828800" lvl="3" indent="-302894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</a:lvl4pPr>
            <a:lvl5pPr marL="2286000" lvl="4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</a:lvl5pPr>
            <a:lvl6pPr marL="2743200" lvl="5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</a:lvl6pPr>
            <a:lvl7pPr marL="3200400" lvl="6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</a:lvl7pPr>
            <a:lvl8pPr marL="3657600" lvl="7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</a:lvl8pPr>
            <a:lvl9pPr marL="4114800" lvl="8" indent="-302895" algn="l" rtl="0">
              <a:spcBef>
                <a:spcPts val="360"/>
              </a:spcBef>
              <a:spcAft>
                <a:spcPts val="0"/>
              </a:spcAft>
              <a:buSzPts val="1170"/>
              <a:buChar char="⚫"/>
            </a:lvl9pPr>
          </a:lstStyle>
          <a:p>
            <a:endParaRPr/>
          </a:p>
        </p:txBody>
      </p:sp>
      <p:sp>
        <p:nvSpPr>
          <p:cNvPr id="1048605" name="Google Shape;1199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06" name="Google Shape;1200;p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048607" name="Google Shape;1201;p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749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04875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817E-0B45-4720-AA23-C2196F400BBE}" type="datetimeFigureOut">
              <a:rPr lang="zh-CN" altLang="en-US" smtClean="0"/>
              <a:t>2025/7/14</a:t>
            </a:fld>
            <a:endParaRPr lang="zh-CN" altLang="en-US"/>
          </a:p>
        </p:txBody>
      </p:sp>
      <p:sp>
        <p:nvSpPr>
          <p:cNvPr id="104875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700D-8087-46DD-9E4C-2E27B4C0B8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4876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104876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6817E-0B45-4720-AA23-C2196F400BBE}" type="datetimeFigureOut">
              <a:rPr lang="zh-CN" altLang="en-US" smtClean="0"/>
              <a:t>2025/7/14</a:t>
            </a:fld>
            <a:endParaRPr lang="zh-CN" altLang="en-US"/>
          </a:p>
        </p:txBody>
      </p:sp>
      <p:sp>
        <p:nvSpPr>
          <p:cNvPr id="104876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76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9700D-8087-46DD-9E4C-2E27B4C0B8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7" name="Google Shape;1163;p1"/>
          <p:cNvSpPr/>
          <p:nvPr/>
        </p:nvSpPr>
        <p:spPr>
          <a:xfrm>
            <a:off x="-9525" y="-7937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</a:path>
            </a:pathLst>
          </a:custGeom>
          <a:gradFill>
            <a:gsLst>
              <a:gs pos="0">
                <a:srgbClr val="0079AF"/>
              </a:gs>
              <a:gs pos="100000">
                <a:srgbClr val="00EBF8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728" name="Google Shape;1164;p1"/>
          <p:cNvSpPr/>
          <p:nvPr/>
        </p:nvSpPr>
        <p:spPr>
          <a:xfrm>
            <a:off x="4381500" y="-7937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Google Shape;1165;p1"/>
          <p:cNvGrpSpPr/>
          <p:nvPr/>
        </p:nvGrpSpPr>
        <p:grpSpPr>
          <a:xfrm>
            <a:off x="-29291" y="-24385"/>
            <a:ext cx="9179387" cy="1048611"/>
            <a:chOff x="-29286" y="-11570"/>
            <a:chExt cx="9179387" cy="1051028"/>
          </a:xfrm>
        </p:grpSpPr>
        <p:grpSp>
          <p:nvGrpSpPr>
            <p:cNvPr id="152" name="Google Shape;1166;p1"/>
            <p:cNvGrpSpPr/>
            <p:nvPr/>
          </p:nvGrpSpPr>
          <p:grpSpPr>
            <a:xfrm>
              <a:off x="-29286" y="-11570"/>
              <a:ext cx="9161099" cy="1051028"/>
              <a:chOff x="-29291" y="-24384"/>
              <a:chExt cx="9161099" cy="1048512"/>
            </a:xfrm>
          </p:grpSpPr>
          <p:pic>
            <p:nvPicPr>
              <p:cNvPr id="2097174" name="Google Shape;1167;p1"/>
              <p:cNvPicPr preferRelativeResize="0">
                <a:picLocks/>
              </p:cNvPicPr>
              <p:nvPr/>
            </p:nvPicPr>
            <p:blipFill rotWithShape="1">
              <a:blip r:embed="rId4">
                <a:alphaModFix/>
              </a:blip>
              <a:srcRect/>
              <a:stretch>
                <a:fillRect/>
              </a:stretch>
            </p:blipFill>
            <p:spPr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8729" name="Google Shape;1168;p1"/>
              <p:cNvSpPr txBox="1"/>
              <p:nvPr/>
            </p:nvSpPr>
            <p:spPr>
              <a:xfrm>
                <a:off x="-29291" y="422461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3" name="Google Shape;1169;p1"/>
            <p:cNvGrpSpPr/>
            <p:nvPr/>
          </p:nvGrpSpPr>
          <p:grpSpPr>
            <a:xfrm>
              <a:off x="-21709" y="61757"/>
              <a:ext cx="9171810" cy="910484"/>
              <a:chOff x="-21714" y="48768"/>
              <a:chExt cx="9171810" cy="908304"/>
            </a:xfrm>
          </p:grpSpPr>
          <p:pic>
            <p:nvPicPr>
              <p:cNvPr id="2097175" name="Google Shape;1170;p1"/>
              <p:cNvPicPr preferRelativeResize="0">
                <a:picLocks/>
              </p:cNvPicPr>
              <p:nvPr/>
            </p:nvPicPr>
            <p:blipFill rotWithShape="1">
              <a:blip r:embed="rId5">
                <a:alphaModFix/>
              </a:blip>
              <a:srcRect/>
              <a:stretch>
                <a:fillRect/>
              </a:stretch>
            </p:blipFill>
            <p:spPr>
              <a:xfrm>
                <a:off x="-6096" y="48768"/>
                <a:ext cx="9156192" cy="9083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8730" name="Google Shape;1171;p1"/>
              <p:cNvSpPr txBox="1"/>
              <p:nvPr/>
            </p:nvSpPr>
            <p:spPr>
              <a:xfrm>
                <a:off x="-21714" y="495979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48731" name="Google Shape;1172;p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732" name="Google Shape;1173;p1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rgbClr val="0F6FC6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rgbClr val="009DD9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733" name="Google Shape;1174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8734" name="Google Shape;1175;p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8735" name="Google Shape;1176;p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Google Shape;1182;p3"/>
          <p:cNvSpPr/>
          <p:nvPr/>
        </p:nvSpPr>
        <p:spPr>
          <a:xfrm>
            <a:off x="-9525" y="-7937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</a:path>
            </a:pathLst>
          </a:custGeom>
          <a:gradFill>
            <a:gsLst>
              <a:gs pos="0">
                <a:srgbClr val="0079AF"/>
              </a:gs>
              <a:gs pos="100000">
                <a:srgbClr val="00EBF8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595" name="Google Shape;1183;p3"/>
          <p:cNvSpPr/>
          <p:nvPr/>
        </p:nvSpPr>
        <p:spPr>
          <a:xfrm>
            <a:off x="4381500" y="-7937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596" name="Google Shape;1184;p3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597" name="Google Shape;1185;p3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rgbClr val="0F6FC6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rgbClr val="009DD9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598" name="Google Shape;1186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8599" name="Google Shape;1187;p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8600" name="Google Shape;1188;p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9" name="Google Shape;1189;p3"/>
          <p:cNvGrpSpPr/>
          <p:nvPr/>
        </p:nvGrpSpPr>
        <p:grpSpPr>
          <a:xfrm>
            <a:off x="-29291" y="-24385"/>
            <a:ext cx="9179387" cy="1048611"/>
            <a:chOff x="-29286" y="-11570"/>
            <a:chExt cx="9179387" cy="1051028"/>
          </a:xfrm>
        </p:grpSpPr>
        <p:grpSp>
          <p:nvGrpSpPr>
            <p:cNvPr id="50" name="Google Shape;1190;p3"/>
            <p:cNvGrpSpPr/>
            <p:nvPr/>
          </p:nvGrpSpPr>
          <p:grpSpPr>
            <a:xfrm>
              <a:off x="-29286" y="-11570"/>
              <a:ext cx="9161099" cy="1051028"/>
              <a:chOff x="-29291" y="-24384"/>
              <a:chExt cx="9161099" cy="1048512"/>
            </a:xfrm>
          </p:grpSpPr>
          <p:pic>
            <p:nvPicPr>
              <p:cNvPr id="2097154" name="Google Shape;1191;p3"/>
              <p:cNvPicPr preferRelativeResize="0">
                <a:picLocks/>
              </p:cNvPicPr>
              <p:nvPr/>
            </p:nvPicPr>
            <p:blipFill rotWithShape="1">
              <a:blip r:embed="rId4">
                <a:alphaModFix/>
              </a:blip>
              <a:srcRect/>
              <a:stretch>
                <a:fillRect/>
              </a:stretch>
            </p:blipFill>
            <p:spPr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8601" name="Google Shape;1192;p3"/>
              <p:cNvSpPr txBox="1"/>
              <p:nvPr/>
            </p:nvSpPr>
            <p:spPr>
              <a:xfrm>
                <a:off x="-29291" y="422461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1" name="Google Shape;1193;p3"/>
            <p:cNvGrpSpPr/>
            <p:nvPr/>
          </p:nvGrpSpPr>
          <p:grpSpPr>
            <a:xfrm>
              <a:off x="-21709" y="61757"/>
              <a:ext cx="9171810" cy="910484"/>
              <a:chOff x="-21714" y="48768"/>
              <a:chExt cx="9171810" cy="908304"/>
            </a:xfrm>
          </p:grpSpPr>
          <p:pic>
            <p:nvPicPr>
              <p:cNvPr id="2097155" name="Google Shape;1194;p3"/>
              <p:cNvPicPr preferRelativeResize="0">
                <a:picLocks/>
              </p:cNvPicPr>
              <p:nvPr/>
            </p:nvPicPr>
            <p:blipFill rotWithShape="1">
              <a:blip r:embed="rId5">
                <a:alphaModFix/>
              </a:blip>
              <a:srcRect/>
              <a:stretch>
                <a:fillRect/>
              </a:stretch>
            </p:blipFill>
            <p:spPr>
              <a:xfrm>
                <a:off x="-6096" y="48768"/>
                <a:ext cx="9156192" cy="9083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8602" name="Google Shape;1195;p3"/>
              <p:cNvSpPr txBox="1"/>
              <p:nvPr/>
            </p:nvSpPr>
            <p:spPr>
              <a:xfrm>
                <a:off x="-21714" y="495979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9" name="Google Shape;1203;p5"/>
          <p:cNvSpPr/>
          <p:nvPr/>
        </p:nvSpPr>
        <p:spPr>
          <a:xfrm>
            <a:off x="-9525" y="-7937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</a:path>
            </a:pathLst>
          </a:custGeom>
          <a:gradFill>
            <a:gsLst>
              <a:gs pos="0">
                <a:srgbClr val="0079AF"/>
              </a:gs>
              <a:gs pos="100000">
                <a:srgbClr val="00EBF8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740" name="Google Shape;1204;p5"/>
          <p:cNvSpPr/>
          <p:nvPr/>
        </p:nvSpPr>
        <p:spPr>
          <a:xfrm>
            <a:off x="4381500" y="-7937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7" name="Google Shape;1205;p5"/>
          <p:cNvGrpSpPr/>
          <p:nvPr/>
        </p:nvGrpSpPr>
        <p:grpSpPr>
          <a:xfrm>
            <a:off x="-29291" y="-24385"/>
            <a:ext cx="9179387" cy="1048611"/>
            <a:chOff x="-29286" y="-11570"/>
            <a:chExt cx="9179387" cy="1051028"/>
          </a:xfrm>
        </p:grpSpPr>
        <p:grpSp>
          <p:nvGrpSpPr>
            <p:cNvPr id="158" name="Google Shape;1206;p5"/>
            <p:cNvGrpSpPr/>
            <p:nvPr/>
          </p:nvGrpSpPr>
          <p:grpSpPr>
            <a:xfrm>
              <a:off x="-29286" y="-11570"/>
              <a:ext cx="9161099" cy="1051028"/>
              <a:chOff x="-29291" y="-24384"/>
              <a:chExt cx="9161099" cy="1048512"/>
            </a:xfrm>
          </p:grpSpPr>
          <p:pic>
            <p:nvPicPr>
              <p:cNvPr id="2097176" name="Google Shape;1207;p5"/>
              <p:cNvPicPr preferRelativeResize="0">
                <a:picLocks/>
              </p:cNvPicPr>
              <p:nvPr/>
            </p:nvPicPr>
            <p:blipFill rotWithShape="1">
              <a:blip r:embed="rId4">
                <a:alphaModFix/>
              </a:blip>
              <a:srcRect/>
              <a:stretch>
                <a:fillRect/>
              </a:stretch>
            </p:blipFill>
            <p:spPr>
              <a:xfrm>
                <a:off x="-6096" y="-24384"/>
                <a:ext cx="9137904" cy="1048512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8741" name="Google Shape;1208;p5"/>
              <p:cNvSpPr txBox="1"/>
              <p:nvPr/>
            </p:nvSpPr>
            <p:spPr>
              <a:xfrm>
                <a:off x="-29291" y="422461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59" name="Google Shape;1209;p5"/>
            <p:cNvGrpSpPr/>
            <p:nvPr/>
          </p:nvGrpSpPr>
          <p:grpSpPr>
            <a:xfrm>
              <a:off x="-21709" y="61757"/>
              <a:ext cx="9171810" cy="910484"/>
              <a:chOff x="-21714" y="48768"/>
              <a:chExt cx="9171810" cy="908304"/>
            </a:xfrm>
          </p:grpSpPr>
          <p:pic>
            <p:nvPicPr>
              <p:cNvPr id="2097177" name="Google Shape;1210;p5"/>
              <p:cNvPicPr preferRelativeResize="0">
                <a:picLocks/>
              </p:cNvPicPr>
              <p:nvPr/>
            </p:nvPicPr>
            <p:blipFill rotWithShape="1">
              <a:blip r:embed="rId5">
                <a:alphaModFix/>
              </a:blip>
              <a:srcRect/>
              <a:stretch>
                <a:fillRect/>
              </a:stretch>
            </p:blipFill>
            <p:spPr>
              <a:xfrm>
                <a:off x="-6096" y="48768"/>
                <a:ext cx="9156192" cy="90830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48742" name="Google Shape;1211;p5"/>
              <p:cNvSpPr txBox="1"/>
              <p:nvPr/>
            </p:nvSpPr>
            <p:spPr>
              <a:xfrm>
                <a:off x="-21714" y="495979"/>
                <a:ext cx="0" cy="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048743" name="Google Shape;1212;p5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744" name="Google Shape;1213;p5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rgbClr val="0F6FC6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rgbClr val="009DD9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745" name="Google Shape;121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8746" name="Google Shape;1215;p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8747" name="Google Shape;1216;p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3" name="Google Shape;1218;p6"/>
          <p:cNvSpPr/>
          <p:nvPr/>
        </p:nvSpPr>
        <p:spPr>
          <a:xfrm rot="-10377829" flipH="1">
            <a:off x="3166569" y="1109764"/>
            <a:ext cx="5257964" cy="4114929"/>
          </a:xfrm>
          <a:custGeom>
            <a:avLst/>
            <a:gdLst/>
            <a:ahLst/>
            <a:cxnLst/>
            <a:rect l="l" t="t" r="r" b="b"/>
            <a:pathLst>
              <a:path w="5257800" h="4114800" extrusionOk="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</a:path>
            </a:pathLst>
          </a:custGeom>
          <a:solidFill>
            <a:srgbClr val="FFFFFF"/>
          </a:solidFill>
          <a:ln w="9525" cap="rnd" cmpd="sng">
            <a:solidFill>
              <a:srgbClr val="C0C0C0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63500" dist="38498" dir="7500019" sx="98500" sy="100080" kx="98293">
              <a:srgbClr val="000000">
                <a:alpha val="2471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754" name="Google Shape;1219;p6"/>
          <p:cNvSpPr/>
          <p:nvPr/>
        </p:nvSpPr>
        <p:spPr>
          <a:xfrm rot="-10381539" flipH="1">
            <a:off x="8004149" y="5359289"/>
            <a:ext cx="155652" cy="155652"/>
          </a:xfrm>
          <a:prstGeom prst="rtTriangle">
            <a:avLst/>
          </a:prstGeom>
          <a:solidFill>
            <a:srgbClr val="FFFFFF"/>
          </a:solidFill>
          <a:ln w="127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6349" dir="12900541">
              <a:srgbClr val="000000">
                <a:alpha val="4667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755" name="Google Shape;1220;p6"/>
          <p:cNvSpPr/>
          <p:nvPr/>
        </p:nvSpPr>
        <p:spPr>
          <a:xfrm rot="10800000" flipH="1">
            <a:off x="-9525" y="5816600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</a:path>
            </a:pathLst>
          </a:custGeom>
          <a:gradFill>
            <a:gsLst>
              <a:gs pos="0">
                <a:srgbClr val="0079AF"/>
              </a:gs>
              <a:gs pos="100000">
                <a:srgbClr val="00EBF8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756" name="Google Shape;1221;p6"/>
          <p:cNvSpPr/>
          <p:nvPr/>
        </p:nvSpPr>
        <p:spPr>
          <a:xfrm rot="10800000" flipH="1">
            <a:off x="4381500" y="6219825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</a:path>
            </a:pathLst>
          </a:custGeom>
          <a:gradFill>
            <a:gsLst>
              <a:gs pos="0">
                <a:srgbClr val="00ADB6"/>
              </a:gs>
              <a:gs pos="80000">
                <a:srgbClr val="009BE5"/>
              </a:gs>
              <a:gs pos="100000">
                <a:srgbClr val="009BE5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757" name="Google Shape;1222;p6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758" name="Google Shape;1223;p6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rgbClr val="0F6FC6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rgbClr val="009DD9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8759" name="Google Shape;1224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8760" name="Google Shape;1225;p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8761" name="Google Shape;1226;p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Constantia"/>
              <a:buNone/>
              <a:defRPr sz="1200" b="0" i="0" u="none">
                <a:solidFill>
                  <a:srgbClr val="045C75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Google Shape;1244;p9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>
              <a:solidFill>
                <a:srgbClr val="0461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09" name="Google Shape;1245;p9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1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A</a:t>
            </a: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mbulatory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1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B</a:t>
            </a: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reathing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1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U</a:t>
            </a: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nit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u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r>
              <a:rPr lang="en-US" sz="2600" b="1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Material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Silicon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11620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1" u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1" u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Google Shape;1302;p18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>
              <a:solidFill>
                <a:srgbClr val="0461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42" name="Google Shape;1303;p18"/>
          <p:cNvSpPr txBox="1">
            <a:spLocks noGrp="1"/>
          </p:cNvSpPr>
          <p:nvPr>
            <p:ph type="body" idx="1"/>
          </p:nvPr>
        </p:nvSpPr>
        <p:spPr>
          <a:xfrm>
            <a:off x="457200" y="304800"/>
            <a:ext cx="8229600" cy="60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1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Pop-off Valve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F6FC6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Usually pops-off at 30-40 cm of H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O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F6FC6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May be blocked to deliver first high pressure breath in HMD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F6FC6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It prevents barotrauma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F6FC6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Prevents the development of pneumothorax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128270" algn="l" rtl="0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Google Shape;1308;p19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>
              <a:solidFill>
                <a:srgbClr val="0461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46" name="Google Shape;1309;p19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Sterilization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F6FC6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Gluteraldehyde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F6FC6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Washed with soap water and dried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F6FC6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Autoclaved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11652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F6FC6"/>
              </a:buClr>
              <a:buSzPts val="2040"/>
              <a:buFont typeface="Noto Sans Symbols"/>
              <a:buNone/>
            </a:pPr>
            <a:endParaRPr sz="24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11620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u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Checked by blocking the outlet and pressing the bag, the pop-off valve should pop-off.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9" name="Google Shape;1314;p2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>
              <a:solidFill>
                <a:srgbClr val="0461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50" name="Google Shape;1315;p20"/>
          <p:cNvSpPr txBox="1">
            <a:spLocks noGrp="1"/>
          </p:cNvSpPr>
          <p:nvPr>
            <p:ph type="body" idx="1"/>
          </p:nvPr>
        </p:nvSpPr>
        <p:spPr>
          <a:xfrm>
            <a:off x="457200" y="457200"/>
            <a:ext cx="8229600" cy="566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Check for adequate ventilation: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7450" marR="0" lvl="3" indent="-209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Adequate chest rise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7450" marR="0" lvl="3" indent="-209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Improvement in pts SpO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15240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900"/>
              <a:buFont typeface="Noto Sans Symbols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3" name="Google Shape;1320;p2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4500"/>
              <a:buFont typeface="Calibri"/>
              <a:buNone/>
            </a:pPr>
            <a:r>
              <a:rPr lang="en-US" sz="4500" b="0" u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Diff bet anesthesia bag and ambu bag</a:t>
            </a:r>
          </a:p>
        </p:txBody>
      </p:sp>
      <p:pic>
        <p:nvPicPr>
          <p:cNvPr id="2097163" name="Google Shape;1321;p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>
            <a:fillRect/>
          </a:stretch>
        </p:blipFill>
        <p:spPr>
          <a:xfrm>
            <a:off x="450850" y="1914525"/>
            <a:ext cx="8242200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Google Shape;1326;p22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Calibri"/>
              <a:buNone/>
            </a:pPr>
            <a:r>
              <a:rPr lang="en-US" sz="5000" b="0" u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Laryngoscope</a:t>
            </a:r>
          </a:p>
        </p:txBody>
      </p:sp>
      <p:sp>
        <p:nvSpPr>
          <p:cNvPr id="1048657" name="Google Shape;1327;p22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Parts?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Types of blades?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Indications?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Method of use?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Size of blades?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Google Shape;1332;p23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>
              <a:solidFill>
                <a:srgbClr val="0461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61" name="Google Shape;1333;p23"/>
          <p:cNvSpPr txBox="1">
            <a:spLocks noGrp="1"/>
          </p:cNvSpPr>
          <p:nvPr>
            <p:ph type="body" idx="1"/>
          </p:nvPr>
        </p:nvSpPr>
        <p:spPr>
          <a:xfrm>
            <a:off x="457200" y="304800"/>
            <a:ext cx="8229600" cy="58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1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Parts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F6FC6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Handle (also contains the batteries)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F6FC6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Blade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F6FC6"/>
              </a:buClr>
              <a:buSzPts val="2040"/>
              <a:buFont typeface="Noto Sans Symbols"/>
              <a:buNone/>
            </a:pPr>
            <a:endParaRPr sz="24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Two types of blades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F6FC6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Straight - miller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F6FC6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Curved – Macintosh (preferred in children &gt;8yrs)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128270" algn="l" rtl="0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Google Shape;1338;p24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>
              <a:solidFill>
                <a:srgbClr val="0461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65" name="Google Shape;1339;p24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8229600" cy="574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Char char="⚫"/>
            </a:pPr>
            <a:r>
              <a:rPr lang="en-US" sz="2400" b="1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Size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None/>
            </a:pPr>
            <a:r>
              <a:rPr lang="en-US" sz="24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Preterm &amp; LBW	-	0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None/>
            </a:pPr>
            <a:r>
              <a:rPr lang="en-US" sz="24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Term neonates	-	1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None/>
            </a:pPr>
            <a:r>
              <a:rPr lang="en-US" sz="24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2 to 10 yrs		-	2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None/>
            </a:pPr>
            <a:r>
              <a:rPr lang="en-US" sz="24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&gt; 10 yrs 		-	3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None/>
            </a:pPr>
            <a:endParaRPr sz="2400" b="1" u="sng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None/>
            </a:pPr>
            <a:r>
              <a:rPr lang="en-US" sz="2400" b="1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Indications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Char char="⚫"/>
            </a:pPr>
            <a:r>
              <a:rPr lang="en-US" sz="2400" b="1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intubation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7450" marR="0" lvl="3" indent="-20955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0BD0D9"/>
              </a:buClr>
              <a:buSzPts val="1235"/>
              <a:buFont typeface="Noto Sans Symbols"/>
              <a:buChar char="⚫"/>
            </a:pPr>
            <a:r>
              <a:rPr lang="en-US" sz="19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During resuscitation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60500" marR="0" lvl="4" indent="-20955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10CF9B"/>
              </a:buClr>
              <a:buSzPts val="1235"/>
              <a:buFont typeface="Noto Sans Symbols"/>
              <a:buChar char="⚫"/>
            </a:pPr>
            <a:r>
              <a:rPr lang="en-US" sz="19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Birth asphyxia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60500" marR="0" lvl="4" indent="-20955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10CF9B"/>
              </a:buClr>
              <a:buSzPts val="1235"/>
              <a:buFont typeface="Noto Sans Symbols"/>
              <a:buChar char="⚫"/>
            </a:pPr>
            <a:r>
              <a:rPr lang="en-US" sz="19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Respiratory distress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60500" marR="0" lvl="4" indent="-20955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10CF9B"/>
              </a:buClr>
              <a:buSzPts val="1235"/>
              <a:buFont typeface="Noto Sans Symbols"/>
              <a:buChar char="⚫"/>
            </a:pPr>
            <a:r>
              <a:rPr lang="en-US" sz="19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Apnoea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7450" marR="0" lvl="3" indent="-20955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0BD0D9"/>
              </a:buClr>
              <a:buSzPts val="1235"/>
              <a:buFont typeface="Noto Sans Symbols"/>
              <a:buChar char="⚫"/>
            </a:pPr>
            <a:r>
              <a:rPr lang="en-US" sz="19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MSL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7450" marR="0" lvl="3" indent="-20955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0BD0D9"/>
              </a:buClr>
              <a:buSzPts val="1235"/>
              <a:buFont typeface="Noto Sans Symbols"/>
              <a:buChar char="⚫"/>
            </a:pPr>
            <a:r>
              <a:rPr lang="en-US" sz="19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General anesthesia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7450" marR="0" lvl="3" indent="-20955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0BD0D9"/>
              </a:buClr>
              <a:buSzPts val="1235"/>
              <a:buFont typeface="Noto Sans Symbols"/>
              <a:buChar char="⚫"/>
            </a:pPr>
            <a:r>
              <a:rPr lang="en-US" sz="19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Foreign body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15240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900"/>
              <a:buFont typeface="Noto Sans Symbols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Google Shape;1344;p25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>
              <a:solidFill>
                <a:srgbClr val="0461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69" name="Google Shape;1345;p25"/>
          <p:cNvSpPr txBox="1">
            <a:spLocks noGrp="1"/>
          </p:cNvSpPr>
          <p:nvPr>
            <p:ph type="body" idx="1"/>
          </p:nvPr>
        </p:nvSpPr>
        <p:spPr>
          <a:xfrm>
            <a:off x="533400" y="457200"/>
            <a:ext cx="82296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Always check the bulb before intubating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Check batteries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Check for loose teeth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Google Shape;1350;p26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>
              <a:solidFill>
                <a:srgbClr val="0461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7164" name="Google Shape;1351;p26" descr="DSCF1734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>
            <a:fillRect/>
          </a:stretch>
        </p:blipFill>
        <p:spPr>
          <a:xfrm>
            <a:off x="0" y="457200"/>
            <a:ext cx="3303600" cy="594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5" name="Google Shape;1352;p26" descr="DSCF1735.JPG"/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>
            <a:fillRect/>
          </a:stretch>
        </p:blipFill>
        <p:spPr>
          <a:xfrm>
            <a:off x="3810000" y="914400"/>
            <a:ext cx="4770437" cy="5287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Google Shape;1357;p27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229600" cy="9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Calibri"/>
              <a:buNone/>
            </a:pPr>
            <a:r>
              <a:rPr lang="en-US" sz="5000" b="0" u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E.T. Tube</a:t>
            </a:r>
          </a:p>
        </p:txBody>
      </p:sp>
      <p:sp>
        <p:nvSpPr>
          <p:cNvPr id="1048676" name="Google Shape;1358;p27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4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Material?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Types?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Size?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Length?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Indications?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contraindications?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Drugs?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Google Shape;1250;p10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>
              <a:solidFill>
                <a:srgbClr val="0461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13" name="Google Shape;1251;p10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Indications :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7450" marR="0" lvl="3" indent="-209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During resuscitation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60500" marR="0" lvl="4" indent="-209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Birth asphyxia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60500" marR="0" lvl="4" indent="-209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Respiratory distress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60500" marR="0" lvl="4" indent="-209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Apnoea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60500" marR="0" lvl="4" indent="-209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After surfactant therapy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60500" marR="0" lvl="4" indent="-209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Paralysis of resp. muscles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460500" marR="0" lvl="4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None/>
            </a:pPr>
            <a:endParaRPr sz="20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1460500" marR="0" lvl="4" indent="-1270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None/>
            </a:pPr>
            <a:endParaRPr sz="20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15240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900"/>
              <a:buFont typeface="Noto Sans Symbols"/>
              <a:buNone/>
            </a:pPr>
            <a:endParaRPr sz="20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9" name="Google Shape;1363;p28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>
              <a:solidFill>
                <a:srgbClr val="0461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7166" name="Google Shape;1364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>
            <a:fillRect/>
          </a:stretch>
        </p:blipFill>
        <p:spPr>
          <a:xfrm>
            <a:off x="377825" y="255587"/>
            <a:ext cx="8315400" cy="5877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45728" name="Google Shape;1365;p28"/>
          <p:cNvCxnSpPr>
            <a:cxnSpLocks/>
          </p:cNvCxnSpPr>
          <p:nvPr/>
        </p:nvCxnSpPr>
        <p:spPr>
          <a:xfrm>
            <a:off x="3429000" y="3962400"/>
            <a:ext cx="1371600" cy="1500"/>
          </a:xfrm>
          <a:prstGeom prst="straightConnector1">
            <a:avLst/>
          </a:prstGeom>
          <a:noFill/>
          <a:ln w="9525" cap="flat" cmpd="sng">
            <a:solidFill>
              <a:srgbClr val="065093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3145729" name="Google Shape;1366;p28"/>
          <p:cNvCxnSpPr>
            <a:cxnSpLocks/>
          </p:cNvCxnSpPr>
          <p:nvPr/>
        </p:nvCxnSpPr>
        <p:spPr>
          <a:xfrm>
            <a:off x="2895600" y="5029200"/>
            <a:ext cx="1524000" cy="1500"/>
          </a:xfrm>
          <a:prstGeom prst="straightConnector1">
            <a:avLst/>
          </a:prstGeom>
          <a:noFill/>
          <a:ln w="9525" cap="flat" cmpd="sng">
            <a:solidFill>
              <a:srgbClr val="065093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2" name="Google Shape;1371;p29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>
              <a:solidFill>
                <a:srgbClr val="0461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83" name="Google Shape;1372;p29"/>
          <p:cNvSpPr txBox="1">
            <a:spLocks noGrp="1"/>
          </p:cNvSpPr>
          <p:nvPr>
            <p:ph type="body" idx="1"/>
          </p:nvPr>
        </p:nvSpPr>
        <p:spPr>
          <a:xfrm>
            <a:off x="457200" y="152400"/>
            <a:ext cx="8229600" cy="59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marR="0" lvl="2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DD9"/>
              </a:buClr>
              <a:buSzPts val="1470"/>
              <a:buFont typeface="Noto Sans Symbols"/>
              <a:buChar char="⚫"/>
            </a:pPr>
            <a:r>
              <a:rPr lang="en-US" sz="21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Preterm -		2 - 2.5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2476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9DD9"/>
              </a:buClr>
              <a:buSzPts val="1470"/>
              <a:buFont typeface="Noto Sans Symbols"/>
              <a:buChar char="⚫"/>
            </a:pPr>
            <a:r>
              <a:rPr lang="en-US" sz="21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Term upto 2wks		3 - 3.5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2476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9DD9"/>
              </a:buClr>
              <a:buSzPts val="1470"/>
              <a:buFont typeface="Noto Sans Symbols"/>
              <a:buChar char="⚫"/>
            </a:pPr>
            <a:r>
              <a:rPr lang="en-US" sz="21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2wks upto 6mths.	4 – 4.5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154305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9DD9"/>
              </a:buClr>
              <a:buSzPts val="1470"/>
              <a:buFont typeface="Noto Sans Symbols"/>
              <a:buNone/>
            </a:pPr>
            <a:endParaRPr sz="21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Lip to tip distance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2476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9DD9"/>
              </a:buClr>
              <a:buSzPts val="1470"/>
              <a:buFont typeface="Noto Sans Symbols"/>
              <a:buChar char="⚫"/>
            </a:pPr>
            <a:r>
              <a:rPr lang="en-US" sz="21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6 + weight &lt;44wks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2476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9DD9"/>
              </a:buClr>
              <a:buSzPts val="1470"/>
              <a:buFont typeface="Noto Sans Symbols"/>
              <a:buChar char="⚫"/>
            </a:pPr>
            <a:r>
              <a:rPr lang="en-US" sz="21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3x ET tube size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u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u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11620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u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11620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u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11620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u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u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u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6" name="Google Shape;1377;p3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>
              <a:solidFill>
                <a:srgbClr val="0461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87" name="Google Shape;1378;p30"/>
          <p:cNvSpPr txBox="1">
            <a:spLocks noGrp="1"/>
          </p:cNvSpPr>
          <p:nvPr>
            <p:ph type="body" idx="1"/>
          </p:nvPr>
        </p:nvSpPr>
        <p:spPr>
          <a:xfrm>
            <a:off x="457200" y="152400"/>
            <a:ext cx="82296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1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Uses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F6FC6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Resuscitation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F6FC6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Mechanical ventilation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F6FC6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MSL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F6FC6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Respiratory distress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F6FC6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Life threatening croup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F6FC6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General anesthesia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F6FC6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Air way obstruction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1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Drugs 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F6FC6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Adrenaline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F6FC6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Surfactant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F6FC6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Sodabicarb is never given.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128270" algn="l" rtl="0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0" name="Google Shape;1383;p31"/>
          <p:cNvSpPr txBox="1">
            <a:spLocks noGrp="1"/>
          </p:cNvSpPr>
          <p:nvPr>
            <p:ph type="title"/>
          </p:nvPr>
        </p:nvSpPr>
        <p:spPr>
          <a:xfrm rot="10800000" flipH="1">
            <a:off x="304800" y="137"/>
            <a:ext cx="8229600" cy="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>
              <a:solidFill>
                <a:srgbClr val="0461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91" name="Google Shape;1384;p31"/>
          <p:cNvSpPr txBox="1">
            <a:spLocks noGrp="1"/>
          </p:cNvSpPr>
          <p:nvPr>
            <p:ph type="body" idx="1"/>
          </p:nvPr>
        </p:nvSpPr>
        <p:spPr>
          <a:xfrm>
            <a:off x="457200" y="533400"/>
            <a:ext cx="8229600" cy="57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Confirmation of tube placement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2476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9DD9"/>
              </a:buClr>
              <a:buSzPts val="1470"/>
              <a:buFont typeface="Noto Sans Symbols"/>
              <a:buChar char="⚫"/>
            </a:pPr>
            <a:r>
              <a:rPr lang="en-US" sz="21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Symmetrical chest rise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2476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9DD9"/>
              </a:buClr>
              <a:buSzPts val="1470"/>
              <a:buFont typeface="Noto Sans Symbols"/>
              <a:buChar char="⚫"/>
            </a:pPr>
            <a:r>
              <a:rPr lang="en-US" sz="21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Equal breath sounds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2476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9DD9"/>
              </a:buClr>
              <a:buSzPts val="1470"/>
              <a:buFont typeface="Noto Sans Symbols"/>
              <a:buChar char="⚫"/>
            </a:pPr>
            <a:r>
              <a:rPr lang="en-US" sz="21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Improved SpO2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2476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9DD9"/>
              </a:buClr>
              <a:buSzPts val="1470"/>
              <a:buFont typeface="Noto Sans Symbols"/>
              <a:buChar char="⚫"/>
            </a:pPr>
            <a:r>
              <a:rPr lang="en-US" sz="21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Xray – tip should be at the T4 level.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2476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9DD9"/>
              </a:buClr>
              <a:buSzPts val="1470"/>
              <a:buFont typeface="Noto Sans Symbols"/>
              <a:buNone/>
            </a:pPr>
            <a:endParaRPr sz="21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DOPE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Google Shape;1389;p32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Calibri"/>
              <a:buNone/>
            </a:pPr>
            <a:r>
              <a:rPr lang="en-US" sz="5000" b="0" u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Oro-pharyngeal airway</a:t>
            </a:r>
          </a:p>
        </p:txBody>
      </p:sp>
      <p:sp>
        <p:nvSpPr>
          <p:cNvPr id="1048695" name="Google Shape;1390;p32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Indications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Size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8" name="Google Shape;1395;p33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>
              <a:solidFill>
                <a:srgbClr val="0461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99" name="Google Shape;1396;p33"/>
          <p:cNvSpPr txBox="1">
            <a:spLocks noGrp="1"/>
          </p:cNvSpPr>
          <p:nvPr>
            <p:ph type="body" idx="1"/>
          </p:nvPr>
        </p:nvSpPr>
        <p:spPr>
          <a:xfrm>
            <a:off x="457200" y="381000"/>
            <a:ext cx="82296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Non patent nostril and choane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Macroglossia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Difficult to maintain airway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11620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u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Size measured from the angle of mouth to the angle of the jaw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u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u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Google Shape;1401;p34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>
              <a:solidFill>
                <a:srgbClr val="0461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7167" name="Google Shape;1402;p34" descr="DSCF1732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>
            <a:fillRect/>
          </a:stretch>
        </p:blipFill>
        <p:spPr>
          <a:xfrm>
            <a:off x="0" y="152400"/>
            <a:ext cx="4724400" cy="438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8" name="Google Shape;1403;p34" descr="DSCF1733.JPG"/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>
            <a:fillRect/>
          </a:stretch>
        </p:blipFill>
        <p:spPr>
          <a:xfrm>
            <a:off x="4038600" y="1676400"/>
            <a:ext cx="5105401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Google Shape;1408;p35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Calibri"/>
              <a:buNone/>
            </a:pPr>
            <a:r>
              <a:rPr lang="en-US" sz="5000" b="0" u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Feeding tube</a:t>
            </a:r>
          </a:p>
        </p:txBody>
      </p:sp>
      <p:sp>
        <p:nvSpPr>
          <p:cNvPr id="1048706" name="Google Shape;1409;p35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Size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Use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u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116204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u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Google Shape;1414;p36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>
              <a:solidFill>
                <a:srgbClr val="0461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710" name="Google Shape;1415;p36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Plastic tube with a blind end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Opening is present laterally proximal to the end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Outer end can be closed 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116204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 b="0" u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Measured from tip of the nose to tragus to xiphisternum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Check proper placement before administering any fluids.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3" name="Google Shape;1420;p37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>
              <a:solidFill>
                <a:srgbClr val="0461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714" name="Google Shape;1421;p37"/>
          <p:cNvSpPr txBox="1">
            <a:spLocks noGrp="1"/>
          </p:cNvSpPr>
          <p:nvPr>
            <p:ph type="body" idx="1"/>
          </p:nvPr>
        </p:nvSpPr>
        <p:spPr>
          <a:xfrm>
            <a:off x="457200" y="304800"/>
            <a:ext cx="82296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Char char="⚫"/>
            </a:pPr>
            <a:r>
              <a:rPr lang="en-US" sz="2400" b="1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Use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F6FC6"/>
              </a:buClr>
              <a:buSzPts val="1870"/>
              <a:buFont typeface="Noto Sans Symbols"/>
              <a:buChar char="⚫"/>
            </a:pPr>
            <a:r>
              <a:rPr lang="en-US" sz="22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Diagnostic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24765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009DD9"/>
              </a:buClr>
              <a:buSzPts val="1330"/>
              <a:buFont typeface="Noto Sans Symbols"/>
              <a:buChar char="⚫"/>
            </a:pPr>
            <a:r>
              <a:rPr lang="en-US" sz="19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Gastric lavage for AFB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24765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009DD9"/>
              </a:buClr>
              <a:buSzPts val="1330"/>
              <a:buFont typeface="Noto Sans Symbols"/>
              <a:buChar char="⚫"/>
            </a:pPr>
            <a:r>
              <a:rPr lang="en-US" sz="19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GI Bleeding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24765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009DD9"/>
              </a:buClr>
              <a:buSzPts val="1330"/>
              <a:buFont typeface="Noto Sans Symbols"/>
              <a:buChar char="⚫"/>
            </a:pPr>
            <a:r>
              <a:rPr lang="en-US" sz="19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TOF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24765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009DD9"/>
              </a:buClr>
              <a:buSzPts val="1330"/>
              <a:buFont typeface="Noto Sans Symbols"/>
              <a:buChar char="⚫"/>
            </a:pPr>
            <a:r>
              <a:rPr lang="en-US" sz="19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Chemical analysis of stomach contents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24765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009DD9"/>
              </a:buClr>
              <a:buSzPts val="1330"/>
              <a:buFont typeface="Noto Sans Symbols"/>
              <a:buChar char="⚫"/>
            </a:pPr>
            <a:r>
              <a:rPr lang="en-US" sz="19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To R/o imperforate anus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24765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009DD9"/>
              </a:buClr>
              <a:buSzPts val="1330"/>
              <a:buFont typeface="Noto Sans Symbols"/>
              <a:buNone/>
            </a:pPr>
            <a:endParaRPr sz="19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638175" marR="0" lvl="1" indent="-2460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F6FC6"/>
              </a:buClr>
              <a:buSzPts val="1870"/>
              <a:buFont typeface="Noto Sans Symbols"/>
              <a:buChar char="⚫"/>
            </a:pPr>
            <a:r>
              <a:rPr lang="en-US" sz="22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Theraputic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24765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009DD9"/>
              </a:buClr>
              <a:buSzPts val="1330"/>
              <a:buFont typeface="Noto Sans Symbols"/>
              <a:buChar char="⚫"/>
            </a:pPr>
            <a:r>
              <a:rPr lang="en-US" sz="19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Feeding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24765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009DD9"/>
              </a:buClr>
              <a:buSzPts val="1330"/>
              <a:buFont typeface="Noto Sans Symbols"/>
              <a:buChar char="⚫"/>
            </a:pPr>
            <a:r>
              <a:rPr lang="en-US" sz="19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Medications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24765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009DD9"/>
              </a:buClr>
              <a:buSzPts val="1330"/>
              <a:buFont typeface="Noto Sans Symbols"/>
              <a:buChar char="⚫"/>
            </a:pPr>
            <a:r>
              <a:rPr lang="en-US" sz="19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Gastric decompression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24765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009DD9"/>
              </a:buClr>
              <a:buSzPts val="1330"/>
              <a:buFont typeface="Noto Sans Symbols"/>
              <a:buChar char="⚫"/>
            </a:pPr>
            <a:r>
              <a:rPr lang="en-US" sz="19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management of poisoning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24765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009DD9"/>
              </a:buClr>
              <a:buSzPts val="1330"/>
              <a:buFont typeface="Noto Sans Symbols"/>
              <a:buChar char="⚫"/>
            </a:pPr>
            <a:r>
              <a:rPr lang="en-US" sz="19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Umbilical line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24765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009DD9"/>
              </a:buClr>
              <a:buSzPts val="1330"/>
              <a:buFont typeface="Noto Sans Symbols"/>
              <a:buNone/>
            </a:pPr>
            <a:endParaRPr sz="19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638175" marR="0" lvl="1" indent="-246062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F6FC6"/>
              </a:buClr>
              <a:buSzPts val="1870"/>
              <a:buFont typeface="Noto Sans Symbols"/>
              <a:buChar char="⚫"/>
            </a:pPr>
            <a:r>
              <a:rPr lang="en-US" sz="22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Other uses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24765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009DD9"/>
              </a:buClr>
              <a:buSzPts val="1330"/>
              <a:buFont typeface="Noto Sans Symbols"/>
              <a:buChar char="⚫"/>
            </a:pPr>
            <a:r>
              <a:rPr lang="en-US" sz="19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O</a:t>
            </a:r>
            <a:r>
              <a:rPr lang="en-US" sz="13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2 </a:t>
            </a:r>
            <a:r>
              <a:rPr lang="en-US" sz="19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catheter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24765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009DD9"/>
              </a:buClr>
              <a:buSzPts val="1330"/>
              <a:buFont typeface="Noto Sans Symbols"/>
              <a:buChar char="⚫"/>
            </a:pPr>
            <a:r>
              <a:rPr lang="en-US" sz="19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Tourniquet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247650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009DD9"/>
              </a:buClr>
              <a:buSzPts val="1330"/>
              <a:buFont typeface="Noto Sans Symbols"/>
              <a:buChar char="⚫"/>
            </a:pPr>
            <a:r>
              <a:rPr lang="en-US" sz="19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Urinary catheter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163194" algn="l" rtl="0">
              <a:lnSpc>
                <a:spcPct val="90000"/>
              </a:lnSpc>
              <a:spcBef>
                <a:spcPts val="380"/>
              </a:spcBef>
              <a:spcAft>
                <a:spcPts val="0"/>
              </a:spcAft>
              <a:buClr>
                <a:srgbClr val="009DD9"/>
              </a:buClr>
              <a:buSzPts val="1330"/>
              <a:buFont typeface="Noto Sans Symbols"/>
              <a:buNone/>
            </a:pPr>
            <a:endParaRPr sz="19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158432" algn="l" rtl="0">
              <a:spcBef>
                <a:spcPts val="380"/>
              </a:spcBef>
              <a:spcAft>
                <a:spcPts val="0"/>
              </a:spcAft>
              <a:buClr>
                <a:srgbClr val="0BD0D9"/>
              </a:buClr>
              <a:buSzPts val="1805"/>
              <a:buFont typeface="Noto Sans Symbols"/>
              <a:buNone/>
            </a:pPr>
            <a:endParaRPr sz="19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Google Shape;1256;p1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>
              <a:solidFill>
                <a:srgbClr val="0461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17" name="Google Shape;1257;p11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Contraindications: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7450" marR="0" lvl="3" indent="-209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Meconium aspiration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7450" marR="0" lvl="3" indent="-209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Diaphramatic hernia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15240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900"/>
              <a:buFont typeface="Noto Sans Symbols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7" name="Google Shape;1426;p3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0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617B"/>
              </a:buClr>
              <a:buSzPts val="5000"/>
              <a:buFont typeface="Calibri"/>
              <a:buNone/>
            </a:pPr>
            <a:r>
              <a:rPr lang="en-US" sz="5000" b="0" u="none">
                <a:solidFill>
                  <a:srgbClr val="04617B"/>
                </a:solidFill>
                <a:latin typeface="Calibri"/>
                <a:ea typeface="Calibri"/>
                <a:cs typeface="Calibri"/>
                <a:sym typeface="Calibri"/>
              </a:rPr>
              <a:t>Folley’s cath</a:t>
            </a:r>
          </a:p>
        </p:txBody>
      </p:sp>
      <p:sp>
        <p:nvSpPr>
          <p:cNvPr id="1048718" name="Google Shape;1427;p38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82296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⚫"/>
            </a:pPr>
            <a:r>
              <a:rPr lang="en-US" sz="22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1 year 	-	6-8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⚫"/>
            </a:pPr>
            <a:r>
              <a:rPr lang="en-US" sz="22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1-6yrs	-	8-10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⚫"/>
            </a:pPr>
            <a:r>
              <a:rPr lang="en-US" sz="22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6-10		-	10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⚫"/>
            </a:pPr>
            <a:r>
              <a:rPr lang="en-US" sz="22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&gt;10		-	12-14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140335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None/>
            </a:pPr>
            <a:endParaRPr sz="2200" b="0" u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27305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⚫"/>
            </a:pPr>
            <a:r>
              <a:rPr lang="en-US" sz="22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Inserted by no touch technique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⚫"/>
            </a:pPr>
            <a:r>
              <a:rPr lang="en-US" sz="2200" b="1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USES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F6FC6"/>
              </a:buClr>
              <a:buSzPts val="17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relieve acute retention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F6FC6"/>
              </a:buClr>
              <a:buSzPts val="17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To measure exact urine production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F6FC6"/>
              </a:buClr>
              <a:buSzPts val="17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Collection of sterile urine sample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F6FC6"/>
              </a:buClr>
              <a:buSzPts val="17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Bladder wash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F6FC6"/>
              </a:buClr>
              <a:buSzPts val="17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Post op patients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rgbClr val="0BD0D9"/>
              </a:buClr>
              <a:buSzPts val="2090"/>
              <a:buFont typeface="Noto Sans Symbols"/>
              <a:buChar char="⚫"/>
            </a:pPr>
            <a:r>
              <a:rPr lang="en-US" sz="2200" b="1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Contraindications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F6FC6"/>
              </a:buClr>
              <a:buSzPts val="17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Stricture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F6FC6"/>
              </a:buClr>
              <a:buSzPts val="17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Local infection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F6FC6"/>
              </a:buClr>
              <a:buSzPts val="17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Trauma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0F6FC6"/>
              </a:buClr>
              <a:buSzPts val="17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Difficult insertion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Google Shape;1432;p39"/>
          <p:cNvSpPr txBox="1">
            <a:spLocks noGrp="1"/>
          </p:cNvSpPr>
          <p:nvPr>
            <p:ph type="title"/>
          </p:nvPr>
        </p:nvSpPr>
        <p:spPr>
          <a:xfrm rot="10800000" flipH="1">
            <a:off x="457200" y="137"/>
            <a:ext cx="8229600" cy="4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>
              <a:solidFill>
                <a:srgbClr val="0461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194304" name="Google Shape;1433;p39"/>
          <p:cNvGraphicFramePr>
            <a:graphicFrameLocks/>
          </p:cNvGraphicFramePr>
          <p:nvPr/>
        </p:nvGraphicFramePr>
        <p:xfrm>
          <a:off x="457200" y="152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{7D218C32-0A33-4E0E-AEA2-8B3AFFEEFBE2}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40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onstanti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Macro-drip set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onstanti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Macro-drip set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onstanti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Macro-drip set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onstanti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Macro-drip set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onstanti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Macro-drip set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onstanti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Macro-drip set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onstanti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Macro-drip set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onstanti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Macro-drip set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35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onstanti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Macro-drip set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onstanti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Macro-drip set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onstanti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Macro-drip set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onstanti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Macro-drip set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36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onstanti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Macro-drip set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onstanti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Macro-drip set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onstanti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Macro-drip set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Constantia"/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Constantia"/>
                          <a:ea typeface="Constantia"/>
                          <a:cs typeface="Constantia"/>
                          <a:sym typeface="Constantia"/>
                        </a:rPr>
                        <a:t>Macro-drip set</a:t>
                      </a:r>
                    </a:p>
                  </a:txBody>
                  <a:tcPr marL="91450" marR="91450" marT="45725" marB="45725">
                    <a:lnL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097169" name="Google Shape;1434;p39" descr="set.jpg"/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>
            <a:fillRect/>
          </a:stretch>
        </p:blipFill>
        <p:spPr>
          <a:xfrm>
            <a:off x="4800600" y="4191000"/>
            <a:ext cx="1600200" cy="2068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0" name="Google Shape;1435;p39" descr="bld set.jpg"/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>
            <a:fillRect/>
          </a:stretch>
        </p:blipFill>
        <p:spPr>
          <a:xfrm>
            <a:off x="6934200" y="4267200"/>
            <a:ext cx="1524000" cy="198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1" name="Google Shape;1436;p39" descr="Micro_Drip_Set.jpg"/>
          <p:cNvPicPr preferRelativeResize="0">
            <a:picLocks/>
          </p:cNvPicPr>
          <p:nvPr/>
        </p:nvPicPr>
        <p:blipFill rotWithShape="1">
          <a:blip r:embed="rId6">
            <a:alphaModFix/>
          </a:blip>
          <a:srcRect/>
          <a:stretch>
            <a:fillRect/>
          </a:stretch>
        </p:blipFill>
        <p:spPr>
          <a:xfrm>
            <a:off x="2590800" y="4191000"/>
            <a:ext cx="1966912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72" name="Google Shape;1437;p39" descr="ist2_5156781-infusion-set.jpg"/>
          <p:cNvPicPr preferRelativeResize="0">
            <a:picLocks/>
          </p:cNvPicPr>
          <p:nvPr/>
        </p:nvPicPr>
        <p:blipFill rotWithShape="1">
          <a:blip r:embed="rId7">
            <a:alphaModFix/>
          </a:blip>
          <a:srcRect/>
          <a:stretch>
            <a:fillRect/>
          </a:stretch>
        </p:blipFill>
        <p:spPr>
          <a:xfrm>
            <a:off x="838200" y="4191000"/>
            <a:ext cx="1219200" cy="2290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4" name="Google Shape;1442;p40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>
              <a:solidFill>
                <a:srgbClr val="0461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7173" name="Google Shape;1443;p40" descr="Copy of Micro_Drip_Set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 l="2180" t="24507" r="7721" b="7810"/>
          <a:stretch>
            <a:fillRect/>
          </a:stretch>
        </p:blipFill>
        <p:spPr>
          <a:xfrm>
            <a:off x="0" y="304800"/>
            <a:ext cx="8991600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Google Shape;1262;p12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>
              <a:solidFill>
                <a:srgbClr val="0461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21" name="Google Shape;1263;p12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Parts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7450" marR="0" lvl="3" indent="-209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Oxygen inlet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7450" marR="0" lvl="3" indent="-209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Air inlet (reservoir is attached here)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7450" marR="0" lvl="3" indent="-209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Self inflating silicon rubber bag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7450" marR="0" lvl="3" indent="-209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Pop-off valve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7450" marR="0" lvl="3" indent="-209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Fish-mouth valve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7450" marR="0" lvl="3" indent="-209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Expiratory valve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15240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900"/>
              <a:buFont typeface="Noto Sans Symbols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Google Shape;1268;p13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>
              <a:solidFill>
                <a:srgbClr val="0461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7156" name="Google Shape;1269;p13" descr="DSCF1729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>
            <a:fillRect/>
          </a:stretch>
        </p:blipFill>
        <p:spPr>
          <a:xfrm>
            <a:off x="304800" y="228600"/>
            <a:ext cx="8458200" cy="624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Google Shape;1274;p14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>
              <a:solidFill>
                <a:srgbClr val="0461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7157" name="Google Shape;1275;p14" descr="DSCF1730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>
            <a:fillRect/>
          </a:stretch>
        </p:blipFill>
        <p:spPr>
          <a:xfrm>
            <a:off x="228600" y="228600"/>
            <a:ext cx="4267200" cy="312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8" name="Google Shape;1276;p14" descr="DSCF1722.JPG"/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>
            <a:fillRect/>
          </a:stretch>
        </p:blipFill>
        <p:spPr>
          <a:xfrm>
            <a:off x="4267200" y="0"/>
            <a:ext cx="4876800" cy="3657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59" name="Google Shape;1277;p14" descr="DSCF1723.JPG"/>
          <p:cNvPicPr preferRelativeResize="0">
            <a:picLocks/>
          </p:cNvPicPr>
          <p:nvPr/>
        </p:nvPicPr>
        <p:blipFill rotWithShape="1">
          <a:blip r:embed="rId6">
            <a:alphaModFix/>
          </a:blip>
          <a:srcRect/>
          <a:stretch>
            <a:fillRect/>
          </a:stretch>
        </p:blipFill>
        <p:spPr>
          <a:xfrm>
            <a:off x="2971800" y="3352800"/>
            <a:ext cx="4495799" cy="35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Google Shape;1282;p15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>
              <a:solidFill>
                <a:srgbClr val="0461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7160" name="Google Shape;1283;p15" descr="DSCF1724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>
            <a:fillRect/>
          </a:stretch>
        </p:blipFill>
        <p:spPr>
          <a:xfrm>
            <a:off x="0" y="0"/>
            <a:ext cx="315450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1" name="Google Shape;1284;p15" descr="DSCF1728.JPG"/>
          <p:cNvPicPr preferRelativeResize="0">
            <a:picLocks/>
          </p:cNvPicPr>
          <p:nvPr/>
        </p:nvPicPr>
        <p:blipFill rotWithShape="1">
          <a:blip r:embed="rId5">
            <a:alphaModFix/>
          </a:blip>
          <a:srcRect/>
          <a:stretch>
            <a:fillRect/>
          </a:stretch>
        </p:blipFill>
        <p:spPr>
          <a:xfrm>
            <a:off x="4495800" y="0"/>
            <a:ext cx="4648200" cy="373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7162" name="Google Shape;1285;p15" descr="DSCF1725.JPG"/>
          <p:cNvPicPr preferRelativeResize="0">
            <a:picLocks/>
          </p:cNvPicPr>
          <p:nvPr/>
        </p:nvPicPr>
        <p:blipFill rotWithShape="1">
          <a:blip r:embed="rId6">
            <a:alphaModFix/>
          </a:blip>
          <a:srcRect/>
          <a:stretch>
            <a:fillRect/>
          </a:stretch>
        </p:blipFill>
        <p:spPr>
          <a:xfrm>
            <a:off x="1981200" y="3657600"/>
            <a:ext cx="4267200" cy="3200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Google Shape;1290;p16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>
              <a:solidFill>
                <a:srgbClr val="0461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34" name="Google Shape;1291;p16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1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Reservoir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F6FC6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used to increase the O</a:t>
            </a:r>
            <a:r>
              <a:rPr lang="en-US" sz="2400" b="0" i="0" u="none" strike="noStrike" cap="none" baseline="-25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concentration upto 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F6FC6"/>
              </a:buClr>
              <a:buSzPts val="2040"/>
              <a:buFont typeface="Noto Sans Symbols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90-98%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F6FC6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Prevents air from mixing with the oxygen in the bag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8175" marR="0" lvl="1" indent="-24606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F6FC6"/>
              </a:buClr>
              <a:buSzPts val="2040"/>
              <a:buFont typeface="Noto Sans Symbols"/>
              <a:buChar char="⚫"/>
            </a:pP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Molecular weight of CO</a:t>
            </a:r>
            <a:r>
              <a:rPr lang="en-US" sz="2400" b="0" i="0" u="none" strike="noStrike" cap="none" baseline="-250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 &gt; O</a:t>
            </a:r>
            <a:r>
              <a:rPr lang="en-US" sz="14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2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128270" algn="l" rtl="0">
              <a:spcBef>
                <a:spcPts val="480"/>
              </a:spcBef>
              <a:spcAft>
                <a:spcPts val="0"/>
              </a:spcAft>
              <a:buClr>
                <a:srgbClr val="0BD0D9"/>
              </a:buClr>
              <a:buSzPts val="2280"/>
              <a:buFont typeface="Noto Sans Symbols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Google Shape;1296;p17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 b="0">
              <a:solidFill>
                <a:srgbClr val="0461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8638" name="Google Shape;1297;p17"/>
          <p:cNvSpPr txBox="1">
            <a:spLocks noGrp="1"/>
          </p:cNvSpPr>
          <p:nvPr>
            <p:ph type="body" idx="1"/>
          </p:nvPr>
        </p:nvSpPr>
        <p:spPr>
          <a:xfrm>
            <a:off x="457200" y="304800"/>
            <a:ext cx="82296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1" u="sng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MASK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2476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9DD9"/>
              </a:buClr>
              <a:buSzPts val="1470"/>
              <a:buFont typeface="Noto Sans Symbols"/>
              <a:buChar char="⚫"/>
            </a:pPr>
            <a:r>
              <a:rPr lang="en-US" sz="21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Round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2476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9DD9"/>
              </a:buClr>
              <a:buSzPts val="1470"/>
              <a:buFont typeface="Noto Sans Symbols"/>
              <a:buChar char="⚫"/>
            </a:pPr>
            <a:r>
              <a:rPr lang="en-US" sz="21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Anotomically shaped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154305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9DD9"/>
              </a:buClr>
              <a:buSzPts val="1470"/>
              <a:buFont typeface="Noto Sans Symbols"/>
              <a:buNone/>
            </a:pPr>
            <a:endParaRPr sz="21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914400" marR="0" lvl="2" indent="-2476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9DD9"/>
              </a:buClr>
              <a:buSzPts val="1470"/>
              <a:buFont typeface="Noto Sans Symbols"/>
              <a:buChar char="⚫"/>
            </a:pPr>
            <a:r>
              <a:rPr lang="en-US" sz="21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Cushioned (less traumatic, requires less pressure to maintain the seal)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2476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9DD9"/>
              </a:buClr>
              <a:buSzPts val="1470"/>
              <a:buFont typeface="Noto Sans Symbols"/>
              <a:buChar char="⚫"/>
            </a:pPr>
            <a:r>
              <a:rPr lang="en-US" sz="21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Uncushioned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154305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9DD9"/>
              </a:buClr>
              <a:buSzPts val="1470"/>
              <a:buFont typeface="Noto Sans Symbols"/>
              <a:buNone/>
            </a:pPr>
            <a:endParaRPr sz="21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914400" marR="0" lvl="2" indent="-2476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9DD9"/>
              </a:buClr>
              <a:buSzPts val="1470"/>
              <a:buFont typeface="Noto Sans Symbols"/>
              <a:buChar char="⚫"/>
            </a:pPr>
            <a:r>
              <a:rPr lang="en-US" sz="2100" b="1" i="0" u="sng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Size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2476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9DD9"/>
              </a:buClr>
              <a:buSzPts val="1470"/>
              <a:buFont typeface="Noto Sans Symbols"/>
              <a:buChar char="⚫"/>
            </a:pPr>
            <a:r>
              <a:rPr lang="en-US" sz="21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Should cover </a:t>
            </a:r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7450" marR="0" lvl="3" indent="-209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the nose upto the bridge,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7450" marR="0" lvl="3" indent="-209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Mouth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7450" marR="0" lvl="3" indent="-209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Tip of the chin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187450" marR="0" lvl="3" indent="-2095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</a:pPr>
            <a:r>
              <a:rPr lang="en-US" sz="2000" b="0" i="0" u="none" strike="noStrike" cap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Should not cover the eyes</a:t>
            </a: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73050" marR="0" lvl="0" indent="-27305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</a:pPr>
            <a:r>
              <a:rPr lang="en-US" sz="2600" b="0" u="none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rPr>
              <a:t>Seal is maintained by E-C clamp technique</a:t>
            </a:r>
            <a:endParaRPr sz="2600" b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247650" algn="l" rtl="0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009DD9"/>
              </a:buClr>
              <a:buSzPts val="1470"/>
              <a:buFont typeface="Noto Sans Symbols"/>
              <a:buNone/>
            </a:pPr>
            <a:endParaRPr sz="21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  <a:p>
            <a:pPr marL="273050" marR="0" lvl="0" indent="-146367" algn="l" rtl="0">
              <a:spcBef>
                <a:spcPts val="420"/>
              </a:spcBef>
              <a:spcAft>
                <a:spcPts val="0"/>
              </a:spcAft>
              <a:buClr>
                <a:srgbClr val="0BD0D9"/>
              </a:buClr>
              <a:buSzPts val="1995"/>
              <a:buFont typeface="Noto Sans Symbols"/>
              <a:buNone/>
            </a:pPr>
            <a:endParaRPr sz="2100" b="0" i="0" u="none" strike="noStrike" cap="none">
              <a:solidFill>
                <a:srgbClr val="000000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F6FC6"/>
      </a:accent4>
      <a:accent5>
        <a:srgbClr val="009DD9"/>
      </a:accent5>
      <a:accent6>
        <a:srgbClr val="FFFFFF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设计模板">
  <a:themeElements>
    <a:clrScheme name="默认设计模板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F6FC6"/>
      </a:accent4>
      <a:accent5>
        <a:srgbClr val="009DD9"/>
      </a:accent5>
      <a:accent6>
        <a:srgbClr val="FFFFFF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默认设计模板">
  <a:themeElements>
    <a:clrScheme name="默认设计模板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F6FC6"/>
      </a:accent4>
      <a:accent5>
        <a:srgbClr val="009DD9"/>
      </a:accent5>
      <a:accent6>
        <a:srgbClr val="FFFFFF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默认设计模板">
  <a:themeElements>
    <a:clrScheme name="默认设计模板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F6FC6"/>
      </a:accent4>
      <a:accent5>
        <a:srgbClr val="009DD9"/>
      </a:accent5>
      <a:accent6>
        <a:srgbClr val="FFFFFF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589</Words>
  <Application>Microsoft Office PowerPoint</Application>
  <PresentationFormat>On-screen Show (4:3)</PresentationFormat>
  <Paragraphs>200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Constantia</vt:lpstr>
      <vt:lpstr>Noto Sans Symbols</vt:lpstr>
      <vt:lpstr>默认设计模板</vt:lpstr>
      <vt:lpstr>默认设计模板</vt:lpstr>
      <vt:lpstr>默认设计模板</vt:lpstr>
      <vt:lpstr>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 bet anesthesia bag and ambu bag</vt:lpstr>
      <vt:lpstr>Laryngoscope</vt:lpstr>
      <vt:lpstr>PowerPoint Presentation</vt:lpstr>
      <vt:lpstr>PowerPoint Presentation</vt:lpstr>
      <vt:lpstr>PowerPoint Presentation</vt:lpstr>
      <vt:lpstr>PowerPoint Presentation</vt:lpstr>
      <vt:lpstr>E.T. Tube</vt:lpstr>
      <vt:lpstr>PowerPoint Presentation</vt:lpstr>
      <vt:lpstr>PowerPoint Presentation</vt:lpstr>
      <vt:lpstr>PowerPoint Presentation</vt:lpstr>
      <vt:lpstr>PowerPoint Presentation</vt:lpstr>
      <vt:lpstr>Oro-pharyngeal airway</vt:lpstr>
      <vt:lpstr>PowerPoint Presentation</vt:lpstr>
      <vt:lpstr>PowerPoint Presentation</vt:lpstr>
      <vt:lpstr>Feeding tube</vt:lpstr>
      <vt:lpstr>PowerPoint Presentation</vt:lpstr>
      <vt:lpstr>PowerPoint Presentation</vt:lpstr>
      <vt:lpstr>Folley’s cath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V2140</dc:creator>
  <cp:lastModifiedBy>hp laptop</cp:lastModifiedBy>
  <cp:revision>1</cp:revision>
  <dcterms:created xsi:type="dcterms:W3CDTF">2024-08-24T18:49:40Z</dcterms:created>
  <dcterms:modified xsi:type="dcterms:W3CDTF">2025-07-14T05:43:47Z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22c78314308c486fa3178538e16a3ecf</vt:lpwstr>
  </property>
</Properties>
</file>